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8" r:id="rId3"/>
    <p:sldId id="263" r:id="rId4"/>
    <p:sldId id="259" r:id="rId5"/>
    <p:sldId id="262" r:id="rId6"/>
    <p:sldId id="260" r:id="rId7"/>
    <p:sldId id="261" r:id="rId8"/>
    <p:sldId id="275" r:id="rId9"/>
    <p:sldId id="281" r:id="rId10"/>
    <p:sldId id="268" r:id="rId11"/>
    <p:sldId id="269" r:id="rId12"/>
    <p:sldId id="270" r:id="rId13"/>
    <p:sldId id="271" r:id="rId14"/>
    <p:sldId id="273" r:id="rId15"/>
    <p:sldId id="264" r:id="rId16"/>
    <p:sldId id="266" r:id="rId17"/>
    <p:sldId id="267" r:id="rId18"/>
    <p:sldId id="277" r:id="rId19"/>
    <p:sldId id="278" r:id="rId20"/>
    <p:sldId id="276" r:id="rId21"/>
    <p:sldId id="279" r:id="rId22"/>
    <p:sldId id="280" r:id="rId23"/>
    <p:sldId id="286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66" autoAdjust="0"/>
  </p:normalViewPr>
  <p:slideViewPr>
    <p:cSldViewPr>
      <p:cViewPr varScale="1">
        <p:scale>
          <a:sx n="70" d="100"/>
          <a:sy n="70" d="100"/>
        </p:scale>
        <p:origin x="-9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C64C3-E707-4F3A-A10A-A1395E130F92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72452-D972-4C55-A8EB-9B94CC44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067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2452-D972-4C55-A8EB-9B94CC44B46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9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2452-D972-4C55-A8EB-9B94CC44B46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13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2452-D972-4C55-A8EB-9B94CC44B46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697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2452-D972-4C55-A8EB-9B94CC44B46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15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19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5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2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621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7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48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24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60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72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43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23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07E08-D909-49CE-9932-D1B2876086A5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A8149-F44A-4AAB-AA09-17C7B6CA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1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E%D1%80%D0%B4%D0%B5%D0%BD_%D0%9B%D0%B5%D0%BD%D0%B8%D0%BD%D0%B0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s://ru.wikipedia.org/wiki/%D0%9F%D1%83%D1%88%D0%BA%D0%B0" TargetMode="External"/><Relationship Id="rId7" Type="http://schemas.openxmlformats.org/officeDocument/2006/relationships/hyperlink" Target="https://ru.wikipedia.org/wiki/%D0%A8%D0%B0%D0%BF%D0%BA%D0%B0" TargetMode="External"/><Relationship Id="rId12" Type="http://schemas.openxmlformats.org/officeDocument/2006/relationships/hyperlink" Target="https://ru.wikipedia.org/wiki/%D0%9B%D1%91%D0%BD" TargetMode="External"/><Relationship Id="rId2" Type="http://schemas.openxmlformats.org/officeDocument/2006/relationships/hyperlink" Target="https://ru.wikipedia.org/wiki/%D0%A9%D0%B8%D1%82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1730_%D0%B3%D0%BE%D0%B4" TargetMode="External"/><Relationship Id="rId11" Type="http://schemas.openxmlformats.org/officeDocument/2006/relationships/hyperlink" Target="https://ru.wikipedia.org/wiki/%D0%94%D1%83%D0%B1" TargetMode="External"/><Relationship Id="rId5" Type="http://schemas.openxmlformats.org/officeDocument/2006/relationships/hyperlink" Target="https://ru.wikipedia.org/wiki/%D0%93%D0%B0%D0%BC%D0%B0%D1%8E%D0%BD" TargetMode="External"/><Relationship Id="rId10" Type="http://schemas.openxmlformats.org/officeDocument/2006/relationships/hyperlink" Target="https://ru.wikipedia.org/wiki/%D0%96%D1%91%D0%BB%D1%83%D0%B4%D1%8C" TargetMode="External"/><Relationship Id="rId4" Type="http://schemas.openxmlformats.org/officeDocument/2006/relationships/hyperlink" Target="https://ru.wikipedia.org/wiki/%D0%9F%D1%82%D0%B8%D1%86%D0%B0" TargetMode="External"/><Relationship Id="rId9" Type="http://schemas.openxmlformats.org/officeDocument/2006/relationships/hyperlink" Target="https://ru.wikipedia.org/wiki/%D0%94%D0%B5%D0%B2%D0%B8%D0%B7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1%8F%D0%B7%D0%B5%D0%BC%D1%81%D0%BA%D0%B8%D0%B9_%D1%80%D0%B0%D0%B9%D0%BE%D0%BD_%D0%A1%D0%BC%D0%BE%D0%BB%D0%B5%D0%BD%D1%81%D0%BA%D0%BE%D0%B9_%D0%BE%D0%B1%D0%BB%D0%B0%D1%81%D1%82%D0%B8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ru.wikipedia.org/wiki/%D0%9C%D1%83%D0%B7%D0%B5%D0%B9-%D0%B7%D0%B0%D0%BF%D0%BE%D0%B2%D0%B5%D0%B4%D0%BD%D0%B8%D0%BA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hyperlink" Target="https://ru.wikipedia.org/wiki/%D0%92%D1%8F%D0%B7%D1%8C%D0%BC%D0%B0" TargetMode="External"/><Relationship Id="rId4" Type="http://schemas.openxmlformats.org/officeDocument/2006/relationships/hyperlink" Target="https://ru.wikipedia.org/wiki/%D0%A1%D0%BC%D0%BE%D0%BB%D0%B5%D0%BD%D1%81%D0%BA%D0%B0%D1%8F_%D0%BE%D0%B1%D0%BB%D0%B0%D1%81%D1%82%D1%8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ru.wikipedia.org/wiki/%D0%93%D0%BB%D0%B8%D0%BD%D0%BA%D0%B0,_%D0%9C%D0%B8%D1%85%D0%B0%D0%B8%D0%BB_%D0%98%D0%B2%D0%B0%D0%BD%D0%BE%D0%B2%D0%B8%D1%87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smolensk-museum.ru/catalog/muzey-usadba_tvardovskogo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1%80%D0%B8%D1%80%D0%BE%D0%B4%D0%BD%D1%8B%D0%B9_%D0%BF%D0%B0%D1%80%D0%B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7%D0%B0%D0%BA%D0%B0%D0%B7%D0%BD%D0%B8%D0%BA" TargetMode="External"/><Relationship Id="rId5" Type="http://schemas.openxmlformats.org/officeDocument/2006/relationships/hyperlink" Target="https://ru.wikipedia.org/wiki/2007_%D0%B3%D0%BE%D0%B4" TargetMode="External"/><Relationship Id="rId4" Type="http://schemas.openxmlformats.org/officeDocument/2006/relationships/hyperlink" Target="https://ru.wikipedia.org/w/index.php?title=%D0%93%D0%B0%D0%B3%D0%B0%D1%80%D0%B8%D0%BD%D1%81%D0%BA%D0%B8%D0%B9_(%D0%BF%D1%80%D0%B8%D1%80%D0%BE%D0%B4%D0%BD%D1%8B%D0%B9_%D0%BF%D0%B0%D1%80%D0%BA)&amp;action=edit&amp;redlink=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992_%D0%B3%D0%BE%D0%B4" TargetMode="External"/><Relationship Id="rId2" Type="http://schemas.openxmlformats.org/officeDocument/2006/relationships/hyperlink" Target="https://ru.wikipedia.org/wiki/%D0%A1%D0%BC%D0%BE%D0%BB%D0%B5%D0%BD%D1%81%D0%BA%D0%BE%D0%B5_%D0%9F%D0%BE%D0%BE%D0%B7%D0%B5%D1%80%D1%8C%D0%B5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C%D0%BE%D0%BB%D0%B5%D0%BD%D1%81%D0%BA%D0%B0%D1%8F_%D0%BE%D0%B1%D0%BB%D0%B0%D1%81%D1%82%D1%8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ru.wikipedia.org/wiki/%D0%93%D0%BE%D1%81%D1%83%D0%B4%D0%B0%D1%80%D1%81%D1%82%D0%B2%D0%B5%D0%BD%D0%BD%D1%8B%D0%B9_%D0%B3%D0%B5%D1%80%D0%B0%D0%BB%D1%8C%D0%B4%D0%B8%D1%87%D0%B5%D1%81%D0%BA%D0%B8%D0%B9_%D1%80%D0%B5%D0%B3%D0%B8%D1%81%D1%82%D1%80_%D0%A0%D0%BE%D1%81%D1%81%D0%B8%D0%B9%D1%81%D0%BA%D0%BE%D0%B9_%D0%A4%D0%B5%D0%B4%D0%B5%D1%80%D0%B0%D1%86%D0%B8%D0%B8" TargetMode="External"/><Relationship Id="rId4" Type="http://schemas.openxmlformats.org/officeDocument/2006/relationships/hyperlink" Target="https://ru.wikipedia.org/wiki/%D0%93%D0%B5%D1%80%D0%B0%D0%BB%D1%8C%D0%B4%D0%B8%D0%BA%D0%B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0%D0%BB%D1%83%D0%B6%D1%81%D0%BA%D0%B0%D1%8F_%D0%BE%D0%B1%D0%BB%D0%B0%D1%81%D1%82%D1%8C" TargetMode="External"/><Relationship Id="rId3" Type="http://schemas.openxmlformats.org/officeDocument/2006/relationships/hyperlink" Target="https://ru.wikipedia.org/wiki/%D0%92%D0%B8%D1%82%D0%B5%D0%B1%D1%81%D0%BA%D0%B0%D1%8F_%D0%BE%D0%B1%D0%BB%D0%B0%D1%81%D1%82%D1%8C" TargetMode="External"/><Relationship Id="rId7" Type="http://schemas.openxmlformats.org/officeDocument/2006/relationships/hyperlink" Target="https://ru.wikipedia.org/wiki/%D0%9C%D0%BE%D1%81%D0%BA%D0%BE%D0%B2%D1%81%D0%BA%D0%B0%D1%8F_%D0%BE%D0%B1%D0%BB%D0%B0%D1%81%D1%82%D1%8C" TargetMode="External"/><Relationship Id="rId2" Type="http://schemas.openxmlformats.org/officeDocument/2006/relationships/hyperlink" Target="https://ru.wikipedia.org/wiki/%D0%91%D0%B5%D0%BB%D0%BE%D1%80%D1%83%D1%81%D1%81%D0%B8%D1%8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u.wikipedia.org/wiki/%D0%A2%D0%B2%D0%B5%D1%80%D1%81%D0%BA%D0%B0%D1%8F_%D0%BE%D0%B1%D0%BB%D0%B0%D1%81%D1%82%D1%8C" TargetMode="External"/><Relationship Id="rId5" Type="http://schemas.openxmlformats.org/officeDocument/2006/relationships/hyperlink" Target="https://ru.wikipedia.org/wiki/%D0%9F%D1%81%D0%BA%D0%BE%D0%B2%D1%81%D0%BA%D0%B0%D1%8F_%D0%BE%D0%B1%D0%BB%D0%B0%D1%81%D1%82%D1%8C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ru.wikipedia.org/wiki/%D0%9C%D0%BE%D0%B3%D0%B8%D0%BB%D1%91%D0%B2%D1%81%D0%BA%D0%B0%D1%8F_%D0%BE%D0%B1%D0%BB%D0%B0%D1%81%D1%82%D1%8C" TargetMode="External"/><Relationship Id="rId9" Type="http://schemas.openxmlformats.org/officeDocument/2006/relationships/hyperlink" Target="https://ru.wikipedia.org/wiki/%D0%91%D1%80%D1%8F%D0%BD%D1%81%D0%BA%D0%B0%D1%8F_%D0%BE%D0%B1%D0%BB%D0%B0%D1%81%D1%82%D1%8C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28192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i="1" dirty="0"/>
              <a:t>Особенности организации 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 smtClean="0"/>
              <a:t>туристско-краеведческой </a:t>
            </a:r>
            <a:r>
              <a:rPr lang="ru-RU" sz="3600" i="1" dirty="0"/>
              <a:t>деятельности 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 smtClean="0"/>
              <a:t>младших </a:t>
            </a:r>
            <a:r>
              <a:rPr lang="ru-RU" sz="3600" i="1" dirty="0"/>
              <a:t>школьников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420888"/>
            <a:ext cx="8219256" cy="370527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144000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2776" y="4149080"/>
            <a:ext cx="6318448" cy="259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</a:rPr>
              <a:t>Вдовыдченко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С.А</a:t>
            </a:r>
            <a:r>
              <a:rPr lang="ru-RU" sz="2800" b="1" dirty="0" smtClean="0">
                <a:solidFill>
                  <a:prstClr val="black"/>
                </a:solidFill>
              </a:rPr>
              <a:t>.,</a:t>
            </a:r>
          </a:p>
          <a:p>
            <a:pPr algn="ctr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</a:rPr>
              <a:t>учитель начальных </a:t>
            </a:r>
            <a:r>
              <a:rPr lang="ru-RU" sz="2800" b="1" dirty="0" smtClean="0">
                <a:solidFill>
                  <a:prstClr val="black"/>
                </a:solidFill>
              </a:rPr>
              <a:t>классов</a:t>
            </a:r>
          </a:p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МБОУ  «СШ №26 </a:t>
            </a:r>
            <a:r>
              <a:rPr lang="ru-RU" sz="2800" b="1" dirty="0" smtClean="0">
                <a:solidFill>
                  <a:prstClr val="black"/>
                </a:solidFill>
              </a:rPr>
              <a:t>им. </a:t>
            </a:r>
            <a:r>
              <a:rPr lang="ru-RU" sz="2800" b="1" dirty="0">
                <a:solidFill>
                  <a:prstClr val="black"/>
                </a:solidFill>
              </a:rPr>
              <a:t>А.С</a:t>
            </a:r>
            <a:r>
              <a:rPr lang="ru-RU" sz="2800" b="1" dirty="0" smtClean="0">
                <a:solidFill>
                  <a:prstClr val="black"/>
                </a:solidFill>
              </a:rPr>
              <a:t>. Пушкина»</a:t>
            </a:r>
          </a:p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prstClr val="black"/>
                </a:solidFill>
              </a:rPr>
              <a:t> г. </a:t>
            </a:r>
            <a:r>
              <a:rPr lang="ru-RU" sz="2800" b="1" dirty="0">
                <a:solidFill>
                  <a:prstClr val="black"/>
                </a:solidFill>
              </a:rPr>
              <a:t>Смоленск</a:t>
            </a:r>
          </a:p>
          <a:p>
            <a:pPr lvl="0" algn="ctr"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73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4941168"/>
            <a:ext cx="8856984" cy="18002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 smtClean="0"/>
              <a:t>Климат Смоленской области</a:t>
            </a:r>
          </a:p>
          <a:p>
            <a:pPr algn="just"/>
            <a:r>
              <a:rPr lang="ru-RU" b="1" dirty="0"/>
              <a:t> </a:t>
            </a:r>
            <a:r>
              <a:rPr lang="ru-RU" sz="1800" dirty="0" smtClean="0"/>
              <a:t>умеренно-континентальный</a:t>
            </a:r>
            <a:r>
              <a:rPr lang="ru-RU" sz="1800" dirty="0"/>
              <a:t>. В январе средняя температура −</a:t>
            </a:r>
            <a:r>
              <a:rPr lang="ru-RU" sz="1800" dirty="0" smtClean="0"/>
              <a:t>9°C</a:t>
            </a:r>
            <a:r>
              <a:rPr lang="ru-RU" sz="1800" dirty="0"/>
              <a:t>, в июле +</a:t>
            </a:r>
            <a:r>
              <a:rPr lang="ru-RU" sz="1800" dirty="0" smtClean="0"/>
              <a:t>17°C</a:t>
            </a:r>
            <a:r>
              <a:rPr lang="ru-RU" sz="1800" dirty="0"/>
              <a:t>. Осадков </a:t>
            </a:r>
            <a:r>
              <a:rPr lang="ru-RU" sz="1800" dirty="0" smtClean="0"/>
              <a:t>выпадает </a:t>
            </a:r>
            <a:r>
              <a:rPr lang="ru-RU" sz="1800" dirty="0"/>
              <a:t>очень много, от 630 до 730 мм в </a:t>
            </a:r>
            <a:r>
              <a:rPr lang="ru-RU" sz="1800" dirty="0" smtClean="0"/>
              <a:t>год, особенно </a:t>
            </a:r>
            <a:r>
              <a:rPr lang="ru-RU" sz="1800" dirty="0"/>
              <a:t>в </a:t>
            </a:r>
            <a:r>
              <a:rPr lang="ru-RU" sz="1800" dirty="0" smtClean="0"/>
              <a:t>северо-западной </a:t>
            </a:r>
            <a:r>
              <a:rPr lang="ru-RU" sz="1800" dirty="0"/>
              <a:t>части. Большая часть осадков выпадает летом,  облачность </a:t>
            </a:r>
            <a:r>
              <a:rPr lang="ru-RU" sz="1800" dirty="0" smtClean="0"/>
              <a:t>постоянно высокая. </a:t>
            </a:r>
            <a:r>
              <a:rPr lang="ru-RU" sz="1800" dirty="0"/>
              <a:t>Период с положительной среднесуточной температурой воздуха продолжается </a:t>
            </a:r>
            <a:r>
              <a:rPr lang="ru-RU" sz="1800" dirty="0" smtClean="0"/>
              <a:t>213-224</a:t>
            </a:r>
            <a:r>
              <a:rPr lang="ru-RU" sz="1800" dirty="0"/>
              <a:t> дня.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88" y="620688"/>
            <a:ext cx="601864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837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1" y="5367338"/>
            <a:ext cx="8008564" cy="1374030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Преобладают широколиственно-темнохвойные </a:t>
            </a:r>
            <a:r>
              <a:rPr lang="ru-RU" sz="3600" b="1" dirty="0"/>
              <a:t>леса</a:t>
            </a:r>
            <a:r>
              <a:rPr lang="ru-RU" sz="1800" dirty="0"/>
              <a:t>, представленные в основном </a:t>
            </a:r>
            <a:r>
              <a:rPr lang="ru-RU" sz="1800" dirty="0" smtClean="0"/>
              <a:t>берёзами</a:t>
            </a:r>
            <a:r>
              <a:rPr lang="ru-RU" sz="1800" dirty="0"/>
              <a:t>, осинами, елями, соснами, дубами, липами, кленами и вязами. В основе растительного покрова лежат многолетние виды и бобовые культуры, весьма распространены однолетние сорняки.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620689"/>
            <a:ext cx="800856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04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5" y="5367338"/>
            <a:ext cx="7579949" cy="804862"/>
          </a:xfrm>
        </p:spPr>
        <p:txBody>
          <a:bodyPr>
            <a:noAutofit/>
          </a:bodyPr>
          <a:lstStyle/>
          <a:p>
            <a:r>
              <a:rPr lang="ru-RU" sz="2000" dirty="0"/>
              <a:t>Значительную часть площади области занимают болота на которых растут несколько видов осок, тростники, хвощи и мхи. Из всех болот только 3 являются </a:t>
            </a:r>
            <a:r>
              <a:rPr lang="ru-RU" sz="2000" dirty="0" err="1"/>
              <a:t>торфоболотами</a:t>
            </a:r>
            <a:r>
              <a:rPr lang="ru-RU" sz="2000" dirty="0"/>
              <a:t>, с запасами торфа примерно 24,7 миллионов кубометров.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620688"/>
            <a:ext cx="757994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17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3934" y="5367338"/>
            <a:ext cx="8710554" cy="1374030"/>
          </a:xfrm>
        </p:spPr>
        <p:txBody>
          <a:bodyPr>
            <a:normAutofit/>
          </a:bodyPr>
          <a:lstStyle/>
          <a:p>
            <a:r>
              <a:rPr lang="ru-RU" sz="2000" dirty="0"/>
              <a:t>В Смоленской области находиться несколько сотен озер, из которых более 160 крупные. Вся территория изрезана большим количеством рек и речушек, численность которых по последним подсчетам чуть менее 1400. Под землей скрыто примерно 40 водных горизонтов.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4" y="620688"/>
            <a:ext cx="871055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391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Животный мир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5367338"/>
            <a:ext cx="7776864" cy="1302022"/>
          </a:xfrm>
        </p:spPr>
        <p:txBody>
          <a:bodyPr>
            <a:normAutofit/>
          </a:bodyPr>
          <a:lstStyle/>
          <a:p>
            <a:r>
              <a:rPr lang="ru-RU" dirty="0" smtClean="0"/>
              <a:t>представлен </a:t>
            </a:r>
            <a:r>
              <a:rPr lang="ru-RU" dirty="0"/>
              <a:t>14-тью типами животных и 45-50 видами рыб, несколькими видами рептилий и земноводных и более чем 2000 видов насекомых. Чаще всего в лесах можно встретить лосей, волков, бурых медведей, лисиц, зайца-русака и куницу. В сети рыбаков часто попадаются караси, окуни, ерши, карпы, щуки, лещи.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r="7821"/>
          <a:stretch>
            <a:fillRect/>
          </a:stretch>
        </p:blipFill>
        <p:spPr bwMode="auto">
          <a:xfrm>
            <a:off x="827584" y="-171399"/>
            <a:ext cx="7488832" cy="51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5" y="2636912"/>
            <a:ext cx="432048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63353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444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Областной центр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63888" y="273050"/>
            <a:ext cx="5122912" cy="58531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2800" dirty="0" smtClean="0"/>
          </a:p>
          <a:p>
            <a:r>
              <a:rPr lang="ru-RU" sz="2800" dirty="0" smtClean="0"/>
              <a:t>Численность населения 331 тысяча человек.</a:t>
            </a:r>
            <a:endParaRPr lang="ru-RU" sz="28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92416"/>
            <a:ext cx="3096344" cy="317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18457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518457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215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9800" dirty="0" smtClean="0"/>
              <a:t>История города</a:t>
            </a:r>
          </a:p>
          <a:p>
            <a:pPr marL="0" indent="0">
              <a:buNone/>
            </a:pPr>
            <a:r>
              <a:rPr lang="ru-RU" sz="7200" dirty="0" smtClean="0">
                <a:effectLst/>
              </a:rPr>
              <a:t>В 12 веке Смоленск был центром самостоятельного княжества. Этот век стал веком </a:t>
            </a:r>
            <a:r>
              <a:rPr lang="ru-RU" sz="6400" dirty="0" smtClean="0">
                <a:effectLst/>
              </a:rPr>
              <a:t>экономического</a:t>
            </a:r>
            <a:r>
              <a:rPr lang="ru-RU" sz="7200" dirty="0" smtClean="0">
                <a:effectLst/>
              </a:rPr>
              <a:t> подъема города – в нем насчитывалось более восьми тысяч домов, строились каменные храмы, велась торговля с Готландом и Ригой. </a:t>
            </a:r>
            <a:br>
              <a:rPr lang="ru-RU" sz="7200" dirty="0" smtClean="0">
                <a:effectLst/>
              </a:rPr>
            </a:br>
            <a:r>
              <a:rPr lang="ru-RU" sz="7200" dirty="0" smtClean="0">
                <a:effectLst/>
              </a:rPr>
              <a:t>После эпидемии чумы в 1388 году Смоленск настолько ослаб, что постепенно Литовское княжество «прибирало его к рукам» и в результате интриг с русскими князьями (которые погрязли в междоусобицах) с 1404 года город на 110 лет вошел в состав Литвы.</a:t>
            </a:r>
            <a:br>
              <a:rPr lang="ru-RU" sz="7200" dirty="0" smtClean="0">
                <a:effectLst/>
              </a:rPr>
            </a:br>
            <a:r>
              <a:rPr lang="ru-RU" sz="7200" dirty="0" smtClean="0">
                <a:effectLst/>
              </a:rPr>
              <a:t>С 1611 года, после многочисленных сражений и тяжелой осады, Смоленск стал принадлежать Речи </a:t>
            </a:r>
            <a:r>
              <a:rPr lang="ru-RU" sz="7200" dirty="0" err="1" smtClean="0">
                <a:effectLst/>
              </a:rPr>
              <a:t>Посполитой</a:t>
            </a:r>
            <a:r>
              <a:rPr lang="ru-RU" sz="7200" dirty="0" smtClean="0">
                <a:effectLst/>
              </a:rPr>
              <a:t>.</a:t>
            </a:r>
            <a:br>
              <a:rPr lang="ru-RU" sz="7200" dirty="0" smtClean="0">
                <a:effectLst/>
              </a:rPr>
            </a:br>
            <a:r>
              <a:rPr lang="ru-RU" sz="7200" dirty="0" smtClean="0">
                <a:effectLst/>
              </a:rPr>
              <a:t>Вернуть же себе Смоленск Россия смогла лишь в 1654 году (формально – в 1667).</a:t>
            </a:r>
            <a:br>
              <a:rPr lang="ru-RU" sz="7200" dirty="0" smtClean="0">
                <a:effectLst/>
              </a:rPr>
            </a:br>
            <a:r>
              <a:rPr lang="ru-RU" sz="7200" dirty="0" smtClean="0">
                <a:effectLst/>
              </a:rPr>
              <a:t>При нашествии Наполеона (1812) в знаменитом Смоленском сражении были перепутаны все его «победоносные» планы в отношении России.</a:t>
            </a:r>
            <a:br>
              <a:rPr lang="ru-RU" sz="7200" dirty="0" smtClean="0">
                <a:effectLst/>
              </a:rPr>
            </a:br>
            <a:r>
              <a:rPr lang="ru-RU" sz="7200" dirty="0" smtClean="0">
                <a:effectLst/>
              </a:rPr>
              <a:t>В Великую отечественную войну фашисты превратили город в развалины Город был освобожден от немцев 25 сентября 1943 года. Сразу же началось его восстановление.</a:t>
            </a:r>
            <a:br>
              <a:rPr lang="ru-RU" sz="7200" dirty="0" smtClean="0">
                <a:effectLst/>
              </a:rPr>
            </a:br>
            <a:r>
              <a:rPr lang="ru-RU" sz="7200" dirty="0" smtClean="0">
                <a:effectLst/>
              </a:rPr>
              <a:t/>
            </a:r>
            <a:br>
              <a:rPr lang="ru-RU" sz="7200" dirty="0" smtClean="0">
                <a:effectLst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84784"/>
            <a:ext cx="3008313" cy="4641379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b="1" dirty="0" smtClean="0">
              <a:effectLst/>
            </a:endParaRPr>
          </a:p>
          <a:p>
            <a:endParaRPr lang="ru-RU" b="1" dirty="0" smtClean="0">
              <a:effectLst/>
            </a:endParaRPr>
          </a:p>
          <a:p>
            <a:r>
              <a:rPr lang="ru-RU" b="1" dirty="0" smtClean="0">
                <a:effectLst/>
              </a:rPr>
              <a:t>Смоленск</a:t>
            </a:r>
            <a:r>
              <a:rPr lang="ru-RU" dirty="0" smtClean="0">
                <a:effectLst/>
              </a:rPr>
              <a:t> – очень древний город. Первую ссылку на него историки обнаружили в «повести временных лет». Речь идет о 862 - 65 годах, где он упоминается как центральное поселение кривичей – одного из славянских племен. В состав Киевской Руси город вошел в 882 году.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Версий о том, откуда Смоленск получил свое название, - существует много. Например, считается, что поскольку город стоял на пути «из варяг в греки» - в конце волока, по которому перетаскивали ладьи в Днепр из Западной Двины –и ремесленники местечка смолили лодки торговцев, то отсюда и произошло название – Смоленск.</a:t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t="9967" r="3087" b="15490"/>
          <a:stretch/>
        </p:blipFill>
        <p:spPr bwMode="auto">
          <a:xfrm rot="10800000" flipV="1">
            <a:off x="108421" y="152534"/>
            <a:ext cx="3383459" cy="176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030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35696" y="4800600"/>
            <a:ext cx="5442992" cy="2125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idx="1"/>
          </p:nvPr>
        </p:nvSpPr>
        <p:spPr/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67544" y="5367338"/>
            <a:ext cx="8352928" cy="1230014"/>
          </a:xfrm>
        </p:spPr>
        <p:txBody>
          <a:bodyPr>
            <a:noAutofit/>
          </a:bodyPr>
          <a:lstStyle/>
          <a:p>
            <a:r>
              <a:rPr lang="ru-RU" sz="1800" dirty="0"/>
              <a:t>Красивый вид открывается на Соборную гору, на которой возвышается </a:t>
            </a:r>
            <a:r>
              <a:rPr lang="ru-RU" sz="1800" dirty="0" smtClean="0"/>
              <a:t>памятник  архитектуры - </a:t>
            </a:r>
            <a:r>
              <a:rPr lang="ru-RU" sz="1800" dirty="0"/>
              <a:t>Успенский собор. </a:t>
            </a:r>
            <a:r>
              <a:rPr lang="ru-RU" sz="1800" dirty="0" smtClean="0"/>
              <a:t>Число </a:t>
            </a:r>
            <a:r>
              <a:rPr lang="ru-RU" sz="1800" dirty="0"/>
              <a:t>исторических памятников Смоленска исчисляется </a:t>
            </a:r>
            <a:r>
              <a:rPr lang="ru-RU" sz="1800" dirty="0" smtClean="0"/>
              <a:t>десятками.</a:t>
            </a:r>
            <a:endParaRPr lang="ru-RU" sz="1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756"/>
            <a:ext cx="8352928" cy="50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8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293096"/>
            <a:ext cx="548640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Достопримечательности Смоленщины</a:t>
            </a:r>
            <a:endParaRPr lang="ru-RU" sz="2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939" y="188640"/>
            <a:ext cx="7992888" cy="396044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4923" y="4941168"/>
            <a:ext cx="8280920" cy="1728192"/>
          </a:xfrm>
        </p:spPr>
        <p:txBody>
          <a:bodyPr>
            <a:noAutofit/>
          </a:bodyPr>
          <a:lstStyle/>
          <a:p>
            <a:r>
              <a:rPr lang="ru-RU" sz="2000" dirty="0" err="1"/>
              <a:t>Це́рковь</a:t>
            </a:r>
            <a:r>
              <a:rPr lang="ru-RU" sz="2000" dirty="0"/>
              <a:t> </a:t>
            </a:r>
            <a:r>
              <a:rPr lang="ru-RU" sz="2000" dirty="0" err="1"/>
              <a:t>Вознесе́ния</a:t>
            </a:r>
            <a:r>
              <a:rPr lang="ru-RU" sz="2000" dirty="0"/>
              <a:t> </a:t>
            </a:r>
            <a:r>
              <a:rPr lang="ru-RU" sz="2000" dirty="0" err="1"/>
              <a:t>Госпо́дня</a:t>
            </a:r>
            <a:r>
              <a:rPr lang="ru-RU" sz="2000" dirty="0"/>
              <a:t> — храм в посёлке Пржевальское Демидовского района Смоленской области, Россия. </a:t>
            </a:r>
            <a:r>
              <a:rPr lang="ru-RU" sz="2000" dirty="0" smtClean="0"/>
              <a:t>Построен </a:t>
            </a:r>
            <a:r>
              <a:rPr lang="ru-RU" sz="2000" dirty="0"/>
              <a:t>в 1782 году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Закрыт предположительно в 1922 году. Разрушен во время Великой Отечественной войны. Восстановлен в 1985 году как музей партизанской славы. Передан Епархии в 1993 году. Памятник архитектуры XVIII века.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39" y="188640"/>
            <a:ext cx="799288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219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Мемориал жертвам репрессий в </a:t>
            </a:r>
            <a:r>
              <a:rPr lang="ru-RU" sz="2000" dirty="0" err="1" smtClean="0"/>
              <a:t>Катыни</a:t>
            </a:r>
            <a:endParaRPr lang="ru-RU" sz="20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06489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74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i="1" dirty="0"/>
              <a:t>Герб Смоленской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области</a:t>
            </a: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038600" cy="5400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r>
              <a:rPr lang="ru-RU" i="1" dirty="0" smtClean="0"/>
              <a:t>В </a:t>
            </a:r>
            <a:r>
              <a:rPr lang="ru-RU" i="1" dirty="0"/>
              <a:t>серебряном </a:t>
            </a:r>
            <a:r>
              <a:rPr lang="ru-RU" i="1" dirty="0">
                <a:hlinkClick r:id="rId2" tooltip="Щит"/>
              </a:rPr>
              <a:t>щите</a:t>
            </a:r>
            <a:r>
              <a:rPr lang="ru-RU" i="1" dirty="0"/>
              <a:t> на черной </a:t>
            </a:r>
            <a:r>
              <a:rPr lang="ru-RU" i="1" dirty="0">
                <a:hlinkClick r:id="rId3" tooltip="Пушка"/>
              </a:rPr>
              <a:t>пушке</a:t>
            </a:r>
            <a:r>
              <a:rPr lang="ru-RU" i="1" dirty="0"/>
              <a:t> с золотым лафетом — золотая </a:t>
            </a:r>
            <a:r>
              <a:rPr lang="ru-RU" i="1" dirty="0">
                <a:hlinkClick r:id="rId4" tooltip="Птица"/>
              </a:rPr>
              <a:t>птица</a:t>
            </a:r>
            <a:r>
              <a:rPr lang="ru-RU" i="1" dirty="0"/>
              <a:t> </a:t>
            </a:r>
            <a:r>
              <a:rPr lang="ru-RU" i="1" dirty="0" err="1">
                <a:hlinkClick r:id="rId5" tooltip="Гамаюн"/>
              </a:rPr>
              <a:t>Гамаюн</a:t>
            </a:r>
            <a:r>
              <a:rPr lang="ru-RU" i="1" dirty="0"/>
              <a:t> с крыльями и хвостом, украшенными червленью (красным цветом) и зеленью. Щит увенчан исторической земельной (великокняжеской образца </a:t>
            </a:r>
            <a:r>
              <a:rPr lang="ru-RU" i="1" dirty="0">
                <a:hlinkClick r:id="rId6" tooltip="1730 год"/>
              </a:rPr>
              <a:t>1730 года</a:t>
            </a:r>
            <a:r>
              <a:rPr lang="ru-RU" i="1" dirty="0"/>
              <a:t>) </a:t>
            </a:r>
            <a:r>
              <a:rPr lang="ru-RU" i="1" dirty="0">
                <a:hlinkClick r:id="rId7" tooltip="Шапка"/>
              </a:rPr>
              <a:t>шапкой</a:t>
            </a:r>
            <a:r>
              <a:rPr lang="ru-RU" i="1" dirty="0"/>
              <a:t> и окружен лентой </a:t>
            </a:r>
            <a:r>
              <a:rPr lang="ru-RU" i="1" dirty="0">
                <a:hlinkClick r:id="rId8" tooltip="Орден Ленина"/>
              </a:rPr>
              <a:t>ордена Ленина</a:t>
            </a:r>
            <a:r>
              <a:rPr lang="ru-RU" i="1" dirty="0"/>
              <a:t>. </a:t>
            </a:r>
            <a:r>
              <a:rPr lang="ru-RU" i="1" dirty="0">
                <a:hlinkClick r:id="rId9" tooltip="Девиз"/>
              </a:rPr>
              <a:t>Девиз</a:t>
            </a:r>
            <a:r>
              <a:rPr lang="ru-RU" i="1" dirty="0"/>
              <a:t> «НЕСГИБАЕМЫЙ ДУХ ВСЁ ПРЕВОЗМОЖЕТ» начертан черными литерами на серебряной ленте, переплетенной со скрещенными зеленой с золотыми </a:t>
            </a:r>
            <a:r>
              <a:rPr lang="ru-RU" i="1" dirty="0">
                <a:hlinkClick r:id="rId10" tooltip="Жёлудь"/>
              </a:rPr>
              <a:t>желудями</a:t>
            </a:r>
            <a:r>
              <a:rPr lang="ru-RU" i="1" dirty="0"/>
              <a:t> ветвью </a:t>
            </a:r>
            <a:r>
              <a:rPr lang="ru-RU" i="1" dirty="0">
                <a:hlinkClick r:id="rId11" tooltip="Дуб"/>
              </a:rPr>
              <a:t>дуба</a:t>
            </a:r>
            <a:r>
              <a:rPr lang="ru-RU" i="1" dirty="0"/>
              <a:t> (справа) и зеленым стеблем </a:t>
            </a:r>
            <a:r>
              <a:rPr lang="ru-RU" i="1" dirty="0">
                <a:hlinkClick r:id="rId12" tooltip="Лён"/>
              </a:rPr>
              <a:t>льна</a:t>
            </a:r>
            <a:r>
              <a:rPr lang="ru-RU" i="1" dirty="0"/>
              <a:t> (слева) с лазоревыми (голубыми, синими) имеющими золотую (желтую) середину цветками.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t="-1" r="7914" b="-1279"/>
          <a:stretch/>
        </p:blipFill>
        <p:spPr bwMode="auto">
          <a:xfrm>
            <a:off x="4416686" y="836712"/>
            <a:ext cx="4757384" cy="56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21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581128"/>
            <a:ext cx="54864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Хмелита</a:t>
            </a:r>
            <a:endParaRPr lang="ru-RU" sz="36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373216"/>
            <a:ext cx="8280920" cy="1380926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Родовое имение </a:t>
            </a:r>
            <a:r>
              <a:rPr lang="ru-RU" sz="2400" u="sng" dirty="0" smtClean="0">
                <a:solidFill>
                  <a:srgbClr val="0000FF"/>
                </a:solidFill>
              </a:rPr>
              <a:t>Александра Сергеевича Грибоедова</a:t>
            </a:r>
            <a:r>
              <a:rPr lang="ru-RU" sz="2400" dirty="0" smtClean="0"/>
              <a:t>, </a:t>
            </a:r>
            <a:r>
              <a:rPr lang="ru-RU" sz="2400" dirty="0"/>
              <a:t>ныне государственный историко-культурный и природный </a:t>
            </a:r>
            <a:r>
              <a:rPr lang="ru-RU" sz="2400" dirty="0" smtClean="0">
                <a:hlinkClick r:id="rId2" tooltip="Музей-заповедник"/>
              </a:rPr>
              <a:t>музей-заповедник</a:t>
            </a:r>
            <a:r>
              <a:rPr lang="ru-RU" sz="2400" dirty="0" smtClean="0"/>
              <a:t>. </a:t>
            </a:r>
            <a:r>
              <a:rPr lang="ru-RU" sz="2400" dirty="0"/>
              <a:t>Расположена в </a:t>
            </a:r>
            <a:r>
              <a:rPr lang="ru-RU" sz="2400" dirty="0">
                <a:hlinkClick r:id="rId3" tooltip="Вяземский район Смоленской области"/>
              </a:rPr>
              <a:t>Вяземском районе</a:t>
            </a:r>
            <a:r>
              <a:rPr lang="ru-RU" sz="2400" dirty="0"/>
              <a:t> </a:t>
            </a:r>
            <a:r>
              <a:rPr lang="ru-RU" sz="2400" dirty="0">
                <a:hlinkClick r:id="rId4" tooltip="Смоленская область"/>
              </a:rPr>
              <a:t>Смоленской области</a:t>
            </a:r>
            <a:r>
              <a:rPr lang="ru-RU" sz="2400" dirty="0"/>
              <a:t>, в 37 км к северо-западу от </a:t>
            </a:r>
            <a:r>
              <a:rPr lang="ru-RU" sz="2400" dirty="0" smtClean="0">
                <a:hlinkClick r:id="rId5" tooltip="Вязьма"/>
              </a:rPr>
              <a:t>Вязьмы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7"/>
            <a:ext cx="4968552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620"/>
            <a:ext cx="3456384" cy="454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33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Новоспасское</a:t>
            </a:r>
            <a:endParaRPr lang="ru-RU" sz="36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3682" y="5445224"/>
            <a:ext cx="7404742" cy="12961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Родовое </a:t>
            </a:r>
            <a:r>
              <a:rPr lang="ru-RU" sz="2400" dirty="0"/>
              <a:t>имение русского композитора </a:t>
            </a:r>
            <a:r>
              <a:rPr lang="ru-RU" sz="2400" dirty="0">
                <a:hlinkClick r:id="rId2" tooltip="Глинка, Михаил Иванович"/>
              </a:rPr>
              <a:t>Михаила Ивановича Глинки</a:t>
            </a:r>
            <a:r>
              <a:rPr lang="ru-RU" sz="2400" dirty="0"/>
              <a:t>, в данный момент является мемориальным музеем композитора.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84" y="332656"/>
            <a:ext cx="3912748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37" y="332657"/>
            <a:ext cx="3878987" cy="44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645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78864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Хутор Загорье</a:t>
            </a:r>
            <a:endParaRPr lang="ru-RU" sz="36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445224"/>
            <a:ext cx="5486400" cy="726976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>
                <a:hlinkClick r:id="rId2"/>
              </a:rPr>
              <a:t>Мемориальный музей поэта </a:t>
            </a:r>
            <a:endParaRPr lang="ru-RU" sz="2800" b="1" u="sng" dirty="0" smtClean="0">
              <a:hlinkClick r:id="rId2"/>
            </a:endParaRPr>
          </a:p>
          <a:p>
            <a:pPr algn="ctr"/>
            <a:r>
              <a:rPr lang="ru-RU" sz="2800" b="1" dirty="0" smtClean="0">
                <a:hlinkClick r:id="rId2"/>
              </a:rPr>
              <a:t>Александра </a:t>
            </a:r>
            <a:r>
              <a:rPr lang="ru-RU" sz="2800" b="1" dirty="0" err="1">
                <a:hlinkClick r:id="rId2"/>
              </a:rPr>
              <a:t>Трифоновича</a:t>
            </a:r>
            <a:r>
              <a:rPr lang="ru-RU" sz="2800" b="1" dirty="0">
                <a:hlinkClick r:id="rId2"/>
              </a:rPr>
              <a:t> Твардовского</a:t>
            </a:r>
            <a:r>
              <a:rPr lang="ru-RU" sz="2800" dirty="0"/>
              <a:t> 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48680"/>
            <a:ext cx="475252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302433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481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4784" y="4581129"/>
            <a:ext cx="5486400" cy="576064"/>
          </a:xfrm>
        </p:spPr>
        <p:txBody>
          <a:bodyPr>
            <a:normAutofit/>
          </a:bodyPr>
          <a:lstStyle/>
          <a:p>
            <a:r>
              <a:rPr lang="ru-RU" dirty="0"/>
              <a:t>Историко-архитектурный комплекс "Теремок"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5191785"/>
            <a:ext cx="8784976" cy="1656184"/>
          </a:xfrm>
        </p:spPr>
        <p:txBody>
          <a:bodyPr>
            <a:noAutofit/>
          </a:bodyPr>
          <a:lstStyle/>
          <a:p>
            <a:r>
              <a:rPr lang="ru-RU" sz="2000" dirty="0" smtClean="0"/>
              <a:t>расположен </a:t>
            </a:r>
            <a:r>
              <a:rPr lang="ru-RU" sz="2000" dirty="0"/>
              <a:t>в бывшем имении М.К. </a:t>
            </a:r>
            <a:r>
              <a:rPr lang="ru-RU" sz="2000" dirty="0" err="1"/>
              <a:t>Тенишевой</a:t>
            </a:r>
            <a:r>
              <a:rPr lang="ru-RU" sz="2000" dirty="0"/>
              <a:t> Талашкино, что в 18 </a:t>
            </a:r>
            <a:r>
              <a:rPr lang="ru-RU" sz="2000" dirty="0" smtClean="0"/>
              <a:t>километрах </a:t>
            </a:r>
            <a:r>
              <a:rPr lang="ru-RU" sz="2000" dirty="0"/>
              <a:t>от Смоленска. Здесь в конце XIX века был создан центр искусства и просвещения. Создательница этого центра, меценат и коллекционер княгиня </a:t>
            </a:r>
            <a:r>
              <a:rPr lang="ru-RU" sz="2000" u="sng" dirty="0">
                <a:solidFill>
                  <a:srgbClr val="0000FF"/>
                </a:solidFill>
              </a:rPr>
              <a:t>Мария </a:t>
            </a:r>
            <a:r>
              <a:rPr lang="ru-RU" sz="2000" u="sng" dirty="0" err="1">
                <a:solidFill>
                  <a:srgbClr val="0000FF"/>
                </a:solidFill>
              </a:rPr>
              <a:t>Клавдиевна</a:t>
            </a:r>
            <a:r>
              <a:rPr lang="ru-RU" sz="2000" u="sng" dirty="0">
                <a:solidFill>
                  <a:srgbClr val="0000FF"/>
                </a:solidFill>
              </a:rPr>
              <a:t> </a:t>
            </a:r>
            <a:r>
              <a:rPr lang="ru-RU" sz="2000" u="sng" dirty="0" err="1" smtClean="0">
                <a:solidFill>
                  <a:srgbClr val="0000FF"/>
                </a:solidFill>
              </a:rPr>
              <a:t>Тенишева</a:t>
            </a:r>
            <a:r>
              <a:rPr lang="ru-RU" sz="2000" dirty="0" smtClean="0"/>
              <a:t>. </a:t>
            </a:r>
            <a:r>
              <a:rPr lang="ru-RU" sz="2000" dirty="0"/>
              <a:t>Здесь на рубеже веков </a:t>
            </a:r>
            <a:r>
              <a:rPr lang="ru-RU" sz="2000" dirty="0" smtClean="0"/>
              <a:t>работали  </a:t>
            </a:r>
            <a:r>
              <a:rPr lang="ru-RU" sz="2000" dirty="0"/>
              <a:t>Н. Рерих</a:t>
            </a:r>
            <a:r>
              <a:rPr lang="ru-RU" sz="2000" dirty="0" smtClean="0"/>
              <a:t>,           </a:t>
            </a:r>
            <a:r>
              <a:rPr lang="ru-RU" sz="2000" dirty="0"/>
              <a:t>С. Малютин, М. Врубель, И. Репин, А. Зиновьев и другие художники.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18" y="620687"/>
            <a:ext cx="1476000" cy="229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48" y="2915487"/>
            <a:ext cx="3482628" cy="180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328612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18" y="620688"/>
            <a:ext cx="2052358" cy="229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20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Экологические проблемы Смоленской области: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загрязнение </a:t>
            </a:r>
            <a:r>
              <a:rPr lang="ru-RU" dirty="0"/>
              <a:t>токсичными, бытовыми и другими отходами (техногенная перегрузка, нерациональная структура производства и природопользования)</a:t>
            </a:r>
          </a:p>
          <a:p>
            <a:r>
              <a:rPr lang="ru-RU" dirty="0"/>
              <a:t>недостаточный уровень экологической сознательности, образованности и культуры</a:t>
            </a:r>
          </a:p>
          <a:p>
            <a:r>
              <a:rPr lang="ru-RU" dirty="0"/>
              <a:t>превышение среднегодового уровня загрязнения атмосферного воздуха в городах и поселках</a:t>
            </a:r>
          </a:p>
          <a:p>
            <a:r>
              <a:rPr lang="ru-RU" dirty="0"/>
              <a:t>вода во многих водоёмах не отвечает нормативным требованиям по качеству</a:t>
            </a:r>
          </a:p>
          <a:p>
            <a:r>
              <a:rPr lang="ru-RU" dirty="0"/>
              <a:t>деградация ландшафтов, снижение плодородия почв</a:t>
            </a:r>
          </a:p>
          <a:p>
            <a:r>
              <a:rPr lang="ru-RU" dirty="0"/>
              <a:t>экологически несовершенные технологии в промышленности, сельском хозяйстве, энергетике и на транспорте</a:t>
            </a:r>
          </a:p>
          <a:p>
            <a:r>
              <a:rPr lang="ru-RU" dirty="0"/>
              <a:t>Основной вклад в загрязнение вносят предприятия Смоленская ГРЭС и ОАО «Дорогобуж». Самые загрязнённые районы: </a:t>
            </a:r>
            <a:r>
              <a:rPr lang="ru-RU" dirty="0" err="1"/>
              <a:t>Духовщинский</a:t>
            </a:r>
            <a:r>
              <a:rPr lang="ru-RU" dirty="0"/>
              <a:t>, Дорогобужский и </a:t>
            </a:r>
            <a:r>
              <a:rPr lang="ru-RU" dirty="0" smtClean="0"/>
              <a:t>Смоленский.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487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Охрана природы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4200" dirty="0" smtClean="0"/>
              <a:t>На территории Смоленской области действует</a:t>
            </a:r>
            <a:r>
              <a:rPr lang="ru-RU" sz="4200" dirty="0"/>
              <a:t> </a:t>
            </a:r>
            <a:r>
              <a:rPr lang="ru-RU" sz="4200" dirty="0">
                <a:hlinkClick r:id="rId3" tooltip="Природный парк"/>
              </a:rPr>
              <a:t>природный парк</a:t>
            </a:r>
            <a:r>
              <a:rPr lang="ru-RU" sz="4200" dirty="0"/>
              <a:t> «</a:t>
            </a:r>
            <a:r>
              <a:rPr lang="ru-RU" sz="4200" dirty="0">
                <a:hlinkClick r:id="rId4" tooltip="Гагаринский (природный парк) (страница отсутствует)"/>
              </a:rPr>
              <a:t>Гагаринский</a:t>
            </a:r>
            <a:r>
              <a:rPr lang="ru-RU" sz="4200" dirty="0"/>
              <a:t>» общей площадью 55 тыс. га, созданный в </a:t>
            </a:r>
            <a:r>
              <a:rPr lang="ru-RU" sz="4200" dirty="0">
                <a:hlinkClick r:id="rId5" tooltip="2007 год"/>
              </a:rPr>
              <a:t>2007 </a:t>
            </a:r>
            <a:r>
              <a:rPr lang="ru-RU" sz="4200" dirty="0" smtClean="0">
                <a:hlinkClick r:id="rId5" tooltip="2007 год"/>
              </a:rPr>
              <a:t>году</a:t>
            </a:r>
            <a:r>
              <a:rPr lang="ru-RU" sz="4200" dirty="0" smtClean="0"/>
              <a:t>.</a:t>
            </a:r>
            <a:endParaRPr lang="ru-RU" sz="4200" dirty="0"/>
          </a:p>
          <a:p>
            <a:r>
              <a:rPr lang="ru-RU" sz="4200" dirty="0" smtClean="0"/>
              <a:t>В </a:t>
            </a:r>
            <a:r>
              <a:rPr lang="ru-RU" sz="4200" dirty="0"/>
              <a:t>области функционирует 13 государственных биологических </a:t>
            </a:r>
            <a:r>
              <a:rPr lang="ru-RU" sz="4200" dirty="0">
                <a:hlinkClick r:id="rId6" tooltip="Заказник"/>
              </a:rPr>
              <a:t>заказников</a:t>
            </a:r>
            <a:r>
              <a:rPr lang="ru-RU" sz="4200" dirty="0"/>
              <a:t>, общей площадью — 293,655 </a:t>
            </a:r>
            <a:r>
              <a:rPr lang="ru-RU" sz="4200" dirty="0" err="1"/>
              <a:t>тыс.га</a:t>
            </a:r>
            <a:r>
              <a:rPr lang="ru-RU" sz="4200" dirty="0"/>
              <a:t>: </a:t>
            </a:r>
            <a:r>
              <a:rPr lang="ru-RU" sz="4200" dirty="0" err="1"/>
              <a:t>общевидовые</a:t>
            </a:r>
            <a:r>
              <a:rPr lang="ru-RU" sz="4200" dirty="0"/>
              <a:t> (</a:t>
            </a:r>
            <a:r>
              <a:rPr lang="ru-RU" sz="4200" dirty="0" err="1"/>
              <a:t>Шумячский</a:t>
            </a:r>
            <a:r>
              <a:rPr lang="ru-RU" sz="4200" dirty="0"/>
              <a:t>, </a:t>
            </a:r>
            <a:r>
              <a:rPr lang="ru-RU" sz="4200" dirty="0" err="1"/>
              <a:t>Хиславичский</a:t>
            </a:r>
            <a:r>
              <a:rPr lang="ru-RU" sz="4200" dirty="0"/>
              <a:t>), заказники выхухоля (</a:t>
            </a:r>
            <a:r>
              <a:rPr lang="ru-RU" sz="4200" dirty="0" err="1"/>
              <a:t>Соловьевский</a:t>
            </a:r>
            <a:r>
              <a:rPr lang="ru-RU" sz="4200" dirty="0"/>
              <a:t>), кабана (Междуреченский), косули (</a:t>
            </a:r>
            <a:r>
              <a:rPr lang="ru-RU" sz="4200" dirty="0" err="1"/>
              <a:t>Угранский</a:t>
            </a:r>
            <a:r>
              <a:rPr lang="ru-RU" sz="4200" dirty="0"/>
              <a:t>, </a:t>
            </a:r>
            <a:r>
              <a:rPr lang="ru-RU" sz="4200" dirty="0" err="1"/>
              <a:t>Велижский</a:t>
            </a:r>
            <a:r>
              <a:rPr lang="ru-RU" sz="4200" dirty="0"/>
              <a:t>), глухаря (Смоленский, </a:t>
            </a:r>
            <a:r>
              <a:rPr lang="ru-RU" sz="4200" dirty="0" err="1"/>
              <a:t>Руднянский</a:t>
            </a:r>
            <a:r>
              <a:rPr lang="ru-RU" sz="4200" dirty="0"/>
              <a:t>, Дорогобужский), выдры, бобра (</a:t>
            </a:r>
            <a:r>
              <a:rPr lang="ru-RU" sz="4200" dirty="0" err="1"/>
              <a:t>Ершичский</a:t>
            </a:r>
            <a:r>
              <a:rPr lang="ru-RU" sz="4200" dirty="0"/>
              <a:t>, </a:t>
            </a:r>
            <a:r>
              <a:rPr lang="ru-RU" sz="4200" dirty="0" err="1"/>
              <a:t>Сычевский</a:t>
            </a:r>
            <a:r>
              <a:rPr lang="ru-RU" sz="4200" dirty="0"/>
              <a:t>), оленя (</a:t>
            </a:r>
            <a:r>
              <a:rPr lang="ru-RU" sz="4200" dirty="0" err="1"/>
              <a:t>Ельнинский</a:t>
            </a:r>
            <a:r>
              <a:rPr lang="ru-RU" sz="4200" dirty="0"/>
              <a:t>), лося (</a:t>
            </a:r>
            <a:r>
              <a:rPr lang="ru-RU" sz="4200" dirty="0" err="1" smtClean="0"/>
              <a:t>Краснинский</a:t>
            </a:r>
            <a:r>
              <a:rPr lang="ru-RU" sz="4200" dirty="0" smtClean="0"/>
              <a:t>).</a:t>
            </a:r>
            <a:endParaRPr lang="ru-RU" sz="4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230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4869160"/>
            <a:ext cx="6955160" cy="1941190"/>
          </a:xfrm>
        </p:spPr>
        <p:txBody>
          <a:bodyPr>
            <a:normAutofit/>
          </a:bodyPr>
          <a:lstStyle/>
          <a:p>
            <a:r>
              <a:rPr lang="ru-RU" sz="1800" dirty="0"/>
              <a:t>На территории Смоленской области создан национальный парк «</a:t>
            </a:r>
            <a:r>
              <a:rPr lang="ru-RU" sz="1800" dirty="0">
                <a:hlinkClick r:id="rId2" tooltip="Смоленское Поозерье"/>
              </a:rPr>
              <a:t>Смоленское </a:t>
            </a:r>
            <a:r>
              <a:rPr lang="ru-RU" sz="1800" dirty="0" err="1">
                <a:hlinkClick r:id="rId2" tooltip="Смоленское Поозерье"/>
              </a:rPr>
              <a:t>Поозерье</a:t>
            </a:r>
            <a:r>
              <a:rPr lang="ru-RU" sz="1800" dirty="0"/>
              <a:t>» общей площадью около 150 тыс. га, охраняющий, в том числе и значимые фонды леса от распространившейся незаконной вырубки. Парк был создан в </a:t>
            </a:r>
            <a:r>
              <a:rPr lang="ru-RU" sz="1800" dirty="0">
                <a:hlinkClick r:id="rId3" tooltip="1992 год"/>
              </a:rPr>
              <a:t>1992 </a:t>
            </a:r>
            <a:r>
              <a:rPr lang="ru-RU" sz="1800" dirty="0" err="1">
                <a:hlinkClick r:id="rId3" tooltip="1992 год"/>
              </a:rPr>
              <a:t>году</a:t>
            </a:r>
            <a:r>
              <a:rPr lang="ru-RU" sz="1800" dirty="0" err="1"/>
              <a:t>на</a:t>
            </a:r>
            <a:r>
              <a:rPr lang="ru-RU" sz="1800" dirty="0"/>
              <a:t> основании специального постановления правительства Российской Федерации.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262" y="5085184"/>
            <a:ext cx="15716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2169" r="-6" b="7565"/>
          <a:stretch/>
        </p:blipFill>
        <p:spPr bwMode="auto">
          <a:xfrm>
            <a:off x="407044" y="44624"/>
            <a:ext cx="828092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34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Красная книга Смоленской области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Красная книга – это книга, которая содержит сведения о редких, исчезающих растениях и животных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3600" dirty="0"/>
              <a:t>В настоящее время охране </a:t>
            </a:r>
            <a:r>
              <a:rPr lang="ru-RU" sz="3600" dirty="0" smtClean="0"/>
              <a:t>подлежат: </a:t>
            </a:r>
          </a:p>
          <a:p>
            <a:pPr marL="0" indent="0">
              <a:buNone/>
            </a:pPr>
            <a:r>
              <a:rPr lang="ru-RU" sz="3600" dirty="0" smtClean="0"/>
              <a:t>131 </a:t>
            </a:r>
            <a:r>
              <a:rPr lang="ru-RU" sz="3600" dirty="0"/>
              <a:t>вид животных, </a:t>
            </a:r>
          </a:p>
          <a:p>
            <a:pPr marL="0" indent="0">
              <a:buNone/>
            </a:pPr>
            <a:r>
              <a:rPr lang="ru-RU" sz="3600" dirty="0"/>
              <a:t>87 видов растений, </a:t>
            </a:r>
          </a:p>
          <a:p>
            <a:pPr marL="0" indent="0">
              <a:buNone/>
            </a:pPr>
            <a:r>
              <a:rPr lang="ru-RU" sz="3600" dirty="0"/>
              <a:t>1 вид </a:t>
            </a:r>
            <a:r>
              <a:rPr lang="ru-RU" sz="3600" dirty="0" smtClean="0"/>
              <a:t>грибов,</a:t>
            </a:r>
          </a:p>
          <a:p>
            <a:pPr marL="0" indent="0">
              <a:buNone/>
            </a:pPr>
            <a:r>
              <a:rPr lang="ru-RU" sz="3600" dirty="0" smtClean="0"/>
              <a:t> </a:t>
            </a:r>
            <a:r>
              <a:rPr lang="ru-RU" sz="3600" dirty="0"/>
              <a:t>2 вида лишайников</a:t>
            </a:r>
            <a:r>
              <a:rPr lang="ru-RU" dirty="0"/>
              <a:t> 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7052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00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44624"/>
            <a:ext cx="8229600" cy="6768926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Герб основан на старейшем историческом гербе, учрежденном в 1393 году князем Глебом Святославовичем, на котором было изображение пушки и сидящей на ней птицы </a:t>
            </a:r>
            <a:r>
              <a:rPr lang="ru-RU" dirty="0" err="1" smtClean="0"/>
              <a:t>Гамаюн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Герб Смоленской области представляет собой щит оригинальной формы. Верхняя часть щита напоминает Смоленскую крепостную стену. Нижняя часть - круглая, олицетворяет историческую форму древних Смоленских щитов. Круглый щит является символом региона.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Щит украшен лентой Ордена Ленина, которым Смоленская область была награждена в 1958 году. Орден Ленина - символ неоднократных подвигов Смоленщины, которым также награждались и многие жители области.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Пушка указывает на то, что город Смоленск был первым в России обладателем этого оружия. В 1393 году, за сто лет до Москвы, в Смоленске был произведен первый в России артиллерийский салют, о чем свидетельствует русская летопись. Задняя часть пушки повторяет гвардейскую ленту.</a:t>
            </a:r>
          </a:p>
          <a:p>
            <a:r>
              <a:rPr lang="ru-RU" dirty="0" smtClean="0"/>
              <a:t>Птица </a:t>
            </a:r>
            <a:r>
              <a:rPr lang="ru-RU" dirty="0" err="1" smtClean="0"/>
              <a:t>Гамаюн</a:t>
            </a:r>
            <a:r>
              <a:rPr lang="ru-RU" dirty="0" smtClean="0"/>
              <a:t> - символ счастья, птица мира, символ космической птицы - первого космонавта нашей планеты Юрия Гагарина.</a:t>
            </a:r>
          </a:p>
          <a:p>
            <a:r>
              <a:rPr lang="ru-RU" dirty="0" smtClean="0"/>
              <a:t>В нижней части герба изображены ветви дуба и снопы льна.</a:t>
            </a:r>
          </a:p>
          <a:p>
            <a:r>
              <a:rPr lang="ru-RU" dirty="0" smtClean="0"/>
              <a:t>Ветвь дуба с желудями - это символ зрелой воинской доблести, воинского героизма и славы, которые проявлял Смоленск на протяжении всей истории России. Лен является неофициальным символом Смоленской области.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Девиз «НЕСГИБАЕМЫЙ ДУХ ВСЕ ПРЕВОЗМОЖЕТ» взят из обращения М.И. Кутузова к жителям Смоленска в августе 1812 года. Девиз символизирует память о великом полководце, которому было присвоено звание «Смоленский».</a:t>
            </a:r>
          </a:p>
          <a:p>
            <a:r>
              <a:rPr lang="ru-RU" dirty="0" smtClean="0"/>
              <a:t>Щит венчает шапка Мономаха – в прошлом символ монархической власти, в современной России символ статуса </a:t>
            </a:r>
            <a:r>
              <a:rPr lang="ru-RU" dirty="0" err="1" smtClean="0"/>
              <a:t>гербовладельца</a:t>
            </a:r>
            <a:r>
              <a:rPr lang="ru-RU" dirty="0" smtClean="0"/>
              <a:t> как субъекта Российской Федерации.</a:t>
            </a:r>
          </a:p>
          <a:p>
            <a:r>
              <a:rPr lang="ru-RU" dirty="0" smtClean="0"/>
              <a:t>Белый цвет щита указывает на то, что Смоленщина являлась центром белой России. Белый цвет в геральдике - символ мира, помощи и </a:t>
            </a:r>
            <a:r>
              <a:rPr lang="ru-RU" dirty="0" err="1" smtClean="0"/>
              <a:t>взаимосотрудничества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Изгиб ленты Ордена Ленина выполнен в форме лиры – символа творческой, музыкальной и поэтической интеллигенции, указывая на то, что Смоленщина - родина Глинки и многих российских поэтов.</a:t>
            </a:r>
          </a:p>
        </p:txBody>
      </p:sp>
    </p:spTree>
    <p:extLst>
      <p:ext uri="{BB962C8B-B14F-4D97-AF65-F5344CB8AC3E}">
        <p14:creationId xmlns:p14="http://schemas.microsoft.com/office/powerpoint/2010/main" val="3536817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4000" dirty="0" smtClean="0"/>
              <a:t>Флаг</a:t>
            </a:r>
            <a:br>
              <a:rPr lang="ru-RU" sz="4000" dirty="0" smtClean="0"/>
            </a:br>
            <a:r>
              <a:rPr lang="ru-RU" sz="4000" dirty="0" smtClean="0"/>
              <a:t> Смоленской области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вместе с гербом является </a:t>
            </a:r>
            <a:r>
              <a:rPr lang="ru-RU" dirty="0"/>
              <a:t>официальным символом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hlinkClick r:id="rId3" tooltip="Смоленская область"/>
              </a:rPr>
              <a:t>Смоленской области</a:t>
            </a:r>
            <a:r>
              <a:rPr lang="ru-RU" dirty="0" smtClean="0"/>
              <a:t>,</a:t>
            </a:r>
            <a:r>
              <a:rPr lang="ru-RU" dirty="0"/>
              <a:t> </a:t>
            </a:r>
            <a:r>
              <a:rPr lang="ru-RU" dirty="0">
                <a:hlinkClick r:id="rId4" tooltip="Геральдика"/>
              </a:rPr>
              <a:t>геральдическим</a:t>
            </a:r>
            <a:r>
              <a:rPr lang="ru-RU" dirty="0"/>
              <a:t> </a:t>
            </a:r>
            <a:r>
              <a:rPr lang="ru-RU" dirty="0" smtClean="0"/>
              <a:t> </a:t>
            </a:r>
            <a:r>
              <a:rPr lang="ru-RU" dirty="0"/>
              <a:t>знаком, определяющим государственность и власть, единство и солидарность жителей Смоленской области, преемственность боевых и трудовых традиций и связывающего неразрывными узами прошедшее, нынешнее и будущее поколения смолян.</a:t>
            </a:r>
          </a:p>
          <a:p>
            <a:r>
              <a:rPr lang="ru-RU" dirty="0"/>
              <a:t>Флаг утверждён 10 декабря 1998 года и внесён в </a:t>
            </a:r>
            <a:r>
              <a:rPr lang="ru-RU" dirty="0">
                <a:hlinkClick r:id="rId5" tooltip="Государственный геральдический регистр Российской Федерации"/>
              </a:rPr>
              <a:t>Государственный геральдический регистр Российской Федерации</a:t>
            </a:r>
            <a:r>
              <a:rPr lang="ru-RU" dirty="0"/>
              <a:t> с присвоением регистрационного номера 434.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655"/>
            <a:ext cx="3600400" cy="157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29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Символика флага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Красный цвет флага - символ поля битвы, ибо Смоленская земля — это огромное историческое поле битвы. На этом поле проходили три самых тяжёлых в истории России войны.</a:t>
            </a:r>
          </a:p>
          <a:p>
            <a:r>
              <a:rPr lang="ru-RU" dirty="0" smtClean="0"/>
              <a:t>Первая (нижняя) красная полоса — война против польских интервентов. Вторая красная полоса — война с французами в 1812 году. И третья, самая крупная — Великая Отечественная война 1941—1945 годов.</a:t>
            </a:r>
          </a:p>
          <a:p>
            <a:r>
              <a:rPr lang="ru-RU" dirty="0" smtClean="0"/>
              <a:t>На красное полотнище по горизонтали положена схема ордена Ленина, ещё раз напоминающая о том, что Смоленская область была награждена в своё время высокой наградой страны.</a:t>
            </a:r>
          </a:p>
          <a:p>
            <a:r>
              <a:rPr lang="ru-RU" dirty="0" smtClean="0"/>
              <a:t>Полоска жёлтого цвета — это символ исторической Смоленщины. Жёлтый цвет — это цвет птиц </a:t>
            </a:r>
            <a:r>
              <a:rPr lang="ru-RU" dirty="0" err="1" smtClean="0"/>
              <a:t>Гамаюн</a:t>
            </a:r>
            <a:r>
              <a:rPr lang="ru-RU" dirty="0" smtClean="0"/>
              <a:t> и Феникс. Птица Феникс — это птица, возрождающаяся из пепла. Смоленщина дважды в своей истории полностью поднималась из пепла — после 1812 года с французами и после Великой Отечественной войны 1941—1945 годов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5347"/>
            <a:ext cx="252028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6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Географическое положение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1556792"/>
            <a:ext cx="4040188" cy="639762"/>
          </a:xfrm>
        </p:spPr>
        <p:txBody>
          <a:bodyPr/>
          <a:lstStyle/>
          <a:p>
            <a:r>
              <a:rPr lang="ru-RU" dirty="0" smtClean="0"/>
              <a:t>Смоленская область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179512" y="2132856"/>
            <a:ext cx="3960440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200" dirty="0" smtClean="0"/>
              <a:t>расположена </a:t>
            </a:r>
            <a:r>
              <a:rPr lang="ru-RU" sz="2200" dirty="0"/>
              <a:t>на западе России, на </a:t>
            </a:r>
            <a:r>
              <a:rPr lang="ru-RU" sz="2200" dirty="0" smtClean="0"/>
              <a:t>Смоленско-Московской возвышенности, на </a:t>
            </a:r>
            <a:r>
              <a:rPr lang="ru-RU" sz="2200" dirty="0"/>
              <a:t>северо-западе располагается Прибалтийская низменность, на юге Приднепровская низменность. На западе область граничит с </a:t>
            </a:r>
            <a:r>
              <a:rPr lang="ru-RU" sz="2200" dirty="0">
                <a:hlinkClick r:id="rId2" tooltip="Белоруссия"/>
              </a:rPr>
              <a:t>Белоруссией</a:t>
            </a:r>
            <a:r>
              <a:rPr lang="ru-RU" sz="2200" dirty="0"/>
              <a:t> (</a:t>
            </a:r>
            <a:r>
              <a:rPr lang="ru-RU" sz="2200" dirty="0">
                <a:hlinkClick r:id="rId3" tooltip="Витебская область"/>
              </a:rPr>
              <a:t>Витебская</a:t>
            </a:r>
            <a:r>
              <a:rPr lang="ru-RU" sz="2200" dirty="0"/>
              <a:t> и 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>
                <a:hlinkClick r:id="rId4" tooltip="Могилёвская область"/>
              </a:rPr>
              <a:t>Могилёвская</a:t>
            </a:r>
            <a:r>
              <a:rPr lang="ru-RU" sz="2200" dirty="0"/>
              <a:t>) области, на севере с </a:t>
            </a:r>
            <a:r>
              <a:rPr lang="ru-RU" sz="2200" dirty="0">
                <a:hlinkClick r:id="rId5" tooltip="Псковская область"/>
              </a:rPr>
              <a:t>Псковской</a:t>
            </a:r>
            <a:r>
              <a:rPr lang="ru-RU" sz="2200" dirty="0"/>
              <a:t> и </a:t>
            </a:r>
            <a:r>
              <a:rPr lang="ru-RU" sz="2200" dirty="0">
                <a:hlinkClick r:id="rId6" tooltip="Тверская область"/>
              </a:rPr>
              <a:t>Тверской областями</a:t>
            </a:r>
            <a:r>
              <a:rPr lang="ru-RU" sz="2200" dirty="0"/>
              <a:t>, на востоке с </a:t>
            </a:r>
            <a:r>
              <a:rPr lang="ru-RU" sz="2200" dirty="0">
                <a:hlinkClick r:id="rId7" tooltip="Московская область"/>
              </a:rPr>
              <a:t>Московской областью</a:t>
            </a:r>
            <a:r>
              <a:rPr lang="ru-RU" dirty="0"/>
              <a:t>, на юго-востоке с </a:t>
            </a:r>
            <a:r>
              <a:rPr lang="ru-RU" dirty="0">
                <a:hlinkClick r:id="rId8" tooltip="Калужская область"/>
              </a:rPr>
              <a:t>Калужской областью</a:t>
            </a:r>
            <a:r>
              <a:rPr lang="ru-RU" dirty="0"/>
              <a:t>, на юге с </a:t>
            </a:r>
            <a:r>
              <a:rPr lang="ru-RU" dirty="0">
                <a:hlinkClick r:id="rId9" tooltip="Брянская область"/>
              </a:rPr>
              <a:t>Брянской областью</a:t>
            </a:r>
            <a:r>
              <a:rPr lang="ru-RU" dirty="0"/>
              <a:t>. </a:t>
            </a: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Площадь области </a:t>
            </a:r>
          </a:p>
          <a:p>
            <a:pPr algn="ctr"/>
            <a:r>
              <a:rPr lang="ru-RU" dirty="0" smtClean="0"/>
              <a:t>49, 8 тыс. кв. км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63" y="2204864"/>
            <a:ext cx="505963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41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44624"/>
            <a:ext cx="3008313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Смоленская область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 smtClean="0"/>
              <a:t>Численность населения 964,333 тыс. человек</a:t>
            </a:r>
            <a:endParaRPr lang="ru-RU" b="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07505" y="1412776"/>
            <a:ext cx="3168351" cy="532859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Район	                         Районный центр</a:t>
            </a:r>
          </a:p>
          <a:p>
            <a:r>
              <a:rPr lang="ru-RU" dirty="0" smtClean="0"/>
              <a:t>1.Велижский район	г. Велиж</a:t>
            </a:r>
          </a:p>
          <a:p>
            <a:r>
              <a:rPr lang="ru-RU" dirty="0" smtClean="0"/>
              <a:t>2.Вяземский район	г. Вязьма</a:t>
            </a:r>
          </a:p>
          <a:p>
            <a:r>
              <a:rPr lang="ru-RU" dirty="0" smtClean="0"/>
              <a:t>3.Гагаринский район	г. Гагарин</a:t>
            </a:r>
          </a:p>
          <a:p>
            <a:r>
              <a:rPr lang="ru-RU" dirty="0" smtClean="0"/>
              <a:t>4.Глинковский район	с. Глинка</a:t>
            </a:r>
          </a:p>
          <a:p>
            <a:r>
              <a:rPr lang="ru-RU" dirty="0" smtClean="0"/>
              <a:t>5.Демидовский район	г. Демидов</a:t>
            </a:r>
          </a:p>
          <a:p>
            <a:r>
              <a:rPr lang="ru-RU" dirty="0" smtClean="0"/>
              <a:t>6.Дорогобужский район	г. Дорогобуж</a:t>
            </a:r>
          </a:p>
          <a:p>
            <a:r>
              <a:rPr lang="ru-RU" dirty="0" smtClean="0"/>
              <a:t>7.Духовщинский район	г. Духовщина</a:t>
            </a:r>
          </a:p>
          <a:p>
            <a:r>
              <a:rPr lang="ru-RU" dirty="0" smtClean="0"/>
              <a:t>8.Ельнинский район	г. Ельня</a:t>
            </a:r>
          </a:p>
          <a:p>
            <a:r>
              <a:rPr lang="ru-RU" dirty="0" smtClean="0"/>
              <a:t>9.Ершичский район	с. Ершичи</a:t>
            </a:r>
          </a:p>
          <a:p>
            <a:r>
              <a:rPr lang="ru-RU" dirty="0" smtClean="0"/>
              <a:t>10.Кардымовский район	п. Кардымово</a:t>
            </a:r>
          </a:p>
          <a:p>
            <a:r>
              <a:rPr lang="ru-RU" dirty="0" smtClean="0"/>
              <a:t>11.Краснинский район	п. Красный</a:t>
            </a:r>
          </a:p>
          <a:p>
            <a:r>
              <a:rPr lang="ru-RU" dirty="0" smtClean="0"/>
              <a:t>12.Монастырщинский р-н    </a:t>
            </a:r>
            <a:r>
              <a:rPr lang="ru-RU" dirty="0" err="1" smtClean="0"/>
              <a:t>п.Монастырщина</a:t>
            </a:r>
            <a:endParaRPr lang="ru-RU" dirty="0" smtClean="0"/>
          </a:p>
          <a:p>
            <a:r>
              <a:rPr lang="ru-RU" dirty="0" smtClean="0"/>
              <a:t>13.Новодугинский район	с. Новодугино</a:t>
            </a:r>
          </a:p>
          <a:p>
            <a:r>
              <a:rPr lang="ru-RU" dirty="0" smtClean="0"/>
              <a:t>14.Починковский район	г. Починок</a:t>
            </a:r>
          </a:p>
          <a:p>
            <a:r>
              <a:rPr lang="ru-RU" dirty="0" smtClean="0"/>
              <a:t>15.Рославльский район	г. Рославль</a:t>
            </a:r>
          </a:p>
          <a:p>
            <a:r>
              <a:rPr lang="ru-RU" dirty="0" smtClean="0"/>
              <a:t>16.Руднянский район	г. Рудня</a:t>
            </a:r>
          </a:p>
          <a:p>
            <a:r>
              <a:rPr lang="ru-RU" dirty="0" smtClean="0"/>
              <a:t>17.Сафоновский район	г. Сафоново</a:t>
            </a:r>
          </a:p>
          <a:p>
            <a:r>
              <a:rPr lang="ru-RU" dirty="0" smtClean="0"/>
              <a:t>18.Смоленский район	г. Смоленск</a:t>
            </a:r>
          </a:p>
          <a:p>
            <a:r>
              <a:rPr lang="ru-RU" dirty="0" smtClean="0"/>
              <a:t>19.Сычевский район	г. Сычевка</a:t>
            </a:r>
          </a:p>
          <a:p>
            <a:r>
              <a:rPr lang="ru-RU" dirty="0" smtClean="0"/>
              <a:t>20.Темкинский район	с. Темкино</a:t>
            </a:r>
          </a:p>
          <a:p>
            <a:r>
              <a:rPr lang="ru-RU" dirty="0" smtClean="0"/>
              <a:t>21.Угранский район	п. Угра</a:t>
            </a:r>
          </a:p>
          <a:p>
            <a:r>
              <a:rPr lang="ru-RU" dirty="0" smtClean="0"/>
              <a:t>22.Хиславичский район	п. Хиславичи</a:t>
            </a:r>
          </a:p>
          <a:p>
            <a:r>
              <a:rPr lang="ru-RU" dirty="0" smtClean="0"/>
              <a:t>23.Холм-Жирковский район	п. Холм-Жирковский</a:t>
            </a:r>
          </a:p>
          <a:p>
            <a:r>
              <a:rPr lang="ru-RU" dirty="0" smtClean="0"/>
              <a:t>24.Шумячский район	п. Шумячи</a:t>
            </a:r>
          </a:p>
          <a:p>
            <a:r>
              <a:rPr lang="ru-RU" dirty="0" smtClean="0"/>
              <a:t>25.Ярцевский район	г. Ярцево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17" y="0"/>
            <a:ext cx="5713581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26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Рельеф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Именно здесь берёт начало река Днепр. На территории области очень много различных рек, речушек, </a:t>
            </a:r>
            <a:r>
              <a:rPr lang="ru-RU" sz="1600" dirty="0" smtClean="0"/>
              <a:t>озёр</a:t>
            </a:r>
            <a:r>
              <a:rPr lang="ru-RU" sz="1600" dirty="0"/>
              <a:t>. Холмистая поверхность, средняя высота которой 220 м над уровнем моря, просто испещрена долинами, образованными руслами </a:t>
            </a:r>
            <a:r>
              <a:rPr lang="ru-RU" sz="1600" dirty="0" smtClean="0"/>
              <a:t>рек</a:t>
            </a:r>
            <a:r>
              <a:rPr lang="ru-RU" sz="1600" dirty="0"/>
              <a:t>. </a:t>
            </a:r>
          </a:p>
          <a:p>
            <a:r>
              <a:rPr lang="ru-RU" sz="1600" dirty="0"/>
              <a:t>Большинство почвообразующих пород являются </a:t>
            </a:r>
            <a:r>
              <a:rPr lang="ru-RU" sz="1600" dirty="0" smtClean="0"/>
              <a:t>древесно-подзолистыми</a:t>
            </a:r>
            <a:r>
              <a:rPr lang="ru-RU" sz="1600" dirty="0"/>
              <a:t>, </a:t>
            </a:r>
            <a:r>
              <a:rPr lang="ru-RU" sz="1600" dirty="0" smtClean="0"/>
              <a:t>легкосуглинистыми</a:t>
            </a:r>
            <a:r>
              <a:rPr lang="ru-RU" sz="1600" dirty="0"/>
              <a:t>, слабокислыми. Почвы южной части территории области имеют </a:t>
            </a:r>
            <a:r>
              <a:rPr lang="ru-RU" sz="1600" dirty="0" err="1" smtClean="0"/>
              <a:t>супесчанистый</a:t>
            </a:r>
            <a:r>
              <a:rPr lang="ru-RU" sz="1600" dirty="0" smtClean="0"/>
              <a:t> </a:t>
            </a:r>
            <a:r>
              <a:rPr lang="ru-RU" sz="1600" dirty="0"/>
              <a:t>тип.</a:t>
            </a:r>
          </a:p>
          <a:p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517172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1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273050"/>
            <a:ext cx="5148064" cy="5853113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>На территории области обнаружено около 30 видов полезных ископаемых, имеющих осадочное происхождение. Наиболее распространенные: бурый уголь, различные глины и суглинки, торф, каменная соль, песчано-гравийные материалы и булыжный камень, стекольные, формовочные и строительные пески, известковые туфы, известняки, доломиты, мел, мергели, фосфориты, трепела (</a:t>
            </a:r>
            <a:r>
              <a:rPr lang="ru-RU" dirty="0" err="1"/>
              <a:t>олоки</a:t>
            </a:r>
            <a:r>
              <a:rPr lang="ru-RU" dirty="0"/>
              <a:t>), глауконит, гипс, сапропели, лечебные грязи, минеральные воды, рассолы, а также различные руды, охра, серный колчедан, </a:t>
            </a:r>
            <a:r>
              <a:rPr lang="ru-RU" dirty="0" err="1"/>
              <a:t>ратовкит</a:t>
            </a:r>
            <a:r>
              <a:rPr lang="ru-RU" dirty="0"/>
              <a:t>, вивианит, кремний, горный хрусталь. Большинство месторождений разведано и </a:t>
            </a:r>
            <a:r>
              <a:rPr lang="ru-RU" dirty="0" smtClean="0"/>
              <a:t>эксплуатируется.</a:t>
            </a:r>
            <a:endParaRPr lang="ru-RU" dirty="0"/>
          </a:p>
          <a:p>
            <a:r>
              <a:rPr lang="ru-RU" dirty="0"/>
              <a:t>В восточной и юго-восточной частях области залегают бурые угли Подмосковного угольного бассейна. Детально разведаны около 30 месторождений суммарным запасом 400 млн т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Распространены поверхностные залежи торфа, насчитывается 1154 месторождения с общими запасами более 300 млн т, особенно массивные находятся в </a:t>
            </a:r>
            <a:r>
              <a:rPr lang="ru-RU" dirty="0" err="1"/>
              <a:t>Духовщинском</a:t>
            </a:r>
            <a:r>
              <a:rPr lang="ru-RU" dirty="0"/>
              <a:t> и </a:t>
            </a:r>
            <a:r>
              <a:rPr lang="ru-RU" dirty="0" err="1"/>
              <a:t>Руднянском</a:t>
            </a:r>
            <a:r>
              <a:rPr lang="ru-RU" dirty="0"/>
              <a:t> районах. Насчитывается 233 месторождения сапропелей с общими запасами 170 млн т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Разведаны месторождения каменной соли — вскрыты пласты мощностью от 15 до 51 м с прослойками калийных солей, фосфоритов — общие запасы до 10 млн т с содержанием Р2O5 до 18 </a:t>
            </a:r>
            <a:r>
              <a:rPr lang="ru-RU" dirty="0" smtClean="0"/>
              <a:t>%.</a:t>
            </a:r>
            <a:endParaRPr lang="ru-RU" dirty="0"/>
          </a:p>
          <a:p>
            <a:r>
              <a:rPr lang="ru-RU" dirty="0"/>
              <a:t>Повсеместно распространены известковые туфы, общий запас которых около 7 млн т, известняки (сравнительно неглубоко залегают в центральной и западной частях области, общие запасы 2,4 млн м³); мел (распространён в южной части области, максимальная толщина пласта до 36 м); огнеупорные, </a:t>
            </a:r>
            <a:r>
              <a:rPr lang="ru-RU" dirty="0" err="1"/>
              <a:t>лёгкоплавкие</a:t>
            </a:r>
            <a:r>
              <a:rPr lang="ru-RU" dirty="0"/>
              <a:t>, </a:t>
            </a:r>
            <a:r>
              <a:rPr lang="ru-RU" dirty="0" err="1"/>
              <a:t>бентонитовые</a:t>
            </a:r>
            <a:r>
              <a:rPr lang="ru-RU" dirty="0"/>
              <a:t> и строительные глины; доломиты, мергель, трепел, глауконит, гипс, стекольные и строительные пески, песчано-гравийные материалы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Кроме того, встречаются лечебные грязи и высококачественные минеральные воды и рассолы.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02433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307"/>
            <a:ext cx="3995936" cy="602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3342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</TotalTime>
  <Words>1391</Words>
  <Application>Microsoft Office PowerPoint</Application>
  <PresentationFormat>Экран (4:3)</PresentationFormat>
  <Paragraphs>140</Paragraphs>
  <Slides>27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Особенности организации  туристско-краеведческой деятельности  младших школьников</vt:lpstr>
      <vt:lpstr>Герб Смоленской  области </vt:lpstr>
      <vt:lpstr>Презентация PowerPoint</vt:lpstr>
      <vt:lpstr>Флаг  Смоленской области</vt:lpstr>
      <vt:lpstr>Символика флага</vt:lpstr>
      <vt:lpstr>Географическое положение</vt:lpstr>
      <vt:lpstr>   Смоленская область Численность населения 964,333 тыс. человек</vt:lpstr>
      <vt:lpstr>Рельеф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Животный мир</vt:lpstr>
      <vt:lpstr>Областной центр</vt:lpstr>
      <vt:lpstr>Презентация PowerPoint</vt:lpstr>
      <vt:lpstr>Презентация PowerPoint</vt:lpstr>
      <vt:lpstr>Достопримечательности Смоленщины</vt:lpstr>
      <vt:lpstr>Презентация PowerPoint</vt:lpstr>
      <vt:lpstr>Хмелита</vt:lpstr>
      <vt:lpstr>Новоспасское</vt:lpstr>
      <vt:lpstr>Хутор Загорье</vt:lpstr>
      <vt:lpstr>Историко-архитектурный комплекс "Теремок"</vt:lpstr>
      <vt:lpstr>Экологические проблемы Смоленской области: </vt:lpstr>
      <vt:lpstr>Охрана природы</vt:lpstr>
      <vt:lpstr>Презентация PowerPoint</vt:lpstr>
      <vt:lpstr>Красная книга Смоленской области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Смоленская область</dc:title>
  <dc:creator>User</dc:creator>
  <cp:lastModifiedBy>КДО-2</cp:lastModifiedBy>
  <cp:revision>47</cp:revision>
  <dcterms:created xsi:type="dcterms:W3CDTF">2015-10-11T10:47:24Z</dcterms:created>
  <dcterms:modified xsi:type="dcterms:W3CDTF">2015-11-02T09:58:57Z</dcterms:modified>
</cp:coreProperties>
</file>