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91" r:id="rId4"/>
    <p:sldId id="295" r:id="rId5"/>
    <p:sldId id="276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CA5D8"/>
    <a:srgbClr val="5ED41C"/>
    <a:srgbClr val="006600"/>
    <a:srgbClr val="00009E"/>
    <a:srgbClr val="0033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hPercent val="93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7929421525251455E-2"/>
          <c:y val="5.3521126760563358E-2"/>
          <c:w val="0.61726198883540251"/>
          <c:h val="0.83636306642025748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высказывают широкое многообразие идей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Sheet1!$B$1:$C$1</c:f>
              <c:strCache>
                <c:ptCount val="2"/>
                <c:pt idx="0">
                  <c:v>2012-2013</c:v>
                </c:pt>
                <c:pt idx="1">
                  <c:v>2013-2014</c:v>
                </c:pt>
              </c:strCache>
            </c:strRef>
          </c:cat>
          <c:val>
            <c:numRef>
              <c:f>Sheet1!$B$2:$C$2</c:f>
              <c:numCache>
                <c:formatCode>0%</c:formatCode>
                <c:ptCount val="2"/>
                <c:pt idx="0">
                  <c:v>0.03</c:v>
                </c:pt>
                <c:pt idx="1">
                  <c:v>0.11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создавать нечто новое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Sheet1!$B$1:$C$1</c:f>
              <c:strCache>
                <c:ptCount val="2"/>
                <c:pt idx="0">
                  <c:v>2012-2013</c:v>
                </c:pt>
                <c:pt idx="1">
                  <c:v>2013-2014</c:v>
                </c:pt>
              </c:strCache>
            </c:strRef>
          </c:cat>
          <c:val>
            <c:numRef>
              <c:f>Sheet1!$B$3:$C$3</c:f>
              <c:numCache>
                <c:formatCode>0%</c:formatCode>
                <c:ptCount val="2"/>
                <c:pt idx="0">
                  <c:v>0.22</c:v>
                </c:pt>
                <c:pt idx="1">
                  <c:v>0.43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придавать законченный вид своему "продукту"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Sheet1!$B$1:$C$1</c:f>
              <c:strCache>
                <c:ptCount val="2"/>
                <c:pt idx="0">
                  <c:v>2012-2013</c:v>
                </c:pt>
                <c:pt idx="1">
                  <c:v>2013-2014</c:v>
                </c:pt>
              </c:strCache>
            </c:strRef>
          </c:cat>
          <c:val>
            <c:numRef>
              <c:f>Sheet1!$B$4:$C$4</c:f>
              <c:numCache>
                <c:formatCode>0%</c:formatCode>
                <c:ptCount val="2"/>
                <c:pt idx="0">
                  <c:v>0.16</c:v>
                </c:pt>
                <c:pt idx="1">
                  <c:v>0.46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принимать оригинальные решения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Sheet1!$B$1:$C$1</c:f>
              <c:strCache>
                <c:ptCount val="2"/>
                <c:pt idx="0">
                  <c:v>2012-2013</c:v>
                </c:pt>
                <c:pt idx="1">
                  <c:v>2013-2014</c:v>
                </c:pt>
              </c:strCache>
            </c:strRef>
          </c:cat>
          <c:val>
            <c:numRef>
              <c:f>Sheet1!$B$5:$C$5</c:f>
              <c:numCache>
                <c:formatCode>0%</c:formatCode>
                <c:ptCount val="2"/>
                <c:pt idx="0">
                  <c:v>0.36</c:v>
                </c:pt>
                <c:pt idx="1">
                  <c:v>0.11</c:v>
                </c:pt>
              </c:numCache>
            </c:numRef>
          </c:val>
        </c:ser>
        <c:gapDepth val="0"/>
        <c:shape val="box"/>
        <c:axId val="67320064"/>
        <c:axId val="67338240"/>
        <c:axId val="0"/>
      </c:bar3DChart>
      <c:catAx>
        <c:axId val="67320064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7338240"/>
        <c:crosses val="autoZero"/>
        <c:auto val="1"/>
        <c:lblAlgn val="ctr"/>
        <c:lblOffset val="100"/>
        <c:tickLblSkip val="1"/>
        <c:tickMarkSkip val="1"/>
      </c:catAx>
      <c:valAx>
        <c:axId val="6733824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73200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0369688895336069"/>
          <c:y val="0.2056239907101407"/>
          <c:w val="0.28908289719638092"/>
          <c:h val="0.50507380294828463"/>
        </c:manualLayout>
      </c:layout>
      <c:spPr>
        <a:noFill/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550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41294-F66F-4C22-A1B0-7A9DAAD237F9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6F9F8-EE62-4EFD-81E6-8D99C0303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9238076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F00E0-E591-417B-A018-F61BCFD905E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E3151-D36C-4D35-B38C-A0F9027541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287793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6" name="AutoShape 34"/>
          <p:cNvSpPr>
            <a:spLocks noChangeArrowheads="1"/>
          </p:cNvSpPr>
          <p:nvPr/>
        </p:nvSpPr>
        <p:spPr bwMode="gray">
          <a:xfrm flipH="1">
            <a:off x="684213" y="4494213"/>
            <a:ext cx="647700" cy="444500"/>
          </a:xfrm>
          <a:prstGeom prst="homePlate">
            <a:avLst>
              <a:gd name="adj" fmla="val 36429"/>
            </a:avLst>
          </a:prstGeom>
          <a:gradFill rotWithShape="1">
            <a:gsLst>
              <a:gs pos="0">
                <a:schemeClr val="accent2"/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110" name="AutoShape 38"/>
          <p:cNvSpPr>
            <a:spLocks noChangeArrowheads="1"/>
          </p:cNvSpPr>
          <p:nvPr/>
        </p:nvSpPr>
        <p:spPr bwMode="gray">
          <a:xfrm flipH="1">
            <a:off x="914400" y="4495800"/>
            <a:ext cx="647700" cy="449263"/>
          </a:xfrm>
          <a:prstGeom prst="homePlate">
            <a:avLst>
              <a:gd name="adj" fmla="val 36042"/>
            </a:avLst>
          </a:prstGeom>
          <a:gradFill rotWithShape="1">
            <a:gsLst>
              <a:gs pos="0">
                <a:schemeClr val="accent2"/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grpSp>
        <p:nvGrpSpPr>
          <p:cNvPr id="3120" name="Group 48"/>
          <p:cNvGrpSpPr>
            <a:grpSpLocks/>
          </p:cNvGrpSpPr>
          <p:nvPr/>
        </p:nvGrpSpPr>
        <p:grpSpPr bwMode="auto">
          <a:xfrm>
            <a:off x="1204913" y="4495800"/>
            <a:ext cx="7939087" cy="471488"/>
            <a:chOff x="759" y="2832"/>
            <a:chExt cx="5001" cy="297"/>
          </a:xfrm>
        </p:grpSpPr>
        <p:sp>
          <p:nvSpPr>
            <p:cNvPr id="3114" name="Rectangle 42"/>
            <p:cNvSpPr>
              <a:spLocks noChangeArrowheads="1"/>
            </p:cNvSpPr>
            <p:nvPr userDrawn="1"/>
          </p:nvSpPr>
          <p:spPr bwMode="gray">
            <a:xfrm>
              <a:off x="953" y="2832"/>
              <a:ext cx="4807" cy="297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3116" name="AutoShape 44"/>
            <p:cNvSpPr>
              <a:spLocks noChangeArrowheads="1"/>
            </p:cNvSpPr>
            <p:nvPr userDrawn="1"/>
          </p:nvSpPr>
          <p:spPr bwMode="gray">
            <a:xfrm flipH="1">
              <a:off x="759" y="2832"/>
              <a:ext cx="393" cy="288"/>
            </a:xfrm>
            <a:prstGeom prst="homePlate">
              <a:avLst>
                <a:gd name="adj" fmla="val 34115"/>
              </a:avLst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685800" y="3033713"/>
            <a:ext cx="7239000" cy="1371600"/>
          </a:xfrm>
          <a:effectLst>
            <a:outerShdw dist="28398" dir="1593903" algn="ctr" rotWithShape="0">
              <a:schemeClr val="bg1"/>
            </a:outerShdw>
          </a:effectLst>
        </p:spPr>
        <p:txBody>
          <a:bodyPr/>
          <a:lstStyle>
            <a:lvl1pPr algn="l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553200"/>
            <a:ext cx="2133600" cy="168275"/>
          </a:xfrm>
        </p:spPr>
        <p:txBody>
          <a:bodyPr/>
          <a:lstStyle>
            <a:lvl1pPr>
              <a:defRPr sz="1400">
                <a:effectLst/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553200"/>
            <a:ext cx="2895600" cy="168275"/>
          </a:xfrm>
        </p:spPr>
        <p:txBody>
          <a:bodyPr/>
          <a:lstStyle>
            <a:lvl1pPr algn="ctr">
              <a:defRPr sz="1400">
                <a:effectLst/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553200"/>
            <a:ext cx="2133600" cy="168275"/>
          </a:xfrm>
        </p:spPr>
        <p:txBody>
          <a:bodyPr/>
          <a:lstStyle>
            <a:lvl1pPr algn="r">
              <a:defRPr sz="1400">
                <a:effectLst/>
              </a:defRPr>
            </a:lvl1pPr>
          </a:lstStyle>
          <a:p>
            <a:fld id="{C6E3E253-2FC6-4751-91AC-F6180B2124C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black">
          <a:xfrm>
            <a:off x="7302500" y="304800"/>
            <a:ext cx="1460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600200" y="4505325"/>
            <a:ext cx="75438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92142-32AD-4AC9-836A-096BC8D39EA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202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202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5090D-7FF7-4E57-A6CD-ED925282E02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4676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ru-RU" dirty="0" smtClean="0"/>
              <a:t>Вставка таблицы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524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862638" y="6461125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048000" y="6483350"/>
            <a:ext cx="2133600" cy="241300"/>
          </a:xfrm>
        </p:spPr>
        <p:txBody>
          <a:bodyPr/>
          <a:lstStyle>
            <a:lvl1pPr>
              <a:defRPr/>
            </a:lvl1pPr>
          </a:lstStyle>
          <a:p>
            <a:fld id="{211DC5FF-7FE3-4B59-913F-AB54A00A603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D2219-5705-4A0A-8882-13F57BE2456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DAB678-01DE-46FB-8D5B-585DE64CC9C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893D2-C064-4E5E-9CB4-7D4505C30D3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409FB-9653-4B3F-9606-8F23E4E1FD3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38652-C308-4600-B101-C10B9AA7810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085E7-6242-4A9D-B269-40431FA9834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A514C-6322-47C4-A1C6-0E85BBC0BEB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9F3DE-DF53-4BE4-9AA0-33E6F00708A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Line 30"/>
          <p:cNvSpPr>
            <a:spLocks noChangeShapeType="1"/>
          </p:cNvSpPr>
          <p:nvPr/>
        </p:nvSpPr>
        <p:spPr bwMode="auto">
          <a:xfrm>
            <a:off x="250825" y="650875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gray">
          <a:xfrm>
            <a:off x="8859838" y="0"/>
            <a:ext cx="284162" cy="6884988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064" name="AutoShape 40"/>
          <p:cNvSpPr>
            <a:spLocks noChangeArrowheads="1"/>
          </p:cNvSpPr>
          <p:nvPr/>
        </p:nvSpPr>
        <p:spPr bwMode="gray">
          <a:xfrm rot="10800000" flipH="1">
            <a:off x="8353425" y="0"/>
            <a:ext cx="685800" cy="755650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000066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065" name="AutoShape 41"/>
          <p:cNvSpPr>
            <a:spLocks noChangeArrowheads="1"/>
          </p:cNvSpPr>
          <p:nvPr/>
        </p:nvSpPr>
        <p:spPr bwMode="gray">
          <a:xfrm rot="10800000" flipH="1">
            <a:off x="7896225" y="0"/>
            <a:ext cx="685800" cy="755650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000066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2638" y="6461125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ltGray">
          <a:xfrm>
            <a:off x="8859838" y="0"/>
            <a:ext cx="284162" cy="6884988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057" name="AutoShape 33"/>
          <p:cNvSpPr>
            <a:spLocks noChangeArrowheads="1"/>
          </p:cNvSpPr>
          <p:nvPr/>
        </p:nvSpPr>
        <p:spPr bwMode="ltGray">
          <a:xfrm rot="10800000" flipH="1">
            <a:off x="8353425" y="0"/>
            <a:ext cx="685800" cy="755650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000066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055" name="AutoShape 31"/>
          <p:cNvSpPr>
            <a:spLocks noChangeArrowheads="1"/>
          </p:cNvSpPr>
          <p:nvPr/>
        </p:nvSpPr>
        <p:spPr bwMode="ltGray">
          <a:xfrm rot="10800000" flipH="1">
            <a:off x="7896225" y="0"/>
            <a:ext cx="685800" cy="755650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000066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067" name="AutoShape 43"/>
          <p:cNvSpPr>
            <a:spLocks noChangeArrowheads="1"/>
          </p:cNvSpPr>
          <p:nvPr/>
        </p:nvSpPr>
        <p:spPr bwMode="gray">
          <a:xfrm rot="10800000" flipH="1">
            <a:off x="7604125" y="0"/>
            <a:ext cx="549275" cy="755650"/>
          </a:xfrm>
          <a:prstGeom prst="homePlate">
            <a:avLst>
              <a:gd name="adj" fmla="val 25000"/>
            </a:avLst>
          </a:prstGeom>
          <a:solidFill>
            <a:srgbClr val="6CA5D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3886200" y="0"/>
            <a:ext cx="3825875" cy="758825"/>
          </a:xfrm>
          <a:prstGeom prst="rect">
            <a:avLst/>
          </a:prstGeom>
          <a:gradFill rotWithShape="1">
            <a:gsLst>
              <a:gs pos="0">
                <a:srgbClr val="6CA5D8">
                  <a:gamma/>
                  <a:tint val="0"/>
                  <a:invGamma/>
                </a:srgbClr>
              </a:gs>
              <a:gs pos="100000">
                <a:srgbClr val="6CA5D8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058" name="AutoShape 34"/>
          <p:cNvSpPr>
            <a:spLocks noChangeArrowheads="1"/>
          </p:cNvSpPr>
          <p:nvPr/>
        </p:nvSpPr>
        <p:spPr bwMode="gray">
          <a:xfrm rot="10800000" flipH="1">
            <a:off x="7477125" y="0"/>
            <a:ext cx="676275" cy="752475"/>
          </a:xfrm>
          <a:prstGeom prst="homePlate">
            <a:avLst>
              <a:gd name="adj" fmla="val 25000"/>
            </a:avLst>
          </a:prstGeom>
          <a:solidFill>
            <a:srgbClr val="6CA5D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graphicFrame>
        <p:nvGraphicFramePr>
          <p:cNvPr id="1052" name="Object 28"/>
          <p:cNvGraphicFramePr>
            <a:graphicFrameLocks noChangeAspect="1"/>
          </p:cNvGraphicFramePr>
          <p:nvPr/>
        </p:nvGraphicFramePr>
        <p:xfrm>
          <a:off x="0" y="11113"/>
          <a:ext cx="3910013" cy="3757612"/>
        </p:xfrm>
        <a:graphic>
          <a:graphicData uri="http://schemas.openxmlformats.org/presentationml/2006/ole">
            <p:oleObj spid="_x0000_s1068" name="Image" r:id="rId15" imgW="5320635" imgH="5168254" progId="">
              <p:embed/>
            </p:oleObj>
          </a:graphicData>
        </a:graphic>
      </p:graphicFrame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22238"/>
            <a:ext cx="7467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0" y="6483350"/>
            <a:ext cx="2133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fld id="{0A34F088-9456-44F0-A081-828C87601E6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692696"/>
            <a:ext cx="6912768" cy="3312368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Развитие творческих способностей младших школьников на уроках русского языка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5696" y="5013176"/>
            <a:ext cx="6660232" cy="1659979"/>
          </a:xfrm>
        </p:spPr>
        <p:txBody>
          <a:bodyPr/>
          <a:lstStyle/>
          <a:p>
            <a:pPr algn="r"/>
            <a:r>
              <a:rPr lang="ru-RU" sz="180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Разработано учителем начальных классов </a:t>
            </a:r>
          </a:p>
          <a:p>
            <a:pPr algn="r"/>
            <a:r>
              <a:rPr lang="ru-RU" sz="180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высшей квалификационной категории</a:t>
            </a:r>
          </a:p>
          <a:p>
            <a:pPr algn="r"/>
            <a:r>
              <a:rPr lang="ru-RU" sz="180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МБОУ СОШ  №3  г. Десногорска</a:t>
            </a:r>
          </a:p>
          <a:p>
            <a:pPr algn="r"/>
            <a:r>
              <a:rPr lang="ru-RU" sz="180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Басаримовой Светланой  Анатольевной</a:t>
            </a:r>
            <a:endParaRPr lang="en-US" sz="1800" dirty="0">
              <a:solidFill>
                <a:schemeClr val="tx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 descr="C:\Users\SVETLANA\Desktop\работа\Отсканировано 30.10.2012 21-07_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656184" cy="21290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543092" y="2852936"/>
            <a:ext cx="1944216" cy="720080"/>
          </a:xfrm>
        </p:spPr>
        <p:txBody>
          <a:bodyPr/>
          <a:lstStyle/>
          <a:p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5904656" cy="432048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ru-RU" sz="3200" b="0" i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ru-RU" b="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« …фундаментальной </a:t>
            </a:r>
            <a:r>
              <a:rPr lang="ru-RU" sz="3600" b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основой единства страны является русский язык. Именно он формирует общее гражданское, культурное, образовательное пространство</a:t>
            </a:r>
            <a:r>
              <a:rPr lang="ru-RU" sz="3600" b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.»</a:t>
            </a:r>
            <a:endParaRPr lang="en-US" sz="3600" b="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ru-RU" sz="36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ru-RU" sz="36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В.В.Путин</a:t>
            </a:r>
            <a:endParaRPr lang="en-US" sz="36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://novosti116.ru/wp-content/uploads/2012/03/vladimir-putin-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988840"/>
            <a:ext cx="2286000" cy="304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AutoShape 3"/>
          <p:cNvSpPr>
            <a:spLocks noChangeArrowheads="1"/>
          </p:cNvSpPr>
          <p:nvPr/>
        </p:nvSpPr>
        <p:spPr bwMode="ltGray">
          <a:xfrm>
            <a:off x="303667" y="951942"/>
            <a:ext cx="2324117" cy="5472608"/>
          </a:xfrm>
          <a:prstGeom prst="rightArrow">
            <a:avLst>
              <a:gd name="adj1" fmla="val 79306"/>
              <a:gd name="adj2" fmla="val 32395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20000"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76804" name="AutoShape 4"/>
          <p:cNvSpPr>
            <a:spLocks noChangeArrowheads="1"/>
          </p:cNvSpPr>
          <p:nvPr/>
        </p:nvSpPr>
        <p:spPr bwMode="blackWhite">
          <a:xfrm>
            <a:off x="2634679" y="1167966"/>
            <a:ext cx="6120680" cy="504056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ru-RU" sz="22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285750" indent="-285750" eaLnBrk="0" hangingPunct="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chemeClr val="tx1">
                    <a:lumMod val="75000"/>
                  </a:schemeClr>
                </a:solidFill>
              </a:rPr>
              <a:t>способности создавать нечто новое;</a:t>
            </a:r>
          </a:p>
          <a:p>
            <a:pPr marL="285750" indent="-285750" eaLnBrk="0" hangingPunct="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chemeClr val="tx1">
                    <a:lumMod val="75000"/>
                  </a:schemeClr>
                </a:solidFill>
              </a:rPr>
              <a:t>способности высказывать широкое </a:t>
            </a:r>
          </a:p>
          <a:p>
            <a:pPr eaLnBrk="0" hangingPunct="0"/>
            <a:r>
              <a:rPr lang="ru-RU" sz="2200" b="1" dirty="0" smtClean="0">
                <a:solidFill>
                  <a:schemeClr val="tx1">
                    <a:lumMod val="75000"/>
                  </a:schemeClr>
                </a:solidFill>
              </a:rPr>
              <a:t>     многообразие идей;</a:t>
            </a:r>
          </a:p>
          <a:p>
            <a:pPr marL="285750" indent="-285750" eaLnBrk="0" hangingPunct="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chemeClr val="tx1">
                    <a:lumMod val="75000"/>
                  </a:schemeClr>
                </a:solidFill>
              </a:rPr>
              <a:t>способности принимать оригинальные</a:t>
            </a:r>
          </a:p>
          <a:p>
            <a:pPr eaLnBrk="0" hangingPunct="0"/>
            <a:r>
              <a:rPr lang="ru-RU" sz="2200" b="1" dirty="0" smtClean="0">
                <a:solidFill>
                  <a:schemeClr val="tx1">
                    <a:lumMod val="75000"/>
                  </a:schemeClr>
                </a:solidFill>
              </a:rPr>
              <a:t>     решения, несовпадающие с </a:t>
            </a:r>
          </a:p>
          <a:p>
            <a:pPr eaLnBrk="0" hangingPunct="0"/>
            <a:r>
              <a:rPr lang="ru-RU" sz="2200" b="1" dirty="0" smtClean="0">
                <a:solidFill>
                  <a:schemeClr val="tx1">
                    <a:lumMod val="75000"/>
                  </a:schemeClr>
                </a:solidFill>
              </a:rPr>
              <a:t>     общепризнанными;</a:t>
            </a:r>
          </a:p>
          <a:p>
            <a:pPr marL="285750" indent="-285750" eaLnBrk="0" hangingPunct="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chemeClr val="tx1">
                    <a:lumMod val="75000"/>
                  </a:schemeClr>
                </a:solidFill>
              </a:rPr>
              <a:t>способности совершенствовать свой </a:t>
            </a:r>
          </a:p>
          <a:p>
            <a:pPr eaLnBrk="0" hangingPunct="0"/>
            <a:r>
              <a:rPr lang="ru-RU" sz="2200" b="1" dirty="0" smtClean="0">
                <a:solidFill>
                  <a:schemeClr val="tx1">
                    <a:lumMod val="75000"/>
                  </a:schemeClr>
                </a:solidFill>
              </a:rPr>
              <a:t>    «продукт» или придавать ему </a:t>
            </a:r>
          </a:p>
          <a:p>
            <a:pPr eaLnBrk="0" hangingPunct="0"/>
            <a:r>
              <a:rPr lang="ru-RU" sz="2200" b="1" dirty="0" smtClean="0">
                <a:solidFill>
                  <a:schemeClr val="tx1">
                    <a:lumMod val="75000"/>
                  </a:schemeClr>
                </a:solidFill>
              </a:rPr>
              <a:t>    законченный вид.</a:t>
            </a:r>
          </a:p>
          <a:p>
            <a:pPr marL="285750" indent="-285750" eaLnBrk="0" hangingPunct="0"/>
            <a:endParaRPr lang="ru-RU" sz="2200" b="1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76807" name="AutoShape 7"/>
          <p:cNvSpPr>
            <a:spLocks noChangeArrowheads="1"/>
          </p:cNvSpPr>
          <p:nvPr/>
        </p:nvSpPr>
        <p:spPr bwMode="auto">
          <a:xfrm>
            <a:off x="87511" y="836712"/>
            <a:ext cx="2514600" cy="5328592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Творческие способности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727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27584" y="548680"/>
            <a:ext cx="7467600" cy="563562"/>
          </a:xfrm>
        </p:spPr>
        <p:txBody>
          <a:bodyPr/>
          <a:lstStyle/>
          <a:p>
            <a:r>
              <a:rPr lang="ru-RU" dirty="0" smtClean="0"/>
              <a:t>Показатели развития творческих способностей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97189761"/>
              </p:ext>
            </p:extLst>
          </p:nvPr>
        </p:nvGraphicFramePr>
        <p:xfrm>
          <a:off x="683568" y="1387566"/>
          <a:ext cx="7858770" cy="500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54843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Text Box 4"/>
          <p:cNvSpPr txBox="1">
            <a:spLocks noChangeArrowheads="1"/>
          </p:cNvSpPr>
          <p:nvPr/>
        </p:nvSpPr>
        <p:spPr bwMode="white">
          <a:xfrm>
            <a:off x="2438400" y="4495800"/>
            <a:ext cx="472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Verdana" pitchFamily="34" charset="0"/>
              </a:rPr>
              <a:t>http://nashashkola3.edusite.ru/</a:t>
            </a:r>
            <a:endParaRPr lang="en-US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8069" name="WordArt 5"/>
          <p:cNvSpPr>
            <a:spLocks noChangeArrowheads="1" noChangeShapeType="1" noTextEdit="1"/>
          </p:cNvSpPr>
          <p:nvPr/>
        </p:nvSpPr>
        <p:spPr bwMode="gray">
          <a:xfrm>
            <a:off x="1835696" y="1916832"/>
            <a:ext cx="5759450" cy="1800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Спасибо за </a:t>
            </a:r>
          </a:p>
          <a:p>
            <a:pPr algn="ctr"/>
            <a:r>
              <a:rPr lang="ru-RU" sz="36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внимание!</a:t>
            </a:r>
          </a:p>
        </p:txBody>
      </p:sp>
      <p:pic>
        <p:nvPicPr>
          <p:cNvPr id="2051" name="Picture 3" descr="C:\Users\SVETLANA\Desktop\работа\Отсканировано 30.10.2012 21-07_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656184" cy="21290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9" grpId="0" animBg="1"/>
    </p:bldLst>
  </p:timing>
</p:sld>
</file>

<file path=ppt/theme/theme1.xml><?xml version="1.0" encoding="utf-8"?>
<a:theme xmlns:a="http://schemas.openxmlformats.org/drawingml/2006/main" name="cdb2004c014l">
  <a:themeElements>
    <a:clrScheme name="sample 3">
      <a:dk1>
        <a:srgbClr val="000066"/>
      </a:dk1>
      <a:lt1>
        <a:srgbClr val="FFFFFF"/>
      </a:lt1>
      <a:dk2>
        <a:srgbClr val="175B5B"/>
      </a:dk2>
      <a:lt2>
        <a:srgbClr val="C0C0C0"/>
      </a:lt2>
      <a:accent1>
        <a:srgbClr val="7DB038"/>
      </a:accent1>
      <a:accent2>
        <a:srgbClr val="6CA5D8"/>
      </a:accent2>
      <a:accent3>
        <a:srgbClr val="FFFFFF"/>
      </a:accent3>
      <a:accent4>
        <a:srgbClr val="000056"/>
      </a:accent4>
      <a:accent5>
        <a:srgbClr val="BFD4AE"/>
      </a:accent5>
      <a:accent6>
        <a:srgbClr val="6195C4"/>
      </a:accent6>
      <a:hlink>
        <a:srgbClr val="5D4BC7"/>
      </a:hlink>
      <a:folHlink>
        <a:srgbClr val="878FA5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333333"/>
        </a:dk1>
        <a:lt1>
          <a:srgbClr val="FFFFFF"/>
        </a:lt1>
        <a:dk2>
          <a:srgbClr val="003366"/>
        </a:dk2>
        <a:lt2>
          <a:srgbClr val="B2B2B2"/>
        </a:lt2>
        <a:accent1>
          <a:srgbClr val="3C96C8"/>
        </a:accent1>
        <a:accent2>
          <a:srgbClr val="E2AF52"/>
        </a:accent2>
        <a:accent3>
          <a:srgbClr val="FFFFFF"/>
        </a:accent3>
        <a:accent4>
          <a:srgbClr val="2A2A2A"/>
        </a:accent4>
        <a:accent5>
          <a:srgbClr val="AFC9E0"/>
        </a:accent5>
        <a:accent6>
          <a:srgbClr val="CD9E49"/>
        </a:accent6>
        <a:hlink>
          <a:srgbClr val="576CD5"/>
        </a:hlink>
        <a:folHlink>
          <a:srgbClr val="6EBC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00"/>
        </a:dk1>
        <a:lt1>
          <a:srgbClr val="FFFFFF"/>
        </a:lt1>
        <a:dk2>
          <a:srgbClr val="000066"/>
        </a:dk2>
        <a:lt2>
          <a:srgbClr val="DDDDDD"/>
        </a:lt2>
        <a:accent1>
          <a:srgbClr val="E47F6E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EFC0BA"/>
        </a:accent5>
        <a:accent6>
          <a:srgbClr val="00B98A"/>
        </a:accent6>
        <a:hlink>
          <a:srgbClr val="7648EA"/>
        </a:hlink>
        <a:folHlink>
          <a:srgbClr val="6E96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66"/>
        </a:dk1>
        <a:lt1>
          <a:srgbClr val="FFFFFF"/>
        </a:lt1>
        <a:dk2>
          <a:srgbClr val="175B5B"/>
        </a:dk2>
        <a:lt2>
          <a:srgbClr val="C0C0C0"/>
        </a:lt2>
        <a:accent1>
          <a:srgbClr val="7DB038"/>
        </a:accent1>
        <a:accent2>
          <a:srgbClr val="6CA5D8"/>
        </a:accent2>
        <a:accent3>
          <a:srgbClr val="FFFFFF"/>
        </a:accent3>
        <a:accent4>
          <a:srgbClr val="000056"/>
        </a:accent4>
        <a:accent5>
          <a:srgbClr val="BFD4AE"/>
        </a:accent5>
        <a:accent6>
          <a:srgbClr val="6195C4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cdb2004c014l</Template>
  <TotalTime>509</TotalTime>
  <Words>101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cdb2004c014l</vt:lpstr>
      <vt:lpstr>Image</vt:lpstr>
      <vt:lpstr>Развитие творческих способностей младших школьников на уроках русского языка</vt:lpstr>
      <vt:lpstr>Слайд 2</vt:lpstr>
      <vt:lpstr>Слайд 3</vt:lpstr>
      <vt:lpstr>Показатели развития творческих способностей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творческих способностей младших школьников на уроках русского языка</dc:title>
  <dc:creator>SVETLANA</dc:creator>
  <cp:lastModifiedBy>SVETLANA</cp:lastModifiedBy>
  <cp:revision>82</cp:revision>
  <dcterms:created xsi:type="dcterms:W3CDTF">2013-04-07T09:43:33Z</dcterms:created>
  <dcterms:modified xsi:type="dcterms:W3CDTF">2014-11-24T16:48:40Z</dcterms:modified>
</cp:coreProperties>
</file>