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91" r:id="rId4"/>
    <p:sldId id="295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CA5D8"/>
    <a:srgbClr val="5ED41C"/>
    <a:srgbClr val="006600"/>
    <a:srgbClr val="00009E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9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929421525251455E-2"/>
          <c:y val="5.3521126760563358E-2"/>
          <c:w val="0.61726198883540251"/>
          <c:h val="0.8363630664202574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высказывают широкое многообразие идей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2012-2013</c:v>
                </c:pt>
                <c:pt idx="1">
                  <c:v>2013-2014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0.03</c:v>
                </c:pt>
                <c:pt idx="1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создавать нечто новое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2012-2013</c:v>
                </c:pt>
                <c:pt idx="1">
                  <c:v>2013-2014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0.22</c:v>
                </c:pt>
                <c:pt idx="1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придавать законченный вид своему "продукту"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2012-2013</c:v>
                </c:pt>
                <c:pt idx="1">
                  <c:v>2013-2014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0.16</c:v>
                </c:pt>
                <c:pt idx="1">
                  <c:v>0.46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принимать оригинальные решения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2012-2013</c:v>
                </c:pt>
                <c:pt idx="1">
                  <c:v>2013-2014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0.36</c:v>
                </c:pt>
                <c:pt idx="1">
                  <c:v>0.11</c:v>
                </c:pt>
              </c:numCache>
            </c:numRef>
          </c:val>
        </c:ser>
        <c:gapDepth val="0"/>
        <c:shape val="box"/>
        <c:axId val="67320064"/>
        <c:axId val="67338240"/>
        <c:axId val="0"/>
      </c:bar3DChart>
      <c:catAx>
        <c:axId val="673200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338240"/>
        <c:crosses val="autoZero"/>
        <c:auto val="1"/>
        <c:lblAlgn val="ctr"/>
        <c:lblOffset val="100"/>
        <c:tickLblSkip val="1"/>
        <c:tickMarkSkip val="1"/>
      </c:catAx>
      <c:valAx>
        <c:axId val="673382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320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369688895336069"/>
          <c:y val="0.2056239907101407"/>
          <c:w val="0.28908289719638092"/>
          <c:h val="0.50507380294828463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1294-F66F-4C22-A1B0-7A9DAAD237F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6F9F8-EE62-4EFD-81E6-8D99C0303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238076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F00E0-E591-417B-A018-F61BCFD905E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E3151-D36C-4D35-B38C-A0F902754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28779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AutoShape 34"/>
          <p:cNvSpPr>
            <a:spLocks noChangeArrowheads="1"/>
          </p:cNvSpPr>
          <p:nvPr/>
        </p:nvSpPr>
        <p:spPr bwMode="gray">
          <a:xfrm flipH="1">
            <a:off x="684213" y="4494213"/>
            <a:ext cx="647700" cy="444500"/>
          </a:xfrm>
          <a:prstGeom prst="homePlate">
            <a:avLst>
              <a:gd name="adj" fmla="val 36429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110" name="AutoShape 38"/>
          <p:cNvSpPr>
            <a:spLocks noChangeArrowheads="1"/>
          </p:cNvSpPr>
          <p:nvPr/>
        </p:nvSpPr>
        <p:spPr bwMode="gray">
          <a:xfrm flipH="1">
            <a:off x="914400" y="4495800"/>
            <a:ext cx="647700" cy="449263"/>
          </a:xfrm>
          <a:prstGeom prst="homePlate">
            <a:avLst>
              <a:gd name="adj" fmla="val 36042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204913" y="4495800"/>
            <a:ext cx="7939087" cy="471488"/>
            <a:chOff x="759" y="2832"/>
            <a:chExt cx="5001" cy="297"/>
          </a:xfrm>
        </p:grpSpPr>
        <p:sp>
          <p:nvSpPr>
            <p:cNvPr id="3114" name="Rectangle 42"/>
            <p:cNvSpPr>
              <a:spLocks noChangeArrowheads="1"/>
            </p:cNvSpPr>
            <p:nvPr userDrawn="1"/>
          </p:nvSpPr>
          <p:spPr bwMode="gray">
            <a:xfrm>
              <a:off x="953" y="2832"/>
              <a:ext cx="4807" cy="297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16" name="AutoShape 44"/>
            <p:cNvSpPr>
              <a:spLocks noChangeArrowheads="1"/>
            </p:cNvSpPr>
            <p:nvPr userDrawn="1"/>
          </p:nvSpPr>
          <p:spPr bwMode="gray">
            <a:xfrm flipH="1">
              <a:off x="759" y="2832"/>
              <a:ext cx="393" cy="288"/>
            </a:xfrm>
            <a:prstGeom prst="homePlate">
              <a:avLst>
                <a:gd name="adj" fmla="val 34115"/>
              </a:avLst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3033713"/>
            <a:ext cx="7239000" cy="13716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 algn="l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effectLst/>
              </a:defRPr>
            </a:lvl1pPr>
          </a:lstStyle>
          <a:p>
            <a:fld id="{C6E3E253-2FC6-4751-91AC-F6180B2124C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7302500" y="304800"/>
            <a:ext cx="1460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4505325"/>
            <a:ext cx="75438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92142-32AD-4AC9-836A-096BC8D39E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202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202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5090D-7FF7-4E57-A6CD-ED925282E02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67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2638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048000" y="648335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211DC5FF-7FE3-4B59-913F-AB54A00A60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D2219-5705-4A0A-8882-13F57BE2456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B678-01DE-46FB-8D5B-585DE64CC9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93D2-C064-4E5E-9CB4-7D4505C30D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409FB-9653-4B3F-9606-8F23E4E1FD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38652-C308-4600-B101-C10B9AA781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085E7-6242-4A9D-B269-40431FA983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514C-6322-47C4-A1C6-0E85BBC0BEB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9F3DE-DF53-4BE4-9AA0-33E6F00708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250825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638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lt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lt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lt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gray">
          <a:xfrm rot="10800000" flipH="1">
            <a:off x="7604125" y="0"/>
            <a:ext cx="549275" cy="755650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3886200" y="0"/>
            <a:ext cx="3825875" cy="758825"/>
          </a:xfrm>
          <a:prstGeom prst="rect">
            <a:avLst/>
          </a:prstGeom>
          <a:gradFill rotWithShape="1">
            <a:gsLst>
              <a:gs pos="0">
                <a:srgbClr val="6CA5D8">
                  <a:gamma/>
                  <a:tint val="0"/>
                  <a:invGamma/>
                </a:srgbClr>
              </a:gs>
              <a:gs pos="100000">
                <a:srgbClr val="6CA5D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10800000" flipH="1">
            <a:off x="7477125" y="0"/>
            <a:ext cx="676275" cy="752475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0" y="11113"/>
          <a:ext cx="3910013" cy="3757612"/>
        </p:xfrm>
        <a:graphic>
          <a:graphicData uri="http://schemas.openxmlformats.org/presentationml/2006/ole">
            <p:oleObj spid="_x0000_s1068" name="Image" r:id="rId15" imgW="5320635" imgH="5168254" progId="">
              <p:embed/>
            </p:oleObj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222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8335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0A34F088-9456-44F0-A081-828C87601E6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6912768" cy="3312368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творческих способностей младших школьников на уроках русского языка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5013176"/>
            <a:ext cx="6660232" cy="1659979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Разработано учителем начальных классов 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высшей квалификационной категории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МБОУ СОШ  №3  г. Десногорска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Басаримовой Светланой  Анатольевной</a:t>
            </a:r>
            <a:endParaRPr lang="en-US" sz="1800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SVETLANA\Desktop\работа\Отсканировано 30.10.2012 21-07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656184" cy="2129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43092" y="2852936"/>
            <a:ext cx="1944216" cy="720080"/>
          </a:xfrm>
        </p:spPr>
        <p:txBody>
          <a:bodyPr/>
          <a:lstStyle/>
          <a:p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5904656" cy="432048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3200" b="0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« …фундаментальной </a:t>
            </a:r>
            <a:r>
              <a:rPr lang="ru-RU" sz="3600" b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основой единства страны является русский язык. Именно он формирует общее гражданское, культурное, образовательное пространство</a:t>
            </a:r>
            <a:r>
              <a:rPr lang="ru-RU" sz="3600" b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.»</a:t>
            </a:r>
            <a:endParaRPr lang="en-US" sz="3600" b="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36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В.В.Путин</a:t>
            </a:r>
            <a:endParaRPr lang="en-US" sz="36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novosti116.ru/wp-content/uploads/2012/03/vladimir-putin-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88840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303667" y="951942"/>
            <a:ext cx="2324117" cy="5472608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000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2634679" y="1167966"/>
            <a:ext cx="6120680" cy="504056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ru-RU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eaLnBrk="0" hangingPunct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способности создавать нечто новое;</a:t>
            </a:r>
          </a:p>
          <a:p>
            <a:pPr marL="285750" indent="-285750" eaLnBrk="0" hangingPunct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способности высказывать широкое </a:t>
            </a:r>
          </a:p>
          <a:p>
            <a:pPr eaLnBrk="0" hangingPunct="0"/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     многообразие идей;</a:t>
            </a:r>
          </a:p>
          <a:p>
            <a:pPr marL="285750" indent="-285750" eaLnBrk="0" hangingPunct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способности принимать оригинальные</a:t>
            </a:r>
          </a:p>
          <a:p>
            <a:pPr eaLnBrk="0" hangingPunct="0"/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     решения, несовпадающие с </a:t>
            </a:r>
          </a:p>
          <a:p>
            <a:pPr eaLnBrk="0" hangingPunct="0"/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     общепризнанными;</a:t>
            </a:r>
          </a:p>
          <a:p>
            <a:pPr marL="285750" indent="-285750" eaLnBrk="0" hangingPunct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способности совершенствовать свой </a:t>
            </a:r>
          </a:p>
          <a:p>
            <a:pPr eaLnBrk="0" hangingPunct="0"/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    «продукт» или придавать ему </a:t>
            </a:r>
          </a:p>
          <a:p>
            <a:pPr eaLnBrk="0" hangingPunct="0"/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    законченный вид.</a:t>
            </a:r>
          </a:p>
          <a:p>
            <a:pPr marL="285750" indent="-285750" eaLnBrk="0" hangingPunct="0"/>
            <a:endParaRPr lang="ru-RU" sz="22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87511" y="836712"/>
            <a:ext cx="2514600" cy="5328592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Творческие способности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72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67600" cy="563562"/>
          </a:xfrm>
        </p:spPr>
        <p:txBody>
          <a:bodyPr/>
          <a:lstStyle/>
          <a:p>
            <a:r>
              <a:rPr lang="ru-RU" dirty="0" smtClean="0"/>
              <a:t>Показатели развития творческих способностей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7189761"/>
              </p:ext>
            </p:extLst>
          </p:nvPr>
        </p:nvGraphicFramePr>
        <p:xfrm>
          <a:off x="683568" y="1387566"/>
          <a:ext cx="7858770" cy="500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484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white">
          <a:xfrm>
            <a:off x="2438400" y="44958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http://nashashkola3.edusite.ru/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1835696" y="1916832"/>
            <a:ext cx="5759450" cy="18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внимание!</a:t>
            </a:r>
          </a:p>
        </p:txBody>
      </p:sp>
      <p:pic>
        <p:nvPicPr>
          <p:cNvPr id="2051" name="Picture 3" descr="C:\Users\SVETLANA\Desktop\работа\Отсканировано 30.10.2012 21-07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656184" cy="2129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theme/theme1.xml><?xml version="1.0" encoding="utf-8"?>
<a:theme xmlns:a="http://schemas.openxmlformats.org/drawingml/2006/main" name="cdb2004c014l">
  <a:themeElements>
    <a:clrScheme name="sample 3">
      <a:dk1>
        <a:srgbClr val="000066"/>
      </a:dk1>
      <a:lt1>
        <a:srgbClr val="FFFFFF"/>
      </a:lt1>
      <a:dk2>
        <a:srgbClr val="175B5B"/>
      </a:dk2>
      <a:lt2>
        <a:srgbClr val="C0C0C0"/>
      </a:lt2>
      <a:accent1>
        <a:srgbClr val="7DB038"/>
      </a:accent1>
      <a:accent2>
        <a:srgbClr val="6CA5D8"/>
      </a:accent2>
      <a:accent3>
        <a:srgbClr val="FFFFFF"/>
      </a:accent3>
      <a:accent4>
        <a:srgbClr val="000056"/>
      </a:accent4>
      <a:accent5>
        <a:srgbClr val="BFD4AE"/>
      </a:accent5>
      <a:accent6>
        <a:srgbClr val="6195C4"/>
      </a:accent6>
      <a:hlink>
        <a:srgbClr val="5D4BC7"/>
      </a:hlink>
      <a:folHlink>
        <a:srgbClr val="878FA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cdb2004c014l</Template>
  <TotalTime>509</TotalTime>
  <Words>101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cdb2004c014l</vt:lpstr>
      <vt:lpstr>Image</vt:lpstr>
      <vt:lpstr>Развитие творческих способностей младших школьников на уроках русского языка</vt:lpstr>
      <vt:lpstr>Слайд 2</vt:lpstr>
      <vt:lpstr>Слайд 3</vt:lpstr>
      <vt:lpstr>Показатели развития творческих способностей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способностей младших школьников на уроках русского языка</dc:title>
  <dc:creator>SVETLANA</dc:creator>
  <cp:lastModifiedBy>SVETLANA</cp:lastModifiedBy>
  <cp:revision>82</cp:revision>
  <dcterms:created xsi:type="dcterms:W3CDTF">2013-04-07T09:43:33Z</dcterms:created>
  <dcterms:modified xsi:type="dcterms:W3CDTF">2014-11-24T16:48:40Z</dcterms:modified>
</cp:coreProperties>
</file>