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  <p:sldMasterId id="2147483685" r:id="rId3"/>
  </p:sldMasterIdLst>
  <p:sldIdLst>
    <p:sldId id="256" r:id="rId4"/>
    <p:sldId id="259" r:id="rId5"/>
    <p:sldId id="260" r:id="rId6"/>
    <p:sldId id="272" r:id="rId7"/>
    <p:sldId id="274" r:id="rId8"/>
    <p:sldId id="277" r:id="rId9"/>
    <p:sldId id="275" r:id="rId10"/>
    <p:sldId id="281" r:id="rId11"/>
    <p:sldId id="261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14" y="-4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cap="none" spc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417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124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8307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0319-C66D-463D-B731-28DBCC6FD625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0D59-0F24-48DF-B8BD-8EE6D4063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75902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0319-C66D-463D-B731-28DBCC6FD625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0D59-0F24-48DF-B8BD-8EE6D4063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0265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0319-C66D-463D-B731-28DBCC6FD625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0D59-0F24-48DF-B8BD-8EE6D4063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1460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0319-C66D-463D-B731-28DBCC6FD625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0D59-0F24-48DF-B8BD-8EE6D4063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3699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0319-C66D-463D-B731-28DBCC6FD625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0D59-0F24-48DF-B8BD-8EE6D4063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226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0319-C66D-463D-B731-28DBCC6FD625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0D59-0F24-48DF-B8BD-8EE6D4063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6420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0319-C66D-463D-B731-28DBCC6FD625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0D59-0F24-48DF-B8BD-8EE6D4063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3721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0319-C66D-463D-B731-28DBCC6FD625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0D59-0F24-48DF-B8BD-8EE6D4063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453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620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0319-C66D-463D-B731-28DBCC6FD625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0D59-0F24-48DF-B8BD-8EE6D4063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9365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0319-C66D-463D-B731-28DBCC6FD625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0D59-0F24-48DF-B8BD-8EE6D4063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6005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0319-C66D-463D-B731-28DBCC6FD625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0D59-0F24-48DF-B8BD-8EE6D4063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3048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6A101-057A-443B-86BF-4BF27AD2B24B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F928-2F34-4AF1-9EAB-9595F16A33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6583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6A101-057A-443B-86BF-4BF27AD2B24B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F928-2F34-4AF1-9EAB-9595F16A33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62119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6A101-057A-443B-86BF-4BF27AD2B24B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F928-2F34-4AF1-9EAB-9595F16A33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2530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6A101-057A-443B-86BF-4BF27AD2B24B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F928-2F34-4AF1-9EAB-9595F16A33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8020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6A101-057A-443B-86BF-4BF27AD2B24B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F928-2F34-4AF1-9EAB-9595F16A33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3671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6A101-057A-443B-86BF-4BF27AD2B24B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F928-2F34-4AF1-9EAB-9595F16A33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9903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6A101-057A-443B-86BF-4BF27AD2B24B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F928-2F34-4AF1-9EAB-9595F16A33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175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1" cap="none" spc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2482555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6A101-057A-443B-86BF-4BF27AD2B24B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F928-2F34-4AF1-9EAB-9595F16A33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51929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6A101-057A-443B-86BF-4BF27AD2B24B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F928-2F34-4AF1-9EAB-9595F16A33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4390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6A101-057A-443B-86BF-4BF27AD2B24B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F928-2F34-4AF1-9EAB-9595F16A33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08469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6A101-057A-443B-86BF-4BF27AD2B24B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F928-2F34-4AF1-9EAB-9595F16A33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7258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1211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504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50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696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6729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49875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182243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</a:t>
            </a:r>
            <a:r>
              <a:rPr lang="ru-RU" dirty="0" err="1" smtClean="0"/>
              <a:t>уровен</a:t>
            </a:r>
            <a:endParaRPr lang="ru-RU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ln w="24500" cmpd="dbl">
            <a:solidFill>
              <a:schemeClr val="accent2">
                <a:shade val="85000"/>
                <a:satMod val="155000"/>
              </a:schemeClr>
            </a:solidFill>
            <a:prstDash val="solid"/>
            <a:miter lim="800000"/>
          </a:ln>
          <a:gradFill>
            <a:gsLst>
              <a:gs pos="10000">
                <a:schemeClr val="accent2">
                  <a:tint val="10000"/>
                  <a:satMod val="155000"/>
                </a:schemeClr>
              </a:gs>
              <a:gs pos="60000">
                <a:schemeClr val="accent2">
                  <a:tint val="30000"/>
                  <a:satMod val="155000"/>
                </a:schemeClr>
              </a:gs>
              <a:gs pos="100000">
                <a:schemeClr val="accent2">
                  <a:tint val="73000"/>
                  <a:satMod val="155000"/>
                </a:schemeClr>
              </a:gs>
            </a:gsLst>
            <a:lin ang="5400000"/>
          </a:gradFill>
          <a:effectLst>
            <a:outerShdw blurRad="38100" dist="38100" dir="7020000" algn="tl">
              <a:srgbClr val="000000">
                <a:alpha val="35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C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C00000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C00000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C00000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C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B0319-C66D-463D-B731-28DBCC6FD625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40D59-0F24-48DF-B8BD-8EE6D4063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4327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6A101-057A-443B-86BF-4BF27AD2B24B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4F928-2F34-4AF1-9EAB-9595F16A33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139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259682"/>
          </a:xfrm>
          <a:solidFill>
            <a:schemeClr val="bg2"/>
          </a:solidFill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>
                <a:solidFill>
                  <a:schemeClr val="tx2">
                    <a:lumMod val="75000"/>
                  </a:schemeClr>
                </a:solidFill>
                <a:effectLst/>
              </a:rPr>
              <a:t>ОРФОГРАФИЧЕСКОЕ ДЕЙСТВИЕ 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effectLst/>
              </a:rPr>
              <a:t>НА УРОКАХ РУССКОГО ЯЗЫКА В СИСТЕМЕ </a:t>
            </a:r>
            <a:br>
              <a:rPr lang="ru-RU" sz="3200" dirty="0" smtClean="0">
                <a:solidFill>
                  <a:schemeClr val="tx2">
                    <a:lumMod val="75000"/>
                  </a:schemeClr>
                </a:solidFill>
                <a:effectLst/>
              </a:rPr>
            </a:b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effectLst/>
              </a:rPr>
              <a:t>Д.Б. ЭЛЬКОНИНА – В.В. ДАВЫДОВА</a:t>
            </a:r>
            <a:endParaRPr lang="ru-RU" sz="32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55000" lnSpcReduction="20000"/>
          </a:bodyPr>
          <a:lstStyle/>
          <a:p>
            <a:r>
              <a:rPr lang="ru-RU" dirty="0">
                <a:solidFill>
                  <a:srgbClr val="002060"/>
                </a:solidFill>
                <a:effectLst/>
              </a:rPr>
              <a:t>Галайдина Наталья Юрьевна</a:t>
            </a:r>
          </a:p>
          <a:p>
            <a:r>
              <a:rPr lang="ru-RU" dirty="0">
                <a:solidFill>
                  <a:srgbClr val="002060"/>
                </a:solidFill>
                <a:effectLst/>
              </a:rPr>
              <a:t>учитель начальных классов,</a:t>
            </a:r>
          </a:p>
          <a:p>
            <a:r>
              <a:rPr lang="ru-RU" dirty="0">
                <a:solidFill>
                  <a:srgbClr val="002060"/>
                </a:solidFill>
                <a:effectLst/>
              </a:rPr>
              <a:t>высшей категории</a:t>
            </a:r>
          </a:p>
          <a:p>
            <a:r>
              <a:rPr lang="ru-RU" dirty="0">
                <a:solidFill>
                  <a:srgbClr val="002060"/>
                </a:solidFill>
                <a:effectLst/>
              </a:rPr>
              <a:t>МБОУ СОШ с углубленным изучением отдельных предметов </a:t>
            </a:r>
          </a:p>
          <a:p>
            <a:r>
              <a:rPr lang="ru-RU" dirty="0">
                <a:solidFill>
                  <a:srgbClr val="002060"/>
                </a:solidFill>
                <a:effectLst/>
              </a:rPr>
              <a:t>города Ярцева, Смоленской области</a:t>
            </a:r>
          </a:p>
          <a:p>
            <a:pPr fontAlgn="auto">
              <a:spcAft>
                <a:spcPts val="0"/>
              </a:spcAft>
              <a:defRPr/>
            </a:pPr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878497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0066"/>
                </a:solidFill>
              </a:rPr>
              <a:t>Основой  образовательного стандарта нового поколения является системно-деятельностный подход, который является основополагающим и в системе развивающего обучения</a:t>
            </a:r>
            <a:endParaRPr lang="ru-RU" sz="36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057" y="2978954"/>
            <a:ext cx="4267200" cy="300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2637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79512" y="0"/>
            <a:ext cx="8424935" cy="48691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  <a:r>
              <a:rPr lang="ru-RU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качестве предмета усвоения в программе В.В. Репкина, Е.В. Восторговой, Т.В. Некрасовой «Русский язык» положен </a:t>
            </a:r>
            <a:r>
              <a:rPr lang="ru-RU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фонематический принцип письма</a:t>
            </a:r>
            <a:r>
              <a:rPr lang="ru-RU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который вводит детей в </a:t>
            </a:r>
            <a:r>
              <a:rPr lang="ru-RU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теорию</a:t>
            </a:r>
            <a:r>
              <a:rPr lang="ru-RU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русского языка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87934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6298" y="1065955"/>
            <a:ext cx="828092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itchFamily="2" charset="2"/>
              <a:buChar char="q"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знакомятся с понятиями  «слабая и сильная» позиция звука 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умеют записывать слово звуками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знают, что такое орфограмма  (элемент – «место» – в буквенной записи высказывания (слова), который не может быть точно определен по произношению)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476672"/>
            <a:ext cx="8280920" cy="6120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концу 1 класса</a:t>
            </a:r>
            <a:endParaRPr lang="ru-RU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831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76672"/>
            <a:ext cx="8136904" cy="8640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торой </a:t>
            </a:r>
            <a:r>
              <a:rPr lang="ru-RU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год обучения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484784"/>
            <a:ext cx="878497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учащиеся умеют обнаруживать орфограммы непосредственно в процессе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письма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проверки орфограммы ученики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умеют обращаться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 достоверному орфографическому образцу (орфографическому словарю или книге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дети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умеют находить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сильную позицию обозначаемого звука  в той же части слова (ведь позиционное чередование возможно только в рамке одной и той же значимой части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слова)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меют выявлять орфограммы, не связанные с обозначением звуков</a:t>
            </a:r>
          </a:p>
        </p:txBody>
      </p:sp>
    </p:spTree>
    <p:extLst>
      <p:ext uri="{BB962C8B-B14F-4D97-AF65-F5344CB8AC3E}">
        <p14:creationId xmlns:p14="http://schemas.microsoft.com/office/powerpoint/2010/main" val="987032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191" y="1723541"/>
            <a:ext cx="89644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дети обнаруживают, что закон русского письма определяет написание не только корней, но и аффиксов (приставок,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суффиксов), окончаний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620688"/>
            <a:ext cx="8280920" cy="11521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ретий год обучения</a:t>
            </a:r>
            <a:endParaRPr lang="ru-RU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937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0"/>
            <a:ext cx="8568952" cy="10081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концу 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третьего класса ученик имеет чёткий алгоритм работы над орфограммами в слове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340768"/>
            <a:ext cx="8136904" cy="39604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найти слабые позиции всех гласных и согласных в слове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определить морфемы, в которых они находятся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подобрать проверочные слова с теми же морфемами, но в сильной позиции звука в данной морфеме ( в корне – с тем же корнем в сильной позиции, в аффиксах – с теми же аффиксами в сильной позиции, если орфограмма в окончании – необходимо определить  к какой части речи относится данное слово, выбрать нужное слово для проверки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296728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60648"/>
            <a:ext cx="820891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учащиеся 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должны овладеть орфографическим действием не путём заучивания отдельных частных правил, а в процессе </a:t>
            </a:r>
            <a:r>
              <a:rPr lang="ru-RU" sz="24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исследования</a:t>
            </a:r>
            <a: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которое</a:t>
            </a:r>
          </a:p>
          <a:p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способствует развитию у них психологических механизмов учебной деятельности: </a:t>
            </a:r>
            <a:endParaRPr lang="ru-RU" sz="2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формированию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устойчивого учебно-познавательного интереса как основного побудительного мотива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учения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способности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 самостоятельному определению содержания очередной учебной задачи и нахождению способов её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решения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сознательного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контроля своих действий и критической оценки их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результатов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5165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440" y="779052"/>
            <a:ext cx="5624680" cy="526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Овальная выноска 4"/>
          <p:cNvSpPr/>
          <p:nvPr/>
        </p:nvSpPr>
        <p:spPr>
          <a:xfrm>
            <a:off x="4427984" y="0"/>
            <a:ext cx="4716016" cy="2520280"/>
          </a:xfrm>
          <a:prstGeom prst="wedgeEllipseCallou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Спасибо за внимание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9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ool5757577557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chool5757577557</Template>
  <TotalTime>595</TotalTime>
  <Words>366</Words>
  <Application>Microsoft Office PowerPoint</Application>
  <PresentationFormat>Экран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chool5757577557</vt:lpstr>
      <vt:lpstr>Специальное оформление</vt:lpstr>
      <vt:lpstr>1_Специальное оформление</vt:lpstr>
      <vt:lpstr>ОРФОГРАФИЧЕСКОЕ ДЕЙСТВИЕ НА УРОКАХ РУССКОГО ЯЗЫКА В СИСТЕМЕ  Д.Б. ЭЛЬКОНИНА – В.В. ДАВЫДОВА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КДО-2</cp:lastModifiedBy>
  <cp:revision>53</cp:revision>
  <dcterms:created xsi:type="dcterms:W3CDTF">2013-10-28T18:38:31Z</dcterms:created>
  <dcterms:modified xsi:type="dcterms:W3CDTF">2013-12-25T08:20:14Z</dcterms:modified>
</cp:coreProperties>
</file>