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tatic.baza.farpost.ru/bulletins_images/8/4/6/8468199.pn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Картинка 16 из 77868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r="41838"/>
          <a:stretch>
            <a:fillRect/>
          </a:stretch>
        </p:blipFill>
        <p:spPr bwMode="auto">
          <a:xfrm>
            <a:off x="0" y="3429000"/>
            <a:ext cx="3160712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214290"/>
            <a:ext cx="7429552" cy="450059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hlink"/>
                </a:solidFill>
              </a:rPr>
              <a:t/>
            </a:r>
            <a:br>
              <a:rPr lang="ru-RU" sz="2000" b="1" dirty="0" smtClean="0">
                <a:solidFill>
                  <a:schemeClr val="hlink"/>
                </a:solidFill>
              </a:rPr>
            </a:br>
            <a:r>
              <a:rPr lang="ru-RU" sz="2000" b="1" dirty="0" smtClean="0">
                <a:solidFill>
                  <a:schemeClr val="hlink"/>
                </a:solidFill>
              </a:rPr>
              <a:t/>
            </a:r>
            <a:br>
              <a:rPr lang="ru-RU" sz="2000" b="1" dirty="0" smtClean="0">
                <a:solidFill>
                  <a:schemeClr val="hlink"/>
                </a:solidFill>
              </a:rPr>
            </a:br>
            <a:r>
              <a:rPr lang="ru-RU" sz="3600" b="1" dirty="0" smtClean="0">
                <a:solidFill>
                  <a:srgbClr val="0070C0"/>
                </a:solidFill>
              </a:rPr>
              <a:t>Математика 1 класс </a:t>
            </a:r>
            <a:br>
              <a:rPr lang="ru-RU" sz="3600" b="1" dirty="0" smtClean="0">
                <a:solidFill>
                  <a:srgbClr val="0070C0"/>
                </a:solidFill>
              </a:rPr>
            </a:br>
            <a:r>
              <a:rPr lang="ru-RU" sz="3600" b="1" dirty="0" smtClean="0">
                <a:solidFill>
                  <a:srgbClr val="0070C0"/>
                </a:solidFill>
              </a:rPr>
              <a:t> (автор Н. Б. Истомина)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rgbClr val="0070C0"/>
                </a:solidFill>
              </a:rPr>
              <a:t>Тема:</a:t>
            </a:r>
            <a:r>
              <a:rPr lang="en-US" sz="3600" b="1" dirty="0" smtClean="0">
                <a:solidFill>
                  <a:srgbClr val="0070C0"/>
                </a:solidFill>
              </a:rPr>
              <a:t/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ru-RU" sz="3600" b="1" dirty="0" smtClean="0"/>
              <a:t>«Переместительное  свойство сложения» </a:t>
            </a:r>
            <a:r>
              <a:rPr lang="en-US" sz="3600" b="1" dirty="0" smtClean="0">
                <a:solidFill>
                  <a:schemeClr val="hlink"/>
                </a:solidFill>
              </a:rPr>
              <a:t/>
            </a:r>
            <a:br>
              <a:rPr lang="en-US" sz="3600" b="1" dirty="0" smtClean="0">
                <a:solidFill>
                  <a:schemeClr val="hlink"/>
                </a:solidFill>
              </a:rPr>
            </a:br>
            <a:endParaRPr lang="ru-RU" dirty="0"/>
          </a:p>
        </p:txBody>
      </p:sp>
      <p:pic>
        <p:nvPicPr>
          <p:cNvPr id="4" name="Picture 4" descr="metod%20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714480" y="5072074"/>
            <a:ext cx="1297336" cy="13335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17649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 l="6516" t="2779" r="5702" b="2779"/>
          <a:stretch>
            <a:fillRect/>
          </a:stretch>
        </p:blipFill>
        <p:spPr bwMode="auto">
          <a:xfrm>
            <a:off x="1000100" y="928670"/>
            <a:ext cx="7242028" cy="380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11560" y="4929870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/>
              <a:t>3 + 4 = 7</a:t>
            </a:r>
            <a:endParaRPr lang="ru-RU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298258" y="4929870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/>
              <a:t>4 + 3 = 7</a:t>
            </a:r>
            <a:endParaRPr lang="ru-RU" sz="5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79512" y="260648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№ 186</a:t>
            </a:r>
            <a:endParaRPr lang="ru-RU" sz="4000" dirty="0"/>
          </a:p>
        </p:txBody>
      </p:sp>
    </p:spTree>
    <p:extLst>
      <p:ext uri="{BB962C8B-B14F-4D97-AF65-F5344CB8AC3E}">
        <p14:creationId xmlns="" xmlns:p14="http://schemas.microsoft.com/office/powerpoint/2010/main" val="4133953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260648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№ 189</a:t>
            </a:r>
            <a:endParaRPr lang="ru-RU" sz="4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214554"/>
            <a:ext cx="77247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071942"/>
            <a:ext cx="77247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32344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4608" y="908720"/>
            <a:ext cx="1080120" cy="18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806429" y="908720"/>
            <a:ext cx="1080120" cy="18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5400000">
            <a:off x="1074388" y="3140398"/>
            <a:ext cx="1080120" cy="18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908720"/>
            <a:ext cx="1080120" cy="18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358837" y="908720"/>
            <a:ext cx="1080120" cy="18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708652" y="908720"/>
            <a:ext cx="1080120" cy="18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5400000">
            <a:off x="7128284" y="3199095"/>
            <a:ext cx="1080120" cy="18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5400000">
            <a:off x="4168592" y="3149667"/>
            <a:ext cx="1080120" cy="18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узел 14"/>
          <p:cNvSpPr/>
          <p:nvPr/>
        </p:nvSpPr>
        <p:spPr>
          <a:xfrm>
            <a:off x="558591" y="1124744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>
            <a:off x="1116045" y="2337855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узел 17"/>
          <p:cNvSpPr/>
          <p:nvPr/>
        </p:nvSpPr>
        <p:spPr>
          <a:xfrm>
            <a:off x="2469904" y="2348880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узел 18"/>
          <p:cNvSpPr/>
          <p:nvPr/>
        </p:nvSpPr>
        <p:spPr>
          <a:xfrm>
            <a:off x="2188804" y="1743639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узел 19"/>
          <p:cNvSpPr/>
          <p:nvPr/>
        </p:nvSpPr>
        <p:spPr>
          <a:xfrm>
            <a:off x="1943243" y="1118635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лок-схема: узел 20"/>
          <p:cNvSpPr/>
          <p:nvPr/>
        </p:nvSpPr>
        <p:spPr>
          <a:xfrm>
            <a:off x="4067944" y="2348880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лок-схема: узел 21"/>
          <p:cNvSpPr/>
          <p:nvPr/>
        </p:nvSpPr>
        <p:spPr>
          <a:xfrm>
            <a:off x="3527452" y="1118635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узел 22"/>
          <p:cNvSpPr/>
          <p:nvPr/>
        </p:nvSpPr>
        <p:spPr>
          <a:xfrm>
            <a:off x="4860032" y="2288694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лок-схема: узел 23"/>
          <p:cNvSpPr/>
          <p:nvPr/>
        </p:nvSpPr>
        <p:spPr>
          <a:xfrm>
            <a:off x="5327652" y="1118635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Блок-схема: узел 24"/>
          <p:cNvSpPr/>
          <p:nvPr/>
        </p:nvSpPr>
        <p:spPr>
          <a:xfrm>
            <a:off x="5327652" y="2297334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узел 25"/>
          <p:cNvSpPr/>
          <p:nvPr/>
        </p:nvSpPr>
        <p:spPr>
          <a:xfrm>
            <a:off x="4860032" y="1124744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Блок-схема: узел 26"/>
          <p:cNvSpPr/>
          <p:nvPr/>
        </p:nvSpPr>
        <p:spPr>
          <a:xfrm>
            <a:off x="857224" y="3643314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лок-схема: узел 27"/>
          <p:cNvSpPr/>
          <p:nvPr/>
        </p:nvSpPr>
        <p:spPr>
          <a:xfrm>
            <a:off x="2071670" y="3643314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Блок-схема: узел 28"/>
          <p:cNvSpPr/>
          <p:nvPr/>
        </p:nvSpPr>
        <p:spPr>
          <a:xfrm>
            <a:off x="857224" y="4286256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Блок-схема: узел 29"/>
          <p:cNvSpPr/>
          <p:nvPr/>
        </p:nvSpPr>
        <p:spPr>
          <a:xfrm>
            <a:off x="2071670" y="4286256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узел 30"/>
          <p:cNvSpPr/>
          <p:nvPr/>
        </p:nvSpPr>
        <p:spPr>
          <a:xfrm>
            <a:off x="1500166" y="4000504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лок-схема: узел 31"/>
          <p:cNvSpPr/>
          <p:nvPr/>
        </p:nvSpPr>
        <p:spPr>
          <a:xfrm>
            <a:off x="5200883" y="4221088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Блок-схема: узел 32"/>
          <p:cNvSpPr/>
          <p:nvPr/>
        </p:nvSpPr>
        <p:spPr>
          <a:xfrm>
            <a:off x="5187102" y="3663639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Блок-схема: узел 33"/>
          <p:cNvSpPr/>
          <p:nvPr/>
        </p:nvSpPr>
        <p:spPr>
          <a:xfrm>
            <a:off x="4559351" y="4221088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Блок-схема: узел 34"/>
          <p:cNvSpPr/>
          <p:nvPr/>
        </p:nvSpPr>
        <p:spPr>
          <a:xfrm>
            <a:off x="3919886" y="4221088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Блок-схема: узел 35"/>
          <p:cNvSpPr/>
          <p:nvPr/>
        </p:nvSpPr>
        <p:spPr>
          <a:xfrm>
            <a:off x="4564576" y="3663639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Блок-схема: узел 36"/>
          <p:cNvSpPr/>
          <p:nvPr/>
        </p:nvSpPr>
        <p:spPr>
          <a:xfrm>
            <a:off x="3920853" y="3645024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Блок-схема: узел 37"/>
          <p:cNvSpPr/>
          <p:nvPr/>
        </p:nvSpPr>
        <p:spPr>
          <a:xfrm>
            <a:off x="6758347" y="1700808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7668344" y="908720"/>
            <a:ext cx="1080120" cy="18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Блок-схема: узел 39"/>
          <p:cNvSpPr/>
          <p:nvPr/>
        </p:nvSpPr>
        <p:spPr>
          <a:xfrm>
            <a:off x="7830638" y="1088985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Блок-схема: узел 40"/>
          <p:cNvSpPr/>
          <p:nvPr/>
        </p:nvSpPr>
        <p:spPr>
          <a:xfrm>
            <a:off x="8116148" y="1635627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Блок-схема: узел 41"/>
          <p:cNvSpPr/>
          <p:nvPr/>
        </p:nvSpPr>
        <p:spPr>
          <a:xfrm>
            <a:off x="8287737" y="2297334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Блок-схема: узел 42"/>
          <p:cNvSpPr/>
          <p:nvPr/>
        </p:nvSpPr>
        <p:spPr>
          <a:xfrm>
            <a:off x="7812360" y="2288694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Блок-схема: узел 43"/>
          <p:cNvSpPr/>
          <p:nvPr/>
        </p:nvSpPr>
        <p:spPr>
          <a:xfrm>
            <a:off x="8357288" y="1088985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Блок-схема: узел 44"/>
          <p:cNvSpPr/>
          <p:nvPr/>
        </p:nvSpPr>
        <p:spPr>
          <a:xfrm>
            <a:off x="7488315" y="3659703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Блок-схема: узел 45"/>
          <p:cNvSpPr/>
          <p:nvPr/>
        </p:nvSpPr>
        <p:spPr>
          <a:xfrm>
            <a:off x="8110008" y="3663639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Блок-схема: узел 46"/>
          <p:cNvSpPr/>
          <p:nvPr/>
        </p:nvSpPr>
        <p:spPr>
          <a:xfrm>
            <a:off x="6900996" y="4305356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Блок-схема: узел 47"/>
          <p:cNvSpPr/>
          <p:nvPr/>
        </p:nvSpPr>
        <p:spPr>
          <a:xfrm>
            <a:off x="7464218" y="4311465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Блок-схема: узел 48"/>
          <p:cNvSpPr/>
          <p:nvPr/>
        </p:nvSpPr>
        <p:spPr>
          <a:xfrm>
            <a:off x="6898897" y="3663639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Блок-схема: узел 49"/>
          <p:cNvSpPr/>
          <p:nvPr/>
        </p:nvSpPr>
        <p:spPr>
          <a:xfrm>
            <a:off x="8092275" y="4314544"/>
            <a:ext cx="281100" cy="21602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2" name="Прямая со стрелкой 51"/>
          <p:cNvCxnSpPr/>
          <p:nvPr/>
        </p:nvCxnSpPr>
        <p:spPr>
          <a:xfrm>
            <a:off x="733836" y="2817799"/>
            <a:ext cx="382209" cy="541355"/>
          </a:xfrm>
          <a:prstGeom prst="straightConnector1">
            <a:avLst/>
          </a:prstGeom>
          <a:ln w="412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flipH="1">
            <a:off x="5101112" y="2822174"/>
            <a:ext cx="392434" cy="504056"/>
          </a:xfrm>
          <a:prstGeom prst="straightConnector1">
            <a:avLst/>
          </a:prstGeom>
          <a:ln w="412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flipH="1">
            <a:off x="2030842" y="2867817"/>
            <a:ext cx="491123" cy="491337"/>
          </a:xfrm>
          <a:prstGeom prst="straightConnector1">
            <a:avLst/>
          </a:prstGeom>
          <a:ln w="412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6629335" y="2817799"/>
            <a:ext cx="511417" cy="504056"/>
          </a:xfrm>
          <a:prstGeom prst="straightConnector1">
            <a:avLst/>
          </a:prstGeom>
          <a:ln w="412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3690536" y="2817799"/>
            <a:ext cx="511417" cy="504056"/>
          </a:xfrm>
          <a:prstGeom prst="straightConnector1">
            <a:avLst/>
          </a:prstGeom>
          <a:ln w="412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flipH="1">
            <a:off x="8012187" y="2817799"/>
            <a:ext cx="392434" cy="504056"/>
          </a:xfrm>
          <a:prstGeom prst="straightConnector1">
            <a:avLst/>
          </a:prstGeom>
          <a:ln w="412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179512" y="260648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№ 187</a:t>
            </a:r>
            <a:endParaRPr lang="ru-RU" sz="4000" dirty="0"/>
          </a:p>
        </p:txBody>
      </p:sp>
    </p:spTree>
    <p:extLst>
      <p:ext uri="{BB962C8B-B14F-4D97-AF65-F5344CB8AC3E}">
        <p14:creationId xmlns="" xmlns:p14="http://schemas.microsoft.com/office/powerpoint/2010/main" val="1085715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Литература: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Истомина Н.Б. Математика: учебник для 1 класса общеобразовательных учреждений. В двух частях. Часть1/ Н.Б.Истомина. – 11-е изд. </a:t>
            </a:r>
            <a:r>
              <a:rPr lang="ru-RU" dirty="0" err="1" smtClean="0"/>
              <a:t>перераб</a:t>
            </a:r>
            <a:r>
              <a:rPr lang="ru-RU" dirty="0" smtClean="0"/>
              <a:t>. и доп. – Смоленск: Ассоциация XXI век, 2011.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58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 Математика 1 класс   (автор Н. Б. Истомина)   Тема: «Переместительное  свойство сложения»  </vt:lpstr>
      <vt:lpstr>Слайд 2</vt:lpstr>
      <vt:lpstr>Слайд 3</vt:lpstr>
      <vt:lpstr>Слайд 4</vt:lpstr>
      <vt:lpstr>Литература: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Элла</dc:creator>
  <cp:lastModifiedBy>ЭЛЛА</cp:lastModifiedBy>
  <cp:revision>23</cp:revision>
  <dcterms:created xsi:type="dcterms:W3CDTF">2015-03-10T06:51:52Z</dcterms:created>
  <dcterms:modified xsi:type="dcterms:W3CDTF">2015-03-11T11:27:24Z</dcterms:modified>
</cp:coreProperties>
</file>