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337" r:id="rId3"/>
    <p:sldId id="340" r:id="rId4"/>
    <p:sldId id="341" r:id="rId5"/>
    <p:sldId id="342" r:id="rId6"/>
    <p:sldId id="344" r:id="rId7"/>
    <p:sldId id="355" r:id="rId8"/>
    <p:sldId id="30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2"/>
    <a:srgbClr val="007976"/>
    <a:srgbClr val="D53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ysClr val="windowText" lastClr="000000"/>
                </a:solidFill>
              </a:defRPr>
            </a:pPr>
            <a:r>
              <a:rPr lang="ru-RU" sz="1800" dirty="0"/>
              <a:t> Результаты по качеству знаний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036636045496041E-2"/>
          <c:y val="0.16697444069491321"/>
          <c:w val="0.63328630796150476"/>
          <c:h val="0.712069741282339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 Результаты по качеству знаний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5367605278920093E-2"/>
                  <c:y val="1.0643261756114861E-2"/>
                </c:manualLayout>
              </c:layout>
              <c:spPr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755652986200186E-2"/>
                  <c:y val="2.3452089509369972E-3"/>
                </c:manualLayout>
              </c:layout>
              <c:spPr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0453867413445128E-2"/>
                  <c:y val="-6.1964635482931109E-2"/>
                </c:manualLayout>
              </c:layout>
              <c:spPr>
                <a:ln>
                  <a:solidFill>
                    <a:srgbClr val="00B050"/>
                  </a:solidFill>
                </a:ln>
              </c:spPr>
              <c:txPr>
                <a:bodyPr/>
                <a:lstStyle/>
                <a:p>
                  <a:pPr>
                    <a:defRPr sz="1400" b="1" i="0" baseline="0"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150121705061707E-2"/>
                  <c:y val="-3.5176838138847154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85%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rgbClr val="00B050"/>
                </a:solidFill>
              </a:ln>
            </c:spPr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русский язык</c:v>
                </c:pt>
                <c:pt idx="1">
                  <c:v> литературное чтение</c:v>
                </c:pt>
                <c:pt idx="2">
                  <c:v>математика</c:v>
                </c:pt>
                <c:pt idx="3">
                  <c:v>окружающий мир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24571767053186"/>
          <c:y val="0.38350953058811627"/>
          <c:w val="0.34135544108177718"/>
          <c:h val="0.26372497291895952"/>
        </c:manualLayout>
      </c:layout>
      <c:overlay val="0"/>
      <c:txPr>
        <a:bodyPr/>
        <a:lstStyle/>
        <a:p>
          <a:pPr>
            <a:defRPr sz="1100" b="1" i="0" baseline="0">
              <a:solidFill>
                <a:sysClr val="windowText" lastClr="000000"/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ln>
      <a:solidFill>
        <a:srgbClr val="002060"/>
      </a:solidFill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8663-70D4-4CCE-9F06-2A78D9F5067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19E3-FB53-401A-AD32-F3035A6595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3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86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67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7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7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171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219E3-FB53-401A-AD32-F3035A65954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5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F9ECF-15D5-4267-B26B-D5AEFB766B40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06F94-30B5-4555-BCBF-5CCF7E54C0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142984"/>
            <a:ext cx="52864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Тема:</a:t>
            </a:r>
          </a:p>
          <a:p>
            <a:pPr algn="ctr"/>
            <a:r>
              <a:rPr lang="ru-RU" sz="2000" b="1" i="1" dirty="0" smtClean="0"/>
              <a:t> </a:t>
            </a:r>
            <a:r>
              <a:rPr lang="ru-RU" sz="2000" b="1" i="1" dirty="0"/>
              <a:t>«Формирование познавательной </a:t>
            </a:r>
            <a:r>
              <a:rPr lang="ru-RU" sz="2000" b="1" i="1" dirty="0" smtClean="0"/>
              <a:t>активности </a:t>
            </a:r>
            <a:r>
              <a:rPr lang="ru-RU" sz="2000" b="1" i="1" dirty="0"/>
              <a:t>младших школьников </a:t>
            </a:r>
            <a:endParaRPr lang="ru-RU" sz="2000" b="1" i="1" dirty="0" smtClean="0"/>
          </a:p>
          <a:p>
            <a:pPr algn="ctr"/>
            <a:r>
              <a:rPr lang="ru-RU" sz="2000" b="1" i="1" dirty="0" smtClean="0"/>
              <a:t>на </a:t>
            </a:r>
            <a:r>
              <a:rPr lang="ru-RU" sz="2000" b="1" i="1" dirty="0"/>
              <a:t>уроках </a:t>
            </a:r>
            <a:r>
              <a:rPr lang="ru-RU" sz="2000" b="1" i="1" dirty="0" smtClean="0"/>
              <a:t>по  </a:t>
            </a:r>
            <a:r>
              <a:rPr lang="ru-RU" sz="2000" b="1" i="1" dirty="0"/>
              <a:t>системе </a:t>
            </a:r>
            <a:r>
              <a:rPr lang="ru-RU" sz="2000" b="1" i="1" dirty="0" smtClean="0"/>
              <a:t>                                      Д.Б</a:t>
            </a:r>
            <a:r>
              <a:rPr lang="ru-RU" sz="2000" b="1" i="1" dirty="0"/>
              <a:t>. </a:t>
            </a:r>
            <a:r>
              <a:rPr lang="ru-RU" sz="2000" b="1" i="1" dirty="0" err="1"/>
              <a:t>Эльконина</a:t>
            </a:r>
            <a:r>
              <a:rPr lang="ru-RU" sz="2000" b="1" i="1" dirty="0"/>
              <a:t>–В.В.Давыдова</a:t>
            </a:r>
            <a:r>
              <a:rPr lang="ru-RU" sz="2000" b="1" i="1" dirty="0" smtClean="0"/>
              <a:t>».</a:t>
            </a:r>
          </a:p>
          <a:p>
            <a:endParaRPr lang="ru-RU" sz="2000" b="1" i="1" dirty="0" smtClean="0"/>
          </a:p>
          <a:p>
            <a:pPr algn="r"/>
            <a:r>
              <a:rPr lang="ru-RU" sz="1600" b="1" i="1" dirty="0" smtClean="0"/>
              <a:t>Презентацию выполнила </a:t>
            </a:r>
          </a:p>
          <a:p>
            <a:pPr algn="r"/>
            <a:r>
              <a:rPr lang="ru-RU" sz="1600" b="1" i="1" dirty="0" smtClean="0"/>
              <a:t>учитель начальных классов</a:t>
            </a:r>
          </a:p>
          <a:p>
            <a:pPr algn="r"/>
            <a:r>
              <a:rPr lang="ru-RU" sz="1600" b="1" i="1" dirty="0" smtClean="0"/>
              <a:t> МБОУ Остёрской средней школы</a:t>
            </a:r>
          </a:p>
          <a:p>
            <a:pPr algn="r"/>
            <a:r>
              <a:rPr lang="ru-RU" sz="1600" b="1" i="1" dirty="0" smtClean="0"/>
              <a:t> </a:t>
            </a:r>
            <a:r>
              <a:rPr lang="ru-RU" sz="1600" b="1" i="1" dirty="0" err="1" smtClean="0"/>
              <a:t>Шмитова</a:t>
            </a:r>
            <a:r>
              <a:rPr lang="ru-RU" sz="1600" b="1" i="1" dirty="0" smtClean="0"/>
              <a:t> Л. В.</a:t>
            </a:r>
            <a:endParaRPr lang="ru-RU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214423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 smtClean="0"/>
              <a:t>Развивающее обучение позволяет формировать способности к: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3143240" y="2000240"/>
            <a:ext cx="500066" cy="35719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28794" y="2357430"/>
            <a:ext cx="1785950" cy="785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 саморазвитию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178959" y="2607463"/>
            <a:ext cx="1571636" cy="35719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000232" y="3571876"/>
            <a:ext cx="2071702" cy="857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самовоспитанию</a:t>
            </a:r>
            <a:endParaRPr lang="ru-RU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3964777" y="2393149"/>
            <a:ext cx="1643074" cy="857256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357686" y="3714752"/>
            <a:ext cx="2786082" cy="8572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самосовершенствованию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5143504" y="2000240"/>
            <a:ext cx="285752" cy="28575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143504" y="2285992"/>
            <a:ext cx="2071702" cy="857256"/>
          </a:xfrm>
          <a:prstGeom prst="rect">
            <a:avLst/>
          </a:prstGeom>
          <a:solidFill>
            <a:srgbClr val="D537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самопознанию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142984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Создание проблемных ситуаций </a:t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7" name="Picture 2" descr="D:\Documents and Settings\Admin\Рабочий стол\Шмитова фото\урок\SAM_1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500174"/>
            <a:ext cx="4410946" cy="3357586"/>
          </a:xfrm>
          <a:prstGeom prst="rect">
            <a:avLst/>
          </a:prstGeom>
          <a:noFill/>
        </p:spPr>
      </p:pic>
      <p:pic>
        <p:nvPicPr>
          <p:cNvPr id="8" name="Picture 3" descr="D:\Documents and Settings\Admin\Рабочий стол\Шмитова фото\урок\SAM_1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1" y="1571612"/>
            <a:ext cx="4452971" cy="3339728"/>
          </a:xfrm>
          <a:prstGeom prst="rect">
            <a:avLst/>
          </a:prstGeom>
          <a:noFill/>
        </p:spPr>
      </p:pic>
      <p:pic>
        <p:nvPicPr>
          <p:cNvPr id="9" name="Picture 2" descr="D:\Documents and Settings\Admin\Рабочий стол\Шмитова фото\урок\SAM_13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643050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071546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Учебный диалог как основная </a:t>
            </a:r>
            <a:br>
              <a:rPr lang="ru-RU" sz="2000" b="1" i="1" dirty="0" smtClean="0"/>
            </a:br>
            <a:r>
              <a:rPr lang="ru-RU" sz="2000" b="1" i="1" dirty="0" smtClean="0"/>
              <a:t>форма сотрудничества</a:t>
            </a:r>
            <a:br>
              <a:rPr lang="ru-RU" sz="2000" b="1" i="1" dirty="0" smtClean="0"/>
            </a:br>
            <a:endParaRPr lang="ru-RU" sz="2000" b="1" i="1" dirty="0"/>
          </a:p>
        </p:txBody>
      </p:sp>
      <p:pic>
        <p:nvPicPr>
          <p:cNvPr id="7" name="Picture 4" descr="D:\Documents and Settings\Admin\Рабочий стол\Шмитова фото\Фото\SAM_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1714488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3" descr="D:\Documents and Settings\Admin\Рабочий стол\Шмитова фото\классный час\SAM_1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1785926"/>
            <a:ext cx="4041775" cy="3031331"/>
          </a:xfrm>
          <a:prstGeom prst="rect">
            <a:avLst/>
          </a:prstGeom>
          <a:noFill/>
        </p:spPr>
      </p:pic>
      <p:pic>
        <p:nvPicPr>
          <p:cNvPr id="9" name="Picture 2" descr="D:\Documents and Settings\Admin\Рабочий стол\Шмитова фото\Творческая мастерская\SAM_15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857364"/>
            <a:ext cx="4040188" cy="3030141"/>
          </a:xfrm>
          <a:prstGeom prst="rect">
            <a:avLst/>
          </a:prstGeom>
          <a:noFill/>
        </p:spPr>
      </p:pic>
      <p:pic>
        <p:nvPicPr>
          <p:cNvPr id="10" name="Содержимое 7" descr="D:\Documents and Settings\Admin\Мои документы\Мои рисунки\SAM_1368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928802"/>
            <a:ext cx="3929090" cy="295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1071546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Урок - основной компонент</a:t>
            </a:r>
          </a:p>
          <a:p>
            <a:pPr algn="ctr"/>
            <a:r>
              <a:rPr lang="ru-RU" sz="2000" b="1" i="1" dirty="0" smtClean="0"/>
              <a:t> школьного обучения</a:t>
            </a:r>
            <a:endParaRPr lang="ru-RU" sz="2000" b="1" i="1" dirty="0"/>
          </a:p>
        </p:txBody>
      </p:sp>
      <p:pic>
        <p:nvPicPr>
          <p:cNvPr id="7" name="Picture 2" descr="D:\Documents and Settings\Admin\Рабочий стол\Шмитова фото\КВН по дорогам сказок\SAM_0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88"/>
            <a:ext cx="4040188" cy="3030141"/>
          </a:xfrm>
          <a:prstGeom prst="rect">
            <a:avLst/>
          </a:prstGeom>
          <a:noFill/>
        </p:spPr>
      </p:pic>
      <p:pic>
        <p:nvPicPr>
          <p:cNvPr id="8" name="Picture 4" descr="D:\Documents and Settings\Admin\Рабочий стол\Шмитова фото\Фото\SAM_03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1785926"/>
            <a:ext cx="4041775" cy="3031331"/>
          </a:xfrm>
          <a:prstGeom prst="rect">
            <a:avLst/>
          </a:prstGeom>
          <a:noFill/>
        </p:spPr>
      </p:pic>
      <p:pic>
        <p:nvPicPr>
          <p:cNvPr id="9" name="Picture 3" descr="D:\Documents and Settings\Admin\Рабочий стол\Шмитова фото\урок\SAM_13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857364"/>
            <a:ext cx="4041775" cy="3031331"/>
          </a:xfrm>
          <a:prstGeom prst="rect">
            <a:avLst/>
          </a:prstGeom>
          <a:noFill/>
        </p:spPr>
      </p:pic>
      <p:pic>
        <p:nvPicPr>
          <p:cNvPr id="10" name="Picture 2" descr="D:\Documents and Settings\Admin\Рабочий стол\Шмитова фото\КВН англ.яз\SAM_15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1928802"/>
            <a:ext cx="4214842" cy="3161132"/>
          </a:xfrm>
          <a:prstGeom prst="rect">
            <a:avLst/>
          </a:prstGeom>
          <a:noFill/>
        </p:spPr>
      </p:pic>
      <p:pic>
        <p:nvPicPr>
          <p:cNvPr id="11" name="Picture 3" descr="D:\Documents and Settings\Admin\Рабочий стол\Шмитова фото\урок\SAM_13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1928802"/>
            <a:ext cx="4040188" cy="3030141"/>
          </a:xfrm>
          <a:prstGeom prst="rect">
            <a:avLst/>
          </a:prstGeom>
          <a:noFill/>
        </p:spPr>
      </p:pic>
      <p:pic>
        <p:nvPicPr>
          <p:cNvPr id="12" name="Picture 4" descr="D:\Documents and Settings\Admin\Рабочий стол\Шмитова фото\классный час\SAM_14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43240" y="2000240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000232" y="1071546"/>
          <a:ext cx="507209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Алла\Рабочий стол\Презентации\knig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341837" cy="6256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71670" y="1285861"/>
            <a:ext cx="500066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i="1" dirty="0" smtClean="0"/>
              <a:t>«Хотя учитель – это массовая профессия… по существу, учительский труд является творческим трудом. Он не поддаётся никаким правилам или ограничениям своей сути, но вместе с тем учителя, как и большие художники, наряду с творчеством,</a:t>
            </a:r>
          </a:p>
          <a:p>
            <a:pPr>
              <a:buNone/>
            </a:pPr>
            <a:r>
              <a:rPr lang="ru-RU" b="1" i="1" dirty="0" smtClean="0"/>
              <a:t> и хорошие ремесленники. Нужно владеть основами ремесла, чтобы затем становиться большим художником».</a:t>
            </a:r>
          </a:p>
          <a:p>
            <a:pPr>
              <a:buNone/>
            </a:pPr>
            <a:endParaRPr lang="ru-RU" sz="2000" b="1" i="1" dirty="0" smtClean="0"/>
          </a:p>
          <a:p>
            <a:pPr algn="r">
              <a:buNone/>
            </a:pPr>
            <a:r>
              <a:rPr lang="ru-RU" sz="2000" b="1" i="1" dirty="0" smtClean="0"/>
              <a:t>В.</a:t>
            </a:r>
            <a:r>
              <a:rPr lang="ru-RU" b="1" i="1" dirty="0" smtClean="0"/>
              <a:t>В. Давыдов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4171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501122" cy="58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7" y="2857496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 ВНИМАНИЕ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144</Words>
  <Application>Microsoft Office PowerPoint</Application>
  <PresentationFormat>Экран (4:3)</PresentationFormat>
  <Paragraphs>35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КДО-2</cp:lastModifiedBy>
  <cp:revision>81</cp:revision>
  <dcterms:created xsi:type="dcterms:W3CDTF">2013-02-08T21:29:18Z</dcterms:created>
  <dcterms:modified xsi:type="dcterms:W3CDTF">2013-12-25T06:40:50Z</dcterms:modified>
</cp:coreProperties>
</file>