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59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264D74-ED91-45E6-8726-C4EDA9785E90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</dgm:pt>
    <dgm:pt modelId="{503BA6EA-900F-49AB-9DCA-284D0182A7F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Ребёнку: «учись, чтобы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ехать в город 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продолжить обучение.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Только там ты как-то сможешь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 выбиться в люди»</a:t>
          </a:r>
        </a:p>
      </dgm:t>
    </dgm:pt>
    <dgm:pt modelId="{2D83A5A2-0710-4801-9E3C-85806DCF2329}" type="parTrans" cxnId="{8740E93A-B7BF-402A-AE08-8AB03513A674}">
      <dgm:prSet/>
      <dgm:spPr/>
      <dgm:t>
        <a:bodyPr/>
        <a:lstStyle/>
        <a:p>
          <a:endParaRPr lang="ru-RU"/>
        </a:p>
      </dgm:t>
    </dgm:pt>
    <dgm:pt modelId="{5C4EFC55-C827-4B29-9DFB-6F19F44D3F38}" type="sibTrans" cxnId="{8740E93A-B7BF-402A-AE08-8AB03513A674}">
      <dgm:prSet/>
      <dgm:spPr/>
      <dgm:t>
        <a:bodyPr/>
        <a:lstStyle/>
        <a:p>
          <a:endParaRPr lang="ru-RU"/>
        </a:p>
      </dgm:t>
    </dgm:pt>
    <dgm:pt modelId="{0D2213A9-8724-457D-86A9-847BC2380B1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Отток населения из села –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малокомплектная школа –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объединённые классы –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Низкие образовательные результаты-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низкая самооценка,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«я ни на что не гожусь»,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психология неудачника</a:t>
          </a:r>
        </a:p>
      </dgm:t>
    </dgm:pt>
    <dgm:pt modelId="{13C28CE1-E223-4388-AD76-E9856373EB68}" type="parTrans" cxnId="{96C101BD-31BE-432B-8303-D28E0DBC5195}">
      <dgm:prSet/>
      <dgm:spPr/>
      <dgm:t>
        <a:bodyPr/>
        <a:lstStyle/>
        <a:p>
          <a:endParaRPr lang="ru-RU"/>
        </a:p>
      </dgm:t>
    </dgm:pt>
    <dgm:pt modelId="{EB1BDD9A-317F-4E22-8094-BF6A5343B37F}" type="sibTrans" cxnId="{96C101BD-31BE-432B-8303-D28E0DBC5195}">
      <dgm:prSet/>
      <dgm:spPr/>
      <dgm:t>
        <a:bodyPr/>
        <a:lstStyle/>
        <a:p>
          <a:endParaRPr lang="ru-RU"/>
        </a:p>
      </dgm:t>
    </dgm:pt>
    <dgm:pt modelId="{4399CC7E-5725-42D0-9C73-93E1E3C6113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Взрослые не имеют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 самореализации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400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 </a:t>
          </a:r>
        </a:p>
      </dgm:t>
    </dgm:pt>
    <dgm:pt modelId="{B1F7DBDF-C8CD-4246-A180-0815DF1960C7}" type="parTrans" cxnId="{F3E6F81A-5F90-4097-A7E3-6D04335780F8}">
      <dgm:prSet/>
      <dgm:spPr/>
      <dgm:t>
        <a:bodyPr/>
        <a:lstStyle/>
        <a:p>
          <a:endParaRPr lang="ru-RU"/>
        </a:p>
      </dgm:t>
    </dgm:pt>
    <dgm:pt modelId="{213C662B-670B-4497-91A2-D370415273DB}" type="sibTrans" cxnId="{F3E6F81A-5F90-4097-A7E3-6D04335780F8}">
      <dgm:prSet/>
      <dgm:spPr/>
      <dgm:t>
        <a:bodyPr/>
        <a:lstStyle/>
        <a:p>
          <a:endParaRPr lang="ru-RU"/>
        </a:p>
      </dgm:t>
    </dgm:pt>
    <dgm:pt modelId="{B2B2E644-C004-4D9D-9971-E6EFE754A0F6}" type="pres">
      <dgm:prSet presAssocID="{0C264D74-ED91-45E6-8726-C4EDA9785E90}" presName="cycle" presStyleCnt="0">
        <dgm:presLayoutVars>
          <dgm:dir/>
          <dgm:resizeHandles val="exact"/>
        </dgm:presLayoutVars>
      </dgm:prSet>
      <dgm:spPr/>
    </dgm:pt>
    <dgm:pt modelId="{0174BB29-FFED-4891-911A-72AFE246AC52}" type="pres">
      <dgm:prSet presAssocID="{503BA6EA-900F-49AB-9DCA-284D0182A7F7}" presName="dummy" presStyleCnt="0"/>
      <dgm:spPr/>
    </dgm:pt>
    <dgm:pt modelId="{29E6FB3C-EF78-40B3-809B-CE1D44DA64EE}" type="pres">
      <dgm:prSet presAssocID="{503BA6EA-900F-49AB-9DCA-284D0182A7F7}" presName="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F32284-827A-45F9-B98C-FD7A5AF2BAA1}" type="pres">
      <dgm:prSet presAssocID="{5C4EFC55-C827-4B29-9DFB-6F19F44D3F38}" presName="sibTrans" presStyleLbl="node1" presStyleIdx="0" presStyleCnt="3" custLinFactNeighborX="2465" custLinFactNeighborY="-3235"/>
      <dgm:spPr/>
    </dgm:pt>
    <dgm:pt modelId="{1E128B9A-9596-4B65-A624-E8665A74E37E}" type="pres">
      <dgm:prSet presAssocID="{0D2213A9-8724-457D-86A9-847BC2380B18}" presName="dummy" presStyleCnt="0"/>
      <dgm:spPr/>
    </dgm:pt>
    <dgm:pt modelId="{B1DFB649-EF9E-40AF-8F9D-1BC170225AD6}" type="pres">
      <dgm:prSet presAssocID="{0D2213A9-8724-457D-86A9-847BC2380B18}" presName="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90368E-6DCA-4797-A086-560D5E576A5C}" type="pres">
      <dgm:prSet presAssocID="{EB1BDD9A-317F-4E22-8094-BF6A5343B37F}" presName="sibTrans" presStyleLbl="node1" presStyleIdx="1" presStyleCnt="3" custLinFactNeighborX="-4458" custLinFactNeighborY="-9241"/>
      <dgm:spPr/>
    </dgm:pt>
    <dgm:pt modelId="{38AEDED7-FEEF-4F91-BE08-4E109612D1D4}" type="pres">
      <dgm:prSet presAssocID="{4399CC7E-5725-42D0-9C73-93E1E3C61133}" presName="dummy" presStyleCnt="0"/>
      <dgm:spPr/>
    </dgm:pt>
    <dgm:pt modelId="{3C2761A3-0F19-49C5-8BEE-925BC9E974F8}" type="pres">
      <dgm:prSet presAssocID="{4399CC7E-5725-42D0-9C73-93E1E3C61133}" presName="node" presStyleLbl="revTx" presStyleIdx="2" presStyleCnt="3" custRadScaleRad="93965" custRadScaleInc="-119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0BEFC-3AAD-491F-8456-0E36ACE62A97}" type="pres">
      <dgm:prSet presAssocID="{213C662B-670B-4497-91A2-D370415273DB}" presName="sibTrans" presStyleLbl="node1" presStyleIdx="2" presStyleCnt="3" custLinFactNeighborX="-6825" custLinFactNeighborY="-135"/>
      <dgm:spPr/>
    </dgm:pt>
  </dgm:ptLst>
  <dgm:cxnLst>
    <dgm:cxn modelId="{637124C6-3E3F-4807-9578-74E495411134}" type="presOf" srcId="{503BA6EA-900F-49AB-9DCA-284D0182A7F7}" destId="{29E6FB3C-EF78-40B3-809B-CE1D44DA64EE}" srcOrd="0" destOrd="0" presId="urn:microsoft.com/office/officeart/2005/8/layout/cycle1"/>
    <dgm:cxn modelId="{00BC4B02-AC52-495E-A084-28E628B35BDE}" type="presOf" srcId="{0C264D74-ED91-45E6-8726-C4EDA9785E90}" destId="{B2B2E644-C004-4D9D-9971-E6EFE754A0F6}" srcOrd="0" destOrd="0" presId="urn:microsoft.com/office/officeart/2005/8/layout/cycle1"/>
    <dgm:cxn modelId="{39080F48-A45D-450E-9EC0-5D3A13B66E06}" type="presOf" srcId="{EB1BDD9A-317F-4E22-8094-BF6A5343B37F}" destId="{D190368E-6DCA-4797-A086-560D5E576A5C}" srcOrd="0" destOrd="0" presId="urn:microsoft.com/office/officeart/2005/8/layout/cycle1"/>
    <dgm:cxn modelId="{36FE7150-9D69-4020-9AF4-DD35E04D25E0}" type="presOf" srcId="{0D2213A9-8724-457D-86A9-847BC2380B18}" destId="{B1DFB649-EF9E-40AF-8F9D-1BC170225AD6}" srcOrd="0" destOrd="0" presId="urn:microsoft.com/office/officeart/2005/8/layout/cycle1"/>
    <dgm:cxn modelId="{F3E6F81A-5F90-4097-A7E3-6D04335780F8}" srcId="{0C264D74-ED91-45E6-8726-C4EDA9785E90}" destId="{4399CC7E-5725-42D0-9C73-93E1E3C61133}" srcOrd="2" destOrd="0" parTransId="{B1F7DBDF-C8CD-4246-A180-0815DF1960C7}" sibTransId="{213C662B-670B-4497-91A2-D370415273DB}"/>
    <dgm:cxn modelId="{8740E93A-B7BF-402A-AE08-8AB03513A674}" srcId="{0C264D74-ED91-45E6-8726-C4EDA9785E90}" destId="{503BA6EA-900F-49AB-9DCA-284D0182A7F7}" srcOrd="0" destOrd="0" parTransId="{2D83A5A2-0710-4801-9E3C-85806DCF2329}" sibTransId="{5C4EFC55-C827-4B29-9DFB-6F19F44D3F38}"/>
    <dgm:cxn modelId="{96C101BD-31BE-432B-8303-D28E0DBC5195}" srcId="{0C264D74-ED91-45E6-8726-C4EDA9785E90}" destId="{0D2213A9-8724-457D-86A9-847BC2380B18}" srcOrd="1" destOrd="0" parTransId="{13C28CE1-E223-4388-AD76-E9856373EB68}" sibTransId="{EB1BDD9A-317F-4E22-8094-BF6A5343B37F}"/>
    <dgm:cxn modelId="{3BE9BDC7-8D62-4A3C-BC14-1FD15EFFCF69}" type="presOf" srcId="{5C4EFC55-C827-4B29-9DFB-6F19F44D3F38}" destId="{97F32284-827A-45F9-B98C-FD7A5AF2BAA1}" srcOrd="0" destOrd="0" presId="urn:microsoft.com/office/officeart/2005/8/layout/cycle1"/>
    <dgm:cxn modelId="{CA39DC87-571B-437A-BB67-EC8B0B9BD9BB}" type="presOf" srcId="{213C662B-670B-4497-91A2-D370415273DB}" destId="{3C70BEFC-3AAD-491F-8456-0E36ACE62A97}" srcOrd="0" destOrd="0" presId="urn:microsoft.com/office/officeart/2005/8/layout/cycle1"/>
    <dgm:cxn modelId="{9FB8D4AF-72AB-4646-B057-EB220C147A04}" type="presOf" srcId="{4399CC7E-5725-42D0-9C73-93E1E3C61133}" destId="{3C2761A3-0F19-49C5-8BEE-925BC9E974F8}" srcOrd="0" destOrd="0" presId="urn:microsoft.com/office/officeart/2005/8/layout/cycle1"/>
    <dgm:cxn modelId="{BC036718-F866-44F2-8F3F-4D6680E4A653}" type="presParOf" srcId="{B2B2E644-C004-4D9D-9971-E6EFE754A0F6}" destId="{0174BB29-FFED-4891-911A-72AFE246AC52}" srcOrd="0" destOrd="0" presId="urn:microsoft.com/office/officeart/2005/8/layout/cycle1"/>
    <dgm:cxn modelId="{B9AE26EF-283F-4AEF-B58F-E3F8877BAB87}" type="presParOf" srcId="{B2B2E644-C004-4D9D-9971-E6EFE754A0F6}" destId="{29E6FB3C-EF78-40B3-809B-CE1D44DA64EE}" srcOrd="1" destOrd="0" presId="urn:microsoft.com/office/officeart/2005/8/layout/cycle1"/>
    <dgm:cxn modelId="{506F1706-C37D-428C-9255-D7A270E5CDCE}" type="presParOf" srcId="{B2B2E644-C004-4D9D-9971-E6EFE754A0F6}" destId="{97F32284-827A-45F9-B98C-FD7A5AF2BAA1}" srcOrd="2" destOrd="0" presId="urn:microsoft.com/office/officeart/2005/8/layout/cycle1"/>
    <dgm:cxn modelId="{69EA18EB-5C2F-4EFC-B094-00A8CA8DD4C8}" type="presParOf" srcId="{B2B2E644-C004-4D9D-9971-E6EFE754A0F6}" destId="{1E128B9A-9596-4B65-A624-E8665A74E37E}" srcOrd="3" destOrd="0" presId="urn:microsoft.com/office/officeart/2005/8/layout/cycle1"/>
    <dgm:cxn modelId="{851D434B-D61D-45AF-8F26-73F034714C12}" type="presParOf" srcId="{B2B2E644-C004-4D9D-9971-E6EFE754A0F6}" destId="{B1DFB649-EF9E-40AF-8F9D-1BC170225AD6}" srcOrd="4" destOrd="0" presId="urn:microsoft.com/office/officeart/2005/8/layout/cycle1"/>
    <dgm:cxn modelId="{903855EE-A5E7-41C7-900C-84BB7F8AA86A}" type="presParOf" srcId="{B2B2E644-C004-4D9D-9971-E6EFE754A0F6}" destId="{D190368E-6DCA-4797-A086-560D5E576A5C}" srcOrd="5" destOrd="0" presId="urn:microsoft.com/office/officeart/2005/8/layout/cycle1"/>
    <dgm:cxn modelId="{C0902564-BC7F-42E4-B17B-41DA0E4695B5}" type="presParOf" srcId="{B2B2E644-C004-4D9D-9971-E6EFE754A0F6}" destId="{38AEDED7-FEEF-4F91-BE08-4E109612D1D4}" srcOrd="6" destOrd="0" presId="urn:microsoft.com/office/officeart/2005/8/layout/cycle1"/>
    <dgm:cxn modelId="{08981EDF-D0C9-41F0-A516-36A8C3DAAC46}" type="presParOf" srcId="{B2B2E644-C004-4D9D-9971-E6EFE754A0F6}" destId="{3C2761A3-0F19-49C5-8BEE-925BC9E974F8}" srcOrd="7" destOrd="0" presId="urn:microsoft.com/office/officeart/2005/8/layout/cycle1"/>
    <dgm:cxn modelId="{00576BEE-5BEE-4B56-9244-9A30EAD13848}" type="presParOf" srcId="{B2B2E644-C004-4D9D-9971-E6EFE754A0F6}" destId="{3C70BEFC-3AAD-491F-8456-0E36ACE62A97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E6FB3C-EF78-40B3-809B-CE1D44DA64EE}">
      <dsp:nvSpPr>
        <dsp:cNvPr id="0" name=""/>
        <dsp:cNvSpPr/>
      </dsp:nvSpPr>
      <dsp:spPr>
        <a:xfrm>
          <a:off x="4834175" y="420515"/>
          <a:ext cx="2144431" cy="2144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Ребёнку: «учись, чтобы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ехать в город 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продолжить обучение.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Только там ты как-то сможешь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 выбиться в люди»</a:t>
          </a:r>
        </a:p>
      </dsp:txBody>
      <dsp:txXfrm>
        <a:off x="4834175" y="420515"/>
        <a:ext cx="2144431" cy="2144431"/>
      </dsp:txXfrm>
    </dsp:sp>
    <dsp:sp modelId="{97F32284-827A-45F9-B98C-FD7A5AF2BAA1}">
      <dsp:nvSpPr>
        <dsp:cNvPr id="0" name=""/>
        <dsp:cNvSpPr/>
      </dsp:nvSpPr>
      <dsp:spPr>
        <a:xfrm>
          <a:off x="1695714" y="-164541"/>
          <a:ext cx="5067353" cy="5067353"/>
        </a:xfrm>
        <a:prstGeom prst="circularArrow">
          <a:avLst>
            <a:gd name="adj1" fmla="val 8252"/>
            <a:gd name="adj2" fmla="val 576429"/>
            <a:gd name="adj3" fmla="val 2962427"/>
            <a:gd name="adj4" fmla="val 52680"/>
            <a:gd name="adj5" fmla="val 962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DFB649-EF9E-40AF-8F9D-1BC170225AD6}">
      <dsp:nvSpPr>
        <dsp:cNvPr id="0" name=""/>
        <dsp:cNvSpPr/>
      </dsp:nvSpPr>
      <dsp:spPr>
        <a:xfrm>
          <a:off x="3032265" y="3541514"/>
          <a:ext cx="2144431" cy="2144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Отток населения из села –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малокомплектная школа –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объединённые классы –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Низкие образовательные результаты-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низкая самооценка,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«я ни на что не гожусь»,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психология неудачника</a:t>
          </a:r>
        </a:p>
      </dsp:txBody>
      <dsp:txXfrm>
        <a:off x="3032265" y="3541514"/>
        <a:ext cx="2144431" cy="2144431"/>
      </dsp:txXfrm>
    </dsp:sp>
    <dsp:sp modelId="{D190368E-6DCA-4797-A086-560D5E576A5C}">
      <dsp:nvSpPr>
        <dsp:cNvPr id="0" name=""/>
        <dsp:cNvSpPr/>
      </dsp:nvSpPr>
      <dsp:spPr>
        <a:xfrm>
          <a:off x="1479665" y="-380572"/>
          <a:ext cx="5067353" cy="5067353"/>
        </a:xfrm>
        <a:prstGeom prst="circularArrow">
          <a:avLst>
            <a:gd name="adj1" fmla="val 8252"/>
            <a:gd name="adj2" fmla="val 576429"/>
            <a:gd name="adj3" fmla="val 9974532"/>
            <a:gd name="adj4" fmla="val 7527423"/>
            <a:gd name="adj5" fmla="val 962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2761A3-0F19-49C5-8BEE-925BC9E974F8}">
      <dsp:nvSpPr>
        <dsp:cNvPr id="0" name=""/>
        <dsp:cNvSpPr/>
      </dsp:nvSpPr>
      <dsp:spPr>
        <a:xfrm>
          <a:off x="1263647" y="627543"/>
          <a:ext cx="2144431" cy="2144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Взрослые не имеют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charset="0"/>
            </a:rPr>
            <a:t> самореализации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400" b="0" i="0" u="none" strike="noStrike" kern="1200" cap="none" normalizeH="0" baseline="0" dirty="0" smtClean="0">
            <a:ln>
              <a:noFill/>
            </a:ln>
            <a:solidFill>
              <a:srgbClr val="000000"/>
            </a:solidFill>
            <a:effectLst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 </a:t>
          </a:r>
        </a:p>
      </dsp:txBody>
      <dsp:txXfrm>
        <a:off x="1263647" y="627543"/>
        <a:ext cx="2144431" cy="2144431"/>
      </dsp:txXfrm>
    </dsp:sp>
    <dsp:sp modelId="{3C70BEFC-3AAD-491F-8456-0E36ACE62A97}">
      <dsp:nvSpPr>
        <dsp:cNvPr id="0" name=""/>
        <dsp:cNvSpPr/>
      </dsp:nvSpPr>
      <dsp:spPr>
        <a:xfrm>
          <a:off x="1407662" y="51508"/>
          <a:ext cx="5067353" cy="5067353"/>
        </a:xfrm>
        <a:prstGeom prst="circularArrow">
          <a:avLst>
            <a:gd name="adj1" fmla="val 8252"/>
            <a:gd name="adj2" fmla="val 576429"/>
            <a:gd name="adj3" fmla="val 16538072"/>
            <a:gd name="adj4" fmla="val 14700401"/>
            <a:gd name="adj5" fmla="val 962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75783-3EB0-4C3C-98F5-36C0112EB29A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73CD4-9A4D-444D-AA4D-4EDCEBD144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109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 </a:t>
            </a:r>
          </a:p>
        </p:txBody>
      </p:sp>
      <p:sp>
        <p:nvSpPr>
          <p:cNvPr id="32772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E05FD54-F2F9-4C77-84CB-53B3345A79EB}" type="slidenum">
              <a:rPr lang="ru-RU" sz="1200"/>
              <a:pPr algn="r"/>
              <a:t>5</a:t>
            </a:fld>
            <a:endParaRPr 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C68D-55DC-4C3E-89C9-79D3A9C2B3B4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DE5-9D03-4788-B509-8C3845576A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C68D-55DC-4C3E-89C9-79D3A9C2B3B4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DE5-9D03-4788-B509-8C3845576A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C68D-55DC-4C3E-89C9-79D3A9C2B3B4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DE5-9D03-4788-B509-8C3845576A4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DF0D0-A20B-469B-AFDB-2FF0D82280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C68D-55DC-4C3E-89C9-79D3A9C2B3B4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DE5-9D03-4788-B509-8C3845576A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C68D-55DC-4C3E-89C9-79D3A9C2B3B4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DE5-9D03-4788-B509-8C3845576A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C68D-55DC-4C3E-89C9-79D3A9C2B3B4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DE5-9D03-4788-B509-8C3845576A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C68D-55DC-4C3E-89C9-79D3A9C2B3B4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DE5-9D03-4788-B509-8C3845576A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C68D-55DC-4C3E-89C9-79D3A9C2B3B4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DE5-9D03-4788-B509-8C3845576A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C68D-55DC-4C3E-89C9-79D3A9C2B3B4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DE5-9D03-4788-B509-8C3845576A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C68D-55DC-4C3E-89C9-79D3A9C2B3B4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DE5-9D03-4788-B509-8C3845576A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C68D-55DC-4C3E-89C9-79D3A9C2B3B4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DE5-9D03-4788-B509-8C3845576A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78C68D-55DC-4C3E-89C9-79D3A9C2B3B4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BF06DE5-9D03-4788-B509-8C3845576A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dic.nsf/enc_culture/1742" TargetMode="External"/><Relationship Id="rId2" Type="http://schemas.openxmlformats.org/officeDocument/2006/relationships/hyperlink" Target="http://dic.academic.ru/dic.nsf/enc3p/16251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Круглый стол </a:t>
            </a:r>
            <a:br>
              <a:rPr lang="ru-RU" dirty="0" smtClean="0"/>
            </a:br>
            <a:r>
              <a:rPr lang="ru-RU" dirty="0" smtClean="0"/>
              <a:t>«Развитие образовательных организаций, работающих в сложных социальных условиях»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67544" y="2204864"/>
            <a:ext cx="8382000" cy="4411662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Недостаточная внешняя активность школы, включенность в программы и проекты муниципального уровня (включая конкурсы и олимпиады) – «варимся в собственном соку».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Низкий уровень вовлеченности родителей.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Слабые связи с образовательными  учреждениями и учреждениями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социокультурной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сферы.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Низкие ожидания и отсутствие адресной поддержки со стороны учредителя.  </a:t>
            </a:r>
          </a:p>
          <a:p>
            <a:pPr>
              <a:buFont typeface="Wingdings" pitchFamily="2" charset="2"/>
              <a:buNone/>
            </a:pPr>
            <a:r>
              <a:rPr lang="ru-RU" sz="2400" dirty="0" smtClean="0"/>
              <a:t>	</a:t>
            </a:r>
          </a:p>
          <a:p>
            <a:pPr>
              <a:buFont typeface="Wingdings" pitchFamily="2" charset="2"/>
              <a:buNone/>
            </a:pPr>
            <a:r>
              <a:rPr lang="ru-RU" sz="2400" b="1" dirty="0" smtClean="0"/>
              <a:t>Внешняя среда не является источником ни стимулов, ни ресурсов для школ.</a:t>
            </a:r>
          </a:p>
        </p:txBody>
      </p:sp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0" dirty="0" smtClean="0"/>
              <a:t>Проблемы взаимодействия </a:t>
            </a:r>
            <a:r>
              <a:rPr lang="ru-RU" sz="3600" b="0" dirty="0" smtClean="0"/>
              <a:t/>
            </a:r>
            <a:br>
              <a:rPr lang="ru-RU" sz="3600" b="0" dirty="0" smtClean="0"/>
            </a:br>
            <a:r>
              <a:rPr lang="ru-RU" sz="3600" b="0" dirty="0" smtClean="0"/>
              <a:t>с </a:t>
            </a:r>
            <a:r>
              <a:rPr lang="ru-RU" sz="3600" b="0" dirty="0" smtClean="0"/>
              <a:t>внешней средой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539552" y="2060848"/>
            <a:ext cx="8280920" cy="432048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Освоение новых педагогических технологий, повышение качества преподавания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Развитие инструментов самооценки, мониторинга, диагностики образовательного процесса и результатов 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Развитие управления и лидерства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Обмен опытом внутри школы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Повышение учебной мотивации учеников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Развитие взаимодействия с родителями, местным сообществом 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Развитие партнерства с учреждениями образования,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социокультурной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сферы</a:t>
            </a:r>
          </a:p>
          <a:p>
            <a:pPr>
              <a:buFont typeface="Wingdings" pitchFamily="2" charset="2"/>
              <a:buNone/>
            </a:pPr>
            <a:r>
              <a:rPr lang="ru-RU" sz="2000" dirty="0" smtClean="0"/>
              <a:t>	</a:t>
            </a:r>
          </a:p>
          <a:p>
            <a:pPr>
              <a:buFont typeface="Wingdings" pitchFamily="2" charset="2"/>
              <a:buNone/>
            </a:pPr>
            <a:r>
              <a:rPr lang="ru-RU" sz="2000" b="1" dirty="0" smtClean="0"/>
              <a:t>В фокусе внимания - изменение преподавания и учебных  результатов</a:t>
            </a:r>
          </a:p>
          <a:p>
            <a:endParaRPr lang="ru-RU" dirty="0" smtClean="0"/>
          </a:p>
        </p:txBody>
      </p:sp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Возможные пути выхода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3068960"/>
            <a:ext cx="7408333" cy="1440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/>
              <a:t>Благодарю за внимание!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867274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348880"/>
            <a:ext cx="8712967" cy="41764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b="1" u="sng" dirty="0">
                <a:solidFill>
                  <a:srgbClr val="0000CC"/>
                </a:solidFill>
                <a:hlinkClick r:id="rId2"/>
              </a:rPr>
              <a:t>КОНТЕКСТ</a:t>
            </a:r>
            <a:r>
              <a:rPr lang="ru-RU" sz="2000" dirty="0"/>
              <a:t> — (от лат. </a:t>
            </a:r>
            <a:r>
              <a:rPr lang="ru-RU" sz="2000" dirty="0" err="1"/>
              <a:t>contextus</a:t>
            </a:r>
            <a:r>
              <a:rPr lang="ru-RU" sz="2000" dirty="0"/>
              <a:t> соединение связь), относительно законченный отрывок письменной или устной речи (текста), в пределах которого наиболее точно выявляется значение отдельных входящих в него слов, выражений и т. </a:t>
            </a:r>
            <a:r>
              <a:rPr lang="ru-RU" sz="2000" dirty="0" err="1"/>
              <a:t>п</a:t>
            </a:r>
            <a:r>
              <a:rPr lang="ru-RU" sz="2000" dirty="0"/>
              <a:t> …   </a:t>
            </a:r>
            <a:endParaRPr lang="ru-RU" sz="2000" dirty="0" smtClean="0"/>
          </a:p>
          <a:p>
            <a:pPr algn="r">
              <a:buNone/>
            </a:pPr>
            <a:r>
              <a:rPr lang="ru-RU" sz="2000" i="1" dirty="0" smtClean="0"/>
              <a:t>Большой </a:t>
            </a:r>
            <a:r>
              <a:rPr lang="ru-RU" sz="2000" i="1" dirty="0"/>
              <a:t>Энциклопедический словарь</a:t>
            </a:r>
            <a:endParaRPr lang="ru-RU" sz="2000" dirty="0"/>
          </a:p>
          <a:p>
            <a:pPr>
              <a:buNone/>
            </a:pPr>
            <a:endParaRPr lang="ru-RU" sz="2000" b="1" u="sng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ru-RU" sz="2000" b="1" u="sng" dirty="0" smtClean="0">
                <a:solidFill>
                  <a:schemeClr val="bg2">
                    <a:lumMod val="50000"/>
                  </a:schemeClr>
                </a:solidFill>
              </a:rPr>
              <a:t>КОНТЕКСТ</a:t>
            </a:r>
            <a:r>
              <a:rPr lang="ru-RU" sz="2000" dirty="0"/>
              <a:t> </a:t>
            </a:r>
            <a:r>
              <a:rPr lang="ru-RU" sz="2000" dirty="0" smtClean="0"/>
              <a:t>—обстановка или процесс </a:t>
            </a:r>
            <a:r>
              <a:rPr lang="ru-RU" sz="2000" dirty="0"/>
              <a:t>в котором происходят события и обеспечивается значение для содержания. </a:t>
            </a:r>
            <a:endParaRPr lang="ru-RU" sz="2000" dirty="0" smtClean="0"/>
          </a:p>
          <a:p>
            <a:pPr algn="r">
              <a:buNone/>
            </a:pPr>
            <a:r>
              <a:rPr lang="ru-RU" sz="2000" dirty="0"/>
              <a:t> </a:t>
            </a:r>
            <a:r>
              <a:rPr lang="ru-RU" sz="2000" i="1" dirty="0"/>
              <a:t>Большая психологическая энциклопедия</a:t>
            </a:r>
            <a:endParaRPr lang="ru-RU" sz="2000" dirty="0"/>
          </a:p>
          <a:p>
            <a:pPr>
              <a:buNone/>
            </a:pPr>
            <a:endParaRPr lang="ru-RU" sz="2000" b="1" u="sng" dirty="0" smtClean="0">
              <a:hlinkClick r:id="rId3"/>
            </a:endParaRPr>
          </a:p>
          <a:p>
            <a:pPr>
              <a:buNone/>
            </a:pPr>
            <a:r>
              <a:rPr lang="ru-RU" sz="2000" b="1" u="sng" dirty="0" smtClean="0">
                <a:solidFill>
                  <a:schemeClr val="bg2">
                    <a:lumMod val="50000"/>
                  </a:schemeClr>
                </a:solidFill>
              </a:rPr>
              <a:t>КОНТЕКСТ </a:t>
            </a:r>
            <a:r>
              <a:rPr lang="ru-RU" sz="2000" dirty="0"/>
              <a:t> — (лат. </a:t>
            </a:r>
            <a:r>
              <a:rPr lang="ru-RU" sz="2000" dirty="0" err="1"/>
              <a:t>contextus</a:t>
            </a:r>
            <a:r>
              <a:rPr lang="ru-RU" sz="2000" dirty="0"/>
              <a:t> – соединение, согласование, связь) общий смысл социально исторических и культурных условий, которые позволяют уточнить смысловое значение результатов деятельности человека. </a:t>
            </a:r>
            <a:endParaRPr lang="ru-RU" sz="2000" dirty="0" smtClean="0"/>
          </a:p>
          <a:p>
            <a:pPr algn="r">
              <a:buNone/>
            </a:pPr>
            <a:r>
              <a:rPr lang="ru-RU" sz="2000" i="1" dirty="0" smtClean="0"/>
              <a:t>Большой </a:t>
            </a:r>
            <a:r>
              <a:rPr lang="ru-RU" sz="2000" i="1" dirty="0"/>
              <a:t>толковый словарь по </a:t>
            </a:r>
            <a:r>
              <a:rPr lang="ru-RU" sz="2000" i="1" dirty="0" err="1" smtClean="0"/>
              <a:t>культурологии</a:t>
            </a:r>
            <a:endParaRPr lang="ru-RU" sz="2000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контекст?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2420888"/>
            <a:ext cx="6984775" cy="4137909"/>
          </a:xfrm>
        </p:spPr>
        <p:txBody>
          <a:bodyPr>
            <a:normAutofit/>
          </a:bodyPr>
          <a:lstStyle/>
          <a:p>
            <a:r>
              <a:rPr lang="ru-RU" dirty="0" smtClean="0"/>
              <a:t>Удаленность от «цивилизации»</a:t>
            </a:r>
          </a:p>
          <a:p>
            <a:r>
              <a:rPr lang="ru-RU" dirty="0" smtClean="0"/>
              <a:t>Экономически неразвитая территория</a:t>
            </a:r>
          </a:p>
          <a:p>
            <a:r>
              <a:rPr lang="ru-RU" dirty="0" smtClean="0"/>
              <a:t>Низкий уровень образования взрослых</a:t>
            </a:r>
          </a:p>
          <a:p>
            <a:r>
              <a:rPr lang="ru-RU" dirty="0" smtClean="0"/>
              <a:t>Отсутствие работы для взрослых</a:t>
            </a:r>
          </a:p>
          <a:p>
            <a:r>
              <a:rPr lang="ru-RU" dirty="0" smtClean="0"/>
              <a:t>«Возрастное» население</a:t>
            </a:r>
          </a:p>
          <a:p>
            <a:r>
              <a:rPr lang="ru-RU" dirty="0" smtClean="0"/>
              <a:t>Отрицательная демография</a:t>
            </a:r>
          </a:p>
          <a:p>
            <a:r>
              <a:rPr lang="ru-RU" dirty="0"/>
              <a:t>Малое количество детей</a:t>
            </a:r>
          </a:p>
          <a:p>
            <a:r>
              <a:rPr lang="ru-RU" dirty="0"/>
              <a:t>Объединение классов в классы-комплекты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Сложный социальный контекст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0"/>
            <a:ext cx="8229600" cy="90487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/>
              <a:t>Основная проблема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575881444"/>
              </p:ext>
            </p:extLst>
          </p:nvPr>
        </p:nvGraphicFramePr>
        <p:xfrm>
          <a:off x="500034" y="857232"/>
          <a:ext cx="8208963" cy="5688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2"/>
          <p:cNvSpPr txBox="1">
            <a:spLocks noChangeArrowheads="1"/>
          </p:cNvSpPr>
          <p:nvPr/>
        </p:nvSpPr>
        <p:spPr bwMode="auto">
          <a:xfrm>
            <a:off x="0" y="990600"/>
            <a:ext cx="46038" cy="5867400"/>
          </a:xfrm>
          <a:prstGeom prst="rect">
            <a:avLst/>
          </a:prstGeom>
          <a:solidFill>
            <a:srgbClr val="005EA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endParaRPr lang="ru-RU" sz="1400"/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267464" y="1916832"/>
            <a:ext cx="864076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Стратегическая цель государственной политики в области образования </a:t>
            </a:r>
            <a:r>
              <a:rPr lang="ru-RU" sz="2800" b="1" dirty="0">
                <a:solidFill>
                  <a:schemeClr val="bg2">
                    <a:lumMod val="50000"/>
                  </a:schemeClr>
                </a:solidFill>
              </a:rPr>
              <a:t>- </a:t>
            </a:r>
            <a:r>
              <a:rPr lang="ru-RU" sz="2800" b="1" u="sng" dirty="0">
                <a:solidFill>
                  <a:schemeClr val="bg2">
                    <a:lumMod val="50000"/>
                  </a:schemeClr>
                </a:solidFill>
              </a:rPr>
              <a:t>повышение доступности качественного образования</a:t>
            </a:r>
            <a:r>
              <a:rPr lang="ru-RU" sz="2800" b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соответствующего требованиям инновационного развития экономики, современным потребностям общества и каждого гражданина. 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77770" y="5157192"/>
            <a:ext cx="8820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Концепция долгосрочного социально-экономического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развития</a:t>
            </a:r>
          </a:p>
          <a:p>
            <a:pPr algn="r">
              <a:defRPr/>
            </a:pP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Российской Федерации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 на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период до 2020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6689" y="2564904"/>
            <a:ext cx="821537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</a:rPr>
              <a:t>Цель: 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Повышение качества образовательных результатов обучающихся в школах, работающих в сложных социальных контекстах и показывающих низкие образовательные результаты, через реализацию программ перевода этих школ в эффективный режим развития.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2348880"/>
            <a:ext cx="8712967" cy="399330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</a:rPr>
              <a:t>Относительно </a:t>
            </a:r>
            <a:r>
              <a:rPr lang="ru-RU" sz="2100" b="1" dirty="0" smtClean="0">
                <a:solidFill>
                  <a:schemeClr val="tx2">
                    <a:lumMod val="75000"/>
                  </a:schemeClr>
                </a:solidFill>
              </a:rPr>
              <a:t>невысокий</a:t>
            </a: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</a:rPr>
              <a:t> уровень профессионального мастерства </a:t>
            </a:r>
          </a:p>
          <a:p>
            <a:pPr eaLnBrk="1" hangingPunct="1">
              <a:lnSpc>
                <a:spcPct val="80000"/>
              </a:lnSpc>
              <a:buNone/>
            </a:pPr>
            <a:endParaRPr lang="ru-RU" sz="2100" b="1" dirty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sz="2100" b="1" dirty="0" smtClean="0">
                <a:solidFill>
                  <a:schemeClr val="tx2">
                    <a:lumMod val="75000"/>
                  </a:schemeClr>
                </a:solidFill>
              </a:rPr>
              <a:t>Наиболее дефицитные профессиональные умения:</a:t>
            </a:r>
          </a:p>
          <a:p>
            <a:pPr eaLnBrk="1" hangingPunct="1">
              <a:lnSpc>
                <a:spcPct val="80000"/>
              </a:lnSpc>
            </a:pP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</a:rPr>
              <a:t> умение развивать критическое мышление учеников,</a:t>
            </a:r>
          </a:p>
          <a:p>
            <a:pPr eaLnBrk="1" hangingPunct="1">
              <a:lnSpc>
                <a:spcPct val="80000"/>
              </a:lnSpc>
            </a:pP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</a:rPr>
              <a:t>формировать понимание явлений и процессов,</a:t>
            </a:r>
          </a:p>
          <a:p>
            <a:pPr eaLnBrk="1" hangingPunct="1">
              <a:lnSpc>
                <a:spcPct val="80000"/>
              </a:lnSpc>
            </a:pP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</a:rPr>
              <a:t> поддерживать активность учеников,</a:t>
            </a:r>
          </a:p>
          <a:p>
            <a:pPr eaLnBrk="1" hangingPunct="1">
              <a:lnSpc>
                <a:spcPct val="80000"/>
              </a:lnSpc>
            </a:pP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</a:rPr>
              <a:t> вести мониторинг достижений учеников и выстраивать обратную связь,</a:t>
            </a:r>
          </a:p>
          <a:p>
            <a:pPr eaLnBrk="1" hangingPunct="1">
              <a:lnSpc>
                <a:spcPct val="80000"/>
              </a:lnSpc>
            </a:pP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</a:rPr>
              <a:t> отслеживать индивидуальный прогресс. </a:t>
            </a:r>
          </a:p>
          <a:p>
            <a:pPr eaLnBrk="1" hangingPunct="1">
              <a:lnSpc>
                <a:spcPct val="80000"/>
              </a:lnSpc>
            </a:pPr>
            <a:endParaRPr lang="ru-RU" sz="21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/>
              <a:t>Таким образом, </a:t>
            </a:r>
            <a:r>
              <a:rPr lang="ru-RU" sz="2400" b="1" dirty="0" smtClean="0"/>
              <a:t>практика </a:t>
            </a:r>
            <a:r>
              <a:rPr lang="ru-RU" sz="2400" b="1" dirty="0" smtClean="0"/>
              <a:t>обучения  </a:t>
            </a:r>
            <a:r>
              <a:rPr lang="ru-RU" sz="2400" b="1" dirty="0" smtClean="0"/>
              <a:t>не может позволить школам справиться с осложнённым контингентом.</a:t>
            </a:r>
            <a:endParaRPr lang="ru-RU" sz="2400" dirty="0" smtClean="0"/>
          </a:p>
          <a:p>
            <a:pPr eaLnBrk="1" hangingPunct="1">
              <a:lnSpc>
                <a:spcPct val="80000"/>
              </a:lnSpc>
            </a:pPr>
            <a:endParaRPr lang="ru-RU" sz="1900" dirty="0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3600" b="0" dirty="0" smtClean="0"/>
              <a:t>Проблемы </a:t>
            </a:r>
            <a:r>
              <a:rPr lang="ru-RU" sz="3600" b="0" dirty="0" smtClean="0"/>
              <a:t>обучения</a:t>
            </a:r>
            <a:endParaRPr lang="ru-RU" sz="36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988840"/>
            <a:ext cx="8229600" cy="442915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Ограниченный выбор  элективных  курсов,  дополнительных услуг.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Отсутствие профилей и углублённых курсов.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Неразвитая практика системы выявления и презентации достижений учащихся (конкурсы, проектная деятельность).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Отсутствие дополнительной работы с сильными учениками.</a:t>
            </a:r>
          </a:p>
          <a:p>
            <a:pPr eaLnBrk="1" hangingPunct="1">
              <a:lnSpc>
                <a:spcPct val="80000"/>
              </a:lnSpc>
              <a:buNone/>
            </a:pPr>
            <a:endParaRPr lang="ru-RU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 smtClean="0"/>
              <a:t>	</a:t>
            </a:r>
            <a:r>
              <a:rPr lang="ru-RU" sz="2200" b="1" dirty="0" smtClean="0"/>
              <a:t>Школы устанавливают низкую планку ожиданий в отношении учебных результатов учащихся, смещают акцент с образовательных  задач на задачи формальной социализации, функции  присмотра и ухода за учениками.</a:t>
            </a:r>
            <a:r>
              <a:rPr lang="ru-RU" sz="2200" dirty="0" smtClean="0"/>
              <a:t> </a:t>
            </a:r>
            <a:endParaRPr lang="ru-RU" sz="2200" b="1" dirty="0" smtClean="0"/>
          </a:p>
          <a:p>
            <a:pPr eaLnBrk="1" hangingPunct="1">
              <a:lnSpc>
                <a:spcPct val="80000"/>
              </a:lnSpc>
            </a:pPr>
            <a:endParaRPr lang="ru-RU" sz="2400" dirty="0" smtClean="0"/>
          </a:p>
          <a:p>
            <a:pPr eaLnBrk="1" hangingPunct="1">
              <a:lnSpc>
                <a:spcPct val="80000"/>
              </a:lnSpc>
            </a:pPr>
            <a:endParaRPr lang="ru-RU" sz="2400" dirty="0" smtClean="0"/>
          </a:p>
          <a:p>
            <a:pPr algn="ctr" eaLnBrk="1" hangingPunct="1">
              <a:lnSpc>
                <a:spcPct val="80000"/>
              </a:lnSpc>
            </a:pPr>
            <a:endParaRPr lang="ru-RU" sz="1800" b="1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sz="3200" b="1" dirty="0" smtClean="0"/>
              <a:t>Проблемы  организации учебного процесса, </a:t>
            </a:r>
            <a:br>
              <a:rPr lang="ru-RU" sz="3200" b="1" dirty="0" smtClean="0"/>
            </a:br>
            <a:r>
              <a:rPr lang="ru-RU" sz="3200" b="1" dirty="0" smtClean="0"/>
              <a:t>школьной культуры</a:t>
            </a:r>
            <a:endParaRPr lang="ru-RU" sz="32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395536" y="2564904"/>
            <a:ext cx="8496944" cy="399389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Низкие ожидания, отсутствие стратегий.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Слабое руководство: директор не занимает лидерской позиции, не сфокусирован на результатах работы педагогов, не готов  предъявлять требования к персоналу.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Дефицит квалифицированных кадров, ограниченные возможности их ротации.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Изолированность педагогов, слабое развитие практики опытом между учителями, низкая мотивация к профессиональному развитию.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/>
              <a:t>   </a:t>
            </a:r>
            <a:r>
              <a:rPr lang="ru-RU" sz="2400" b="1" dirty="0" smtClean="0"/>
              <a:t>В школах господствует культура низких ожиданий в отношении результатов деятельности школы, нет стимулов к развитию как педагогов, так и школы.</a:t>
            </a:r>
          </a:p>
          <a:p>
            <a:endParaRPr lang="ru-RU" dirty="0" smtClean="0"/>
          </a:p>
        </p:txBody>
      </p:sp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0" dirty="0" smtClean="0"/>
              <a:t>Проблемы управления и организационной культуры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82</TotalTime>
  <Words>458</Words>
  <Application>Microsoft Office PowerPoint</Application>
  <PresentationFormat>Экран (4:3)</PresentationFormat>
  <Paragraphs>89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Круглый стол  «Развитие образовательных организаций, работающих в сложных социальных условиях»</vt:lpstr>
      <vt:lpstr>Что такое контекст?</vt:lpstr>
      <vt:lpstr>Сложный социальный контекст</vt:lpstr>
      <vt:lpstr>Основная проблема</vt:lpstr>
      <vt:lpstr>Презентация PowerPoint</vt:lpstr>
      <vt:lpstr>Презентация PowerPoint</vt:lpstr>
      <vt:lpstr>Проблемы обучения</vt:lpstr>
      <vt:lpstr>Проблемы  организации учебного процесса,  школьной культуры</vt:lpstr>
      <vt:lpstr>Проблемы управления и организационной культуры</vt:lpstr>
      <vt:lpstr>Проблемы взаимодействия  с внешней средой </vt:lpstr>
      <vt:lpstr>Возможные пути выхода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Круглый стол  «Развитие образовательных организаций, работающих в сложных социальных условиях»</dc:title>
  <dc:creator>Сергей</dc:creator>
  <cp:lastModifiedBy>Лектор</cp:lastModifiedBy>
  <cp:revision>9</cp:revision>
  <dcterms:created xsi:type="dcterms:W3CDTF">2016-05-12T02:24:14Z</dcterms:created>
  <dcterms:modified xsi:type="dcterms:W3CDTF">2016-05-12T06:44:01Z</dcterms:modified>
</cp:coreProperties>
</file>