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CC"/>
    <a:srgbClr val="FF3300"/>
    <a:srgbClr val="0033CC"/>
    <a:srgbClr val="99CCFF"/>
    <a:srgbClr val="FFFF99"/>
    <a:srgbClr val="FFFF66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8" autoAdjust="0"/>
    <p:restoredTop sz="94660"/>
  </p:normalViewPr>
  <p:slideViewPr>
    <p:cSldViewPr>
      <p:cViewPr varScale="1">
        <p:scale>
          <a:sx n="82" d="100"/>
          <a:sy n="82" d="100"/>
        </p:scale>
        <p:origin x="-100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0B2D645-DF57-4794-9734-EA834B72AFB6}" type="datetimeFigureOut">
              <a:rPr lang="ru-RU"/>
              <a:pPr>
                <a:defRPr/>
              </a:pPr>
              <a:t>10.01.2016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1790EC2-97F2-4DCB-983A-9B0C8C8246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9097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32C417-BFB5-435B-9648-5C06AAA7AC6C}" type="slidenum">
              <a:rPr lang="ru-RU" altLang="ru-RU" smtClean="0"/>
              <a:pPr eaLnBrk="1" hangingPunct="1"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12280D-7E01-40F6-B6FA-0B35CA09510E}" type="slidenum">
              <a:rPr lang="ru-RU" altLang="ru-RU" smtClean="0"/>
              <a:pPr eaLnBrk="1" hangingPunct="1"/>
              <a:t>12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9C2E41-5FCE-4D34-9EEC-025CCE83C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044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C7AC91-FEFE-48D2-91DD-E33A81B878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414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E1394-A7AE-41B8-A74E-B7BBC35E1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675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0762B-8777-4FE3-A146-F583AA4409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246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DA133-D362-446E-A2E4-96C64F7199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9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3DDAD-9E04-4037-9B0E-7FE7BF7C43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940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B8635-045C-4309-9F7E-58516C9D0D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855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BF025-F4EA-4111-AF79-C2F15D563E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242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914C3-6EE4-4C76-BDD5-4C873546C0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181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7338B-B49A-4405-92CF-9B2B09BC1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7266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97C46-6703-4ED4-9956-33256A101C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5986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DF64130-CDF3-4244-A5CE-3E75DAB9C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1470025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dirty="0" smtClean="0"/>
              <a:t/>
            </a:r>
            <a:br>
              <a:rPr lang="ru-RU" altLang="ru-RU" dirty="0" smtClean="0"/>
            </a:br>
            <a:r>
              <a:rPr lang="ru-RU" altLang="ru-RU" sz="3200" i="1" dirty="0" smtClean="0">
                <a:latin typeface="Arial Black" pitchFamily="34" charset="0"/>
              </a:rPr>
              <a:t>Роль и значение занятий физической культурой. /Закаливание - укрепление здоровья человека/</a:t>
            </a:r>
            <a:br>
              <a:rPr lang="ru-RU" altLang="ru-RU" sz="3200" i="1" dirty="0" smtClean="0">
                <a:latin typeface="Arial Black" pitchFamily="34" charset="0"/>
              </a:rPr>
            </a:br>
            <a:r>
              <a:rPr lang="ru-RU" altLang="ru-RU" sz="3200" i="1" dirty="0" smtClean="0">
                <a:latin typeface="Arial Black" pitchFamily="34" charset="0"/>
              </a:rPr>
              <a:t>5 класс</a:t>
            </a:r>
          </a:p>
        </p:txBody>
      </p:sp>
      <p:pic>
        <p:nvPicPr>
          <p:cNvPr id="4" name="Picture 8" descr="olimpic"/>
          <p:cNvPicPr>
            <a:picLocks noChangeAspect="1" noChangeArrowheads="1"/>
          </p:cNvPicPr>
          <p:nvPr/>
        </p:nvPicPr>
        <p:blipFill>
          <a:blip r:embed="rId2"/>
          <a:srcRect l="29411" t="11029" r="27940" b="11765"/>
          <a:stretch>
            <a:fillRect/>
          </a:stretch>
        </p:blipFill>
        <p:spPr bwMode="auto">
          <a:xfrm>
            <a:off x="7786710" y="3429000"/>
            <a:ext cx="1233487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429124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Николаев Эдуард Владимирович,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высшая квалификационная категория,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учитель физической культуры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МБОУ «Хорошовская средняя школа»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43306" y="6215082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2015 год</a:t>
            </a:r>
            <a:endParaRPr lang="ru-RU" dirty="0"/>
          </a:p>
        </p:txBody>
      </p:sp>
      <p:pic>
        <p:nvPicPr>
          <p:cNvPr id="7" name="Picture 8" descr="olimpic"/>
          <p:cNvPicPr>
            <a:picLocks noChangeAspect="1" noChangeArrowheads="1"/>
          </p:cNvPicPr>
          <p:nvPr/>
        </p:nvPicPr>
        <p:blipFill>
          <a:blip r:embed="rId2"/>
          <a:srcRect l="29411" t="11029" r="27940" b="11765"/>
          <a:stretch>
            <a:fillRect/>
          </a:stretch>
        </p:blipFill>
        <p:spPr bwMode="auto">
          <a:xfrm>
            <a:off x="142844" y="3429000"/>
            <a:ext cx="1233487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www.roslobr.ru/images/prez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5" y="142852"/>
            <a:ext cx="1500198" cy="166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:\НИКОЛАЕВ 16\Ф.К\prspigr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87238" y="142852"/>
            <a:ext cx="1442467" cy="1643074"/>
          </a:xfrm>
          <a:prstGeom prst="rect">
            <a:avLst/>
          </a:prstGeom>
          <a:noFill/>
        </p:spPr>
      </p:pic>
      <p:pic>
        <p:nvPicPr>
          <p:cNvPr id="10" name="Picture 3" descr="D:\Работа\Юля\Новая папка (3)\130122152614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142852"/>
            <a:ext cx="2214546" cy="165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642910" y="274638"/>
            <a:ext cx="8043890" cy="1143000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Закаливание водой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285720" y="2428868"/>
            <a:ext cx="8715436" cy="4525963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dirty="0" smtClean="0"/>
              <a:t>             Мощное </a:t>
            </a:r>
            <a:r>
              <a:rPr lang="ru-RU" altLang="ru-RU" dirty="0" smtClean="0"/>
              <a:t>средство, обладающее ярко выраженным охлаждающим эффектом, т.к. ее теплоемкость и теплопроводность во много раз больше, чем у </a:t>
            </a:r>
            <a:r>
              <a:rPr lang="ru-RU" altLang="ru-RU" dirty="0" smtClean="0"/>
              <a:t>воздуха.</a:t>
            </a:r>
          </a:p>
          <a:p>
            <a:pPr algn="ctr" eaLnBrk="1" hangingPunct="1">
              <a:buNone/>
            </a:pPr>
            <a:r>
              <a:rPr lang="ru-RU" altLang="ru-RU" dirty="0" smtClean="0"/>
              <a:t> </a:t>
            </a:r>
            <a:r>
              <a:rPr lang="ru-RU" altLang="ru-RU" dirty="0" smtClean="0"/>
              <a:t>    </a:t>
            </a:r>
            <a:r>
              <a:rPr lang="ru-RU" altLang="ru-RU" dirty="0" smtClean="0"/>
              <a:t>Три </a:t>
            </a:r>
            <a:r>
              <a:rPr lang="ru-RU" altLang="ru-RU" dirty="0" smtClean="0"/>
              <a:t>этапа закаливания водой :</a:t>
            </a:r>
          </a:p>
          <a:p>
            <a:pPr algn="ctr" eaLnBrk="1" hangingPunct="1">
              <a:buFontTx/>
              <a:buNone/>
            </a:pPr>
            <a:r>
              <a:rPr lang="ru-RU" altLang="ru-RU" dirty="0" smtClean="0"/>
              <a:t>     Обтирание - Обливание - Душ</a:t>
            </a:r>
          </a:p>
        </p:txBody>
      </p:sp>
      <p:pic>
        <p:nvPicPr>
          <p:cNvPr id="11268" name="Picture 6" descr="C:\Documents and Settings\USER\Рабочий стол\душ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 descr="C:\Documents and Settings\USER\Рабочий стол\мсмсъ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5" y="0"/>
            <a:ext cx="2285985" cy="19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Солнечные лучи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eaLnBrk="1" hangingPunct="1"/>
            <a:endParaRPr lang="ru-RU" altLang="ru-RU" sz="2400" dirty="0" smtClean="0"/>
          </a:p>
          <a:p>
            <a:pPr eaLnBrk="1" hangingPunct="1"/>
            <a:endParaRPr lang="ru-RU" altLang="ru-RU" sz="2400" dirty="0" smtClean="0"/>
          </a:p>
          <a:p>
            <a:pPr eaLnBrk="1" hangingPunct="1"/>
            <a:endParaRPr lang="ru-RU" altLang="ru-RU" sz="2400" dirty="0" smtClean="0"/>
          </a:p>
          <a:p>
            <a:pPr algn="just" eaLnBrk="1" hangingPunct="1">
              <a:buNone/>
            </a:pPr>
            <a:r>
              <a:rPr lang="ru-RU" altLang="ru-RU" sz="2400" dirty="0" smtClean="0"/>
              <a:t>            Солнечные </a:t>
            </a:r>
            <a:r>
              <a:rPr lang="ru-RU" altLang="ru-RU" sz="2400" dirty="0" smtClean="0"/>
              <a:t>инфракрасные лучи обладают ярко выраженным тепловым действием на организм. Они способствуют образованию дополнительного тепла в организме. В результате этого усиливается деятельность потовых желез, увеличивается испарение влаги с поверхности </a:t>
            </a:r>
            <a:r>
              <a:rPr lang="ru-RU" altLang="ru-RU" sz="2400" dirty="0" smtClean="0"/>
              <a:t>кожи.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</a:t>
            </a:r>
            <a:r>
              <a:rPr lang="ru-RU" altLang="ru-RU" sz="2400" dirty="0" smtClean="0"/>
              <a:t>         </a:t>
            </a:r>
            <a:r>
              <a:rPr lang="ru-RU" altLang="ru-RU" sz="2400" dirty="0" smtClean="0"/>
              <a:t>Солнечные </a:t>
            </a:r>
            <a:r>
              <a:rPr lang="ru-RU" altLang="ru-RU" sz="2400" dirty="0" smtClean="0"/>
              <a:t>ванны лучше принимать в утренние часы, защищая голову светлым головным убором.</a:t>
            </a:r>
          </a:p>
        </p:txBody>
      </p:sp>
      <p:pic>
        <p:nvPicPr>
          <p:cNvPr id="12292" name="Picture 3" descr="C:\Documents and Settings\USER\Рабочий стол\ииииимммиииимм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43108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 descr="C:\Documents and Settings\USER\Рабочий стол\юж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16" y="142852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>
          <a:xfrm>
            <a:off x="3000364" y="642918"/>
            <a:ext cx="5929322" cy="5357850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1800" dirty="0" smtClean="0"/>
              <a:t>           Определив </a:t>
            </a:r>
            <a:r>
              <a:rPr lang="ru-RU" altLang="ru-RU" sz="1800" dirty="0" smtClean="0"/>
              <a:t>огромное значение физической культуры в жизни человека еще раз хотелось бы подчеркнуть некоторые </a:t>
            </a:r>
            <a:r>
              <a:rPr lang="ru-RU" altLang="ru-RU" sz="1800" dirty="0" smtClean="0"/>
              <a:t>моменты:</a:t>
            </a:r>
          </a:p>
          <a:p>
            <a:pPr algn="just" eaLnBrk="1" hangingPunct="1">
              <a:buNone/>
            </a:pPr>
            <a:r>
              <a:rPr lang="ru-RU" altLang="ru-RU" sz="1800" dirty="0" smtClean="0"/>
              <a:t>      Необходимость </a:t>
            </a:r>
            <a:r>
              <a:rPr lang="ru-RU" altLang="ru-RU" sz="1800" dirty="0" smtClean="0"/>
              <a:t>занятий спортом существует на протяжении всей жизни человека, хотя и явный результат его </a:t>
            </a:r>
            <a:r>
              <a:rPr lang="ru-RU" altLang="ru-RU" sz="1800" dirty="0" smtClean="0"/>
              <a:t>воздействия, возможно, </a:t>
            </a:r>
            <a:r>
              <a:rPr lang="ru-RU" altLang="ru-RU" sz="1800" dirty="0" smtClean="0"/>
              <a:t>бывает заметен не сразу, по  крайней мере мы не всегда осознаем, что дает нам физическая культура и </a:t>
            </a:r>
            <a:r>
              <a:rPr lang="ru-RU" altLang="ru-RU" sz="1800" dirty="0" smtClean="0"/>
              <a:t>спорт.</a:t>
            </a:r>
          </a:p>
          <a:p>
            <a:pPr algn="just" eaLnBrk="1" hangingPunct="1">
              <a:buNone/>
            </a:pPr>
            <a:r>
              <a:rPr lang="ru-RU" altLang="ru-RU" sz="1800" dirty="0" smtClean="0"/>
              <a:t> </a:t>
            </a:r>
            <a:r>
              <a:rPr lang="ru-RU" altLang="ru-RU" sz="1800" dirty="0" smtClean="0"/>
              <a:t>            </a:t>
            </a:r>
            <a:r>
              <a:rPr lang="ru-RU" altLang="ru-RU" sz="1800" dirty="0" smtClean="0"/>
              <a:t>Занятия </a:t>
            </a:r>
            <a:r>
              <a:rPr lang="ru-RU" altLang="ru-RU" sz="1800" dirty="0" smtClean="0"/>
              <a:t>физической культурой дает человеку не только чувство физического совершенства, но и придает ему силы и формирует его </a:t>
            </a:r>
            <a:r>
              <a:rPr lang="ru-RU" altLang="ru-RU" sz="1800" dirty="0" smtClean="0"/>
              <a:t>дух.</a:t>
            </a:r>
          </a:p>
          <a:p>
            <a:pPr algn="just" eaLnBrk="1" hangingPunct="1">
              <a:buNone/>
            </a:pPr>
            <a:r>
              <a:rPr lang="ru-RU" altLang="ru-RU" sz="1800" dirty="0" smtClean="0"/>
              <a:t>              Для </a:t>
            </a:r>
            <a:r>
              <a:rPr lang="ru-RU" altLang="ru-RU" sz="1800" dirty="0" smtClean="0"/>
              <a:t>того, чтобы сознательно прийти к выводу о значимости физической культуры и закаливания человек должен понять ее роль в своей жизни. Закаливание и физическая культура это нормальная и здоровая жизнь.</a:t>
            </a:r>
          </a:p>
        </p:txBody>
      </p:sp>
      <p:sp>
        <p:nvSpPr>
          <p:cNvPr id="13315" name="Заголовок 5"/>
          <p:cNvSpPr>
            <a:spLocks noGrp="1"/>
          </p:cNvSpPr>
          <p:nvPr>
            <p:ph type="title"/>
          </p:nvPr>
        </p:nvSpPr>
        <p:spPr>
          <a:xfrm>
            <a:off x="3214678" y="0"/>
            <a:ext cx="5757874" cy="785834"/>
          </a:xfrm>
        </p:spPr>
        <p:txBody>
          <a:bodyPr/>
          <a:lstStyle/>
          <a:p>
            <a:pPr eaLnBrk="1" hangingPunct="1"/>
            <a: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Заключение </a:t>
            </a:r>
          </a:p>
        </p:txBody>
      </p:sp>
      <p:pic>
        <p:nvPicPr>
          <p:cNvPr id="5" name="Рисунок 4" descr="D:\0bbc388f59786e7108426988de43ffe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15598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olimpic"/>
          <p:cNvPicPr>
            <a:picLocks noChangeAspect="1" noChangeArrowheads="1"/>
          </p:cNvPicPr>
          <p:nvPr/>
        </p:nvPicPr>
        <p:blipFill>
          <a:blip r:embed="rId4"/>
          <a:srcRect l="29411" t="11029" r="27940" b="11765"/>
          <a:stretch>
            <a:fillRect/>
          </a:stretch>
        </p:blipFill>
        <p:spPr bwMode="auto">
          <a:xfrm>
            <a:off x="7910513" y="5264150"/>
            <a:ext cx="1233487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olimpic"/>
          <p:cNvPicPr>
            <a:picLocks noChangeAspect="1" noChangeArrowheads="1"/>
          </p:cNvPicPr>
          <p:nvPr/>
        </p:nvPicPr>
        <p:blipFill>
          <a:blip r:embed="rId4"/>
          <a:srcRect l="29411" t="11029" r="27940" b="11765"/>
          <a:stretch>
            <a:fillRect/>
          </a:stretch>
        </p:blipFill>
        <p:spPr bwMode="auto">
          <a:xfrm>
            <a:off x="0" y="5264150"/>
            <a:ext cx="1233487" cy="159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C:\Documents and Settings\USER\Рабочий стол\лдждэж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Введение</a:t>
            </a:r>
          </a:p>
        </p:txBody>
      </p:sp>
      <p:sp>
        <p:nvSpPr>
          <p:cNvPr id="3076" name="Содержимое 2"/>
          <p:cNvSpPr>
            <a:spLocks noGrp="1"/>
          </p:cNvSpPr>
          <p:nvPr>
            <p:ph idx="1"/>
          </p:nvPr>
        </p:nvSpPr>
        <p:spPr>
          <a:xfrm>
            <a:off x="-142908" y="1928802"/>
            <a:ext cx="9286908" cy="4525963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2400" dirty="0" smtClean="0"/>
              <a:t>           Двигательная </a:t>
            </a:r>
            <a:r>
              <a:rPr lang="ru-RU" altLang="ru-RU" sz="2400" dirty="0" smtClean="0"/>
              <a:t>активность и закаливание </a:t>
            </a:r>
            <a:r>
              <a:rPr lang="ru-RU" altLang="ru-RU" sz="2400" dirty="0" smtClean="0"/>
              <a:t>организма необходимые </a:t>
            </a:r>
            <a:r>
              <a:rPr lang="ru-RU" altLang="ru-RU" sz="2400" dirty="0" smtClean="0"/>
              <a:t>условия укрепления здоровья.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         Здоровье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- это </a:t>
            </a:r>
            <a:r>
              <a:rPr lang="ru-RU" altLang="ru-RU" sz="2400" dirty="0" smtClean="0"/>
              <a:t>достояние не только </a:t>
            </a:r>
            <a:r>
              <a:rPr lang="ru-RU" altLang="ru-RU" sz="2400" dirty="0" smtClean="0"/>
              <a:t>человека, но и </a:t>
            </a:r>
            <a:r>
              <a:rPr lang="ru-RU" altLang="ru-RU" sz="2400" dirty="0" smtClean="0"/>
              <a:t>всего </a:t>
            </a:r>
            <a:r>
              <a:rPr lang="ru-RU" altLang="ru-RU" sz="2400" dirty="0" smtClean="0"/>
              <a:t>общества.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         Общество </a:t>
            </a:r>
            <a:r>
              <a:rPr lang="ru-RU" altLang="ru-RU" sz="2400" dirty="0" smtClean="0"/>
              <a:t>и государство много делают для того, </a:t>
            </a:r>
            <a:r>
              <a:rPr lang="ru-RU" altLang="ru-RU" sz="2400" dirty="0" smtClean="0"/>
              <a:t>чтобы сохранить </a:t>
            </a:r>
            <a:r>
              <a:rPr lang="ru-RU" altLang="ru-RU" sz="2400" dirty="0" smtClean="0"/>
              <a:t>здоровье нации. Строятся </a:t>
            </a:r>
            <a:r>
              <a:rPr lang="ru-RU" altLang="ru-RU" sz="2400" dirty="0" smtClean="0"/>
              <a:t>больницы, санатории</a:t>
            </a:r>
            <a:r>
              <a:rPr lang="ru-RU" altLang="ru-RU" sz="2400" dirty="0" smtClean="0"/>
              <a:t>, медицинские </a:t>
            </a:r>
            <a:r>
              <a:rPr lang="ru-RU" altLang="ru-RU" sz="2400" dirty="0" smtClean="0"/>
              <a:t>центры, спортивные комплексы</a:t>
            </a:r>
            <a:endParaRPr lang="ru-RU" altLang="ru-RU" sz="2400" dirty="0" smtClean="0"/>
          </a:p>
        </p:txBody>
      </p:sp>
      <p:pic>
        <p:nvPicPr>
          <p:cNvPr id="3077" name="Picture 3" descr="C:\Documents and Settings\USER\Рабочий стол\обж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643702" y="4767906"/>
            <a:ext cx="2373310" cy="187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:\Documents and Settings\USER\Рабочий стол\титит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500298" y="142852"/>
            <a:ext cx="3786182" cy="2517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0" y="2643182"/>
            <a:ext cx="9144000" cy="3929090"/>
          </a:xfrm>
        </p:spPr>
        <p:txBody>
          <a:bodyPr/>
          <a:lstStyle/>
          <a:p>
            <a:pPr algn="just">
              <a:buNone/>
            </a:pPr>
            <a:r>
              <a:rPr lang="ru-RU" altLang="ru-RU" sz="2400" dirty="0" smtClean="0"/>
              <a:t>            Значение </a:t>
            </a:r>
            <a:r>
              <a:rPr lang="ru-RU" altLang="ru-RU" sz="2400" dirty="0" smtClean="0"/>
              <a:t>физической культуры и спорта для здоровья, развития и общего состояния человека трудно преувеличить. С малых лет родители, педагоги</a:t>
            </a:r>
            <a:r>
              <a:rPr lang="ru-RU" altLang="ru-RU" sz="2400" dirty="0" smtClean="0"/>
              <a:t>, СМИ </a:t>
            </a:r>
            <a:r>
              <a:rPr lang="ru-RU" altLang="ru-RU" sz="2400" dirty="0" smtClean="0"/>
              <a:t>внушают ребенку уникальную полезность физической активности и побуждают детей активно заниматься спортом. В этом возрасте занятия спортом проходят как правило под наблюдением опытных тренеров и специалистов, следящие за правильным и гармоничным развитием растущего организма. В школьном возрасте эту роль в основном выполняют учителя физической культуры.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:\Documents and Settings\USER\Рабочий стол\1452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" descr="C:\Documents and Settings\USER\Рабочий стол\срсды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524625" y="5114925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ru-RU" altLang="ru-RU" sz="3600" dirty="0" smtClean="0"/>
              <a:t>  </a:t>
            </a:r>
            <a: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Значение физической</a:t>
            </a:r>
            <a:b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  культуры </a:t>
            </a:r>
            <a:r>
              <a:rPr lang="ru-RU" alt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для человека</a:t>
            </a:r>
          </a:p>
        </p:txBody>
      </p:sp>
      <p:sp>
        <p:nvSpPr>
          <p:cNvPr id="5125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8929718" cy="4214831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2400" dirty="0" smtClean="0"/>
              <a:t>            Физическая </a:t>
            </a:r>
            <a:r>
              <a:rPr lang="ru-RU" altLang="ru-RU" sz="2400" dirty="0" smtClean="0"/>
              <a:t>культура – это вид общей культуры, сторона деятельности по освоению, поддерживанию ценностей в сфере физического совершенствования человека.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           Занятия </a:t>
            </a:r>
            <a:r>
              <a:rPr lang="ru-RU" altLang="ru-RU" sz="2400" dirty="0" smtClean="0"/>
              <a:t>физической культурой - это прежде всего профилактика различных заболеваний </a:t>
            </a:r>
            <a:r>
              <a:rPr lang="ru-RU" altLang="ru-RU" sz="2400" dirty="0" smtClean="0"/>
              <a:t>и, </a:t>
            </a:r>
            <a:r>
              <a:rPr lang="ru-RU" altLang="ru-RU" sz="2400" dirty="0" smtClean="0"/>
              <a:t>в первую </a:t>
            </a:r>
            <a:r>
              <a:rPr lang="ru-RU" altLang="ru-RU" sz="2400" dirty="0" smtClean="0"/>
              <a:t>очередь, </a:t>
            </a:r>
            <a:r>
              <a:rPr lang="ru-RU" altLang="ru-RU" sz="2400" dirty="0" smtClean="0"/>
              <a:t>гипертонии и ишемической болезни сердца. Эти болезни требуют длительного лечения. Но, </a:t>
            </a:r>
            <a:r>
              <a:rPr lang="ru-RU" altLang="ru-RU" sz="2400" dirty="0" smtClean="0"/>
              <a:t>увы, </a:t>
            </a:r>
            <a:r>
              <a:rPr lang="ru-RU" altLang="ru-RU" sz="2400" dirty="0" smtClean="0"/>
              <a:t>оно не всегда ведет к выздоровлению. Значительно большой эффект дает их профилактика 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-142908" y="357188"/>
            <a:ext cx="9286908" cy="6215062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2400" dirty="0" smtClean="0"/>
              <a:t>            Физические </a:t>
            </a:r>
            <a:r>
              <a:rPr lang="ru-RU" altLang="ru-RU" sz="2400" dirty="0" smtClean="0"/>
              <a:t>нагрузки, активное движение очень благотворно сказываются на успехах в умственном труде, что отнюдь не лишнее для учащихся, студентов, служащих и даже </a:t>
            </a:r>
            <a:r>
              <a:rPr lang="ru-RU" altLang="ru-RU" sz="2400" dirty="0" smtClean="0"/>
              <a:t>пенсионеров.</a:t>
            </a:r>
            <a:endParaRPr lang="ru-RU" altLang="ru-RU" sz="2400" dirty="0" smtClean="0"/>
          </a:p>
          <a:p>
            <a:pPr algn="just" eaLnBrk="1" hangingPunct="1">
              <a:buNone/>
            </a:pPr>
            <a:r>
              <a:rPr lang="ru-RU" altLang="ru-RU" sz="2400" dirty="0" smtClean="0"/>
              <a:t>           Основным </a:t>
            </a:r>
            <a:r>
              <a:rPr lang="ru-RU" altLang="ru-RU" sz="2400" dirty="0" smtClean="0"/>
              <a:t>средством физической культуры  являются сознательные занятия разнообразными физическими упражнениями, большинство придуманы и </a:t>
            </a:r>
            <a:r>
              <a:rPr lang="ru-RU" altLang="ru-RU" sz="2400" dirty="0" smtClean="0"/>
              <a:t>усовершенствованы </a:t>
            </a:r>
            <a:r>
              <a:rPr lang="ru-RU" altLang="ru-RU" sz="2400" dirty="0" smtClean="0"/>
              <a:t>самим человеком.</a:t>
            </a:r>
          </a:p>
        </p:txBody>
      </p:sp>
      <p:pic>
        <p:nvPicPr>
          <p:cNvPr id="6147" name="Picture 2" descr="C:\Documents and Settings\USER\Рабочий стол\5896э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85720" y="4000504"/>
            <a:ext cx="2430463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5" descr="C:\Documents and Settings\USER\Рабочий стол\бюбю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857875" y="3786188"/>
            <a:ext cx="29146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6" descr="C:\Documents and Settings\USER\Рабочий стол\ттттт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357563" y="3714750"/>
            <a:ext cx="1666875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</a:rPr>
              <a:t>Закаливание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-285816" y="1785926"/>
            <a:ext cx="9429816" cy="4525963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2400" dirty="0" smtClean="0"/>
              <a:t>             Закаливание </a:t>
            </a:r>
            <a:r>
              <a:rPr lang="ru-RU" altLang="ru-RU" sz="2400" dirty="0" smtClean="0"/>
              <a:t>- своеобразная тренировка терморегуляторных процессов организма, включающая в себя процедуры, действие которых направлено на повышение устойчивости организма к переохлаждению или </a:t>
            </a:r>
            <a:r>
              <a:rPr lang="ru-RU" altLang="ru-RU" sz="2400" dirty="0" smtClean="0"/>
              <a:t>перегреванию.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</a:t>
            </a:r>
            <a:r>
              <a:rPr lang="ru-RU" altLang="ru-RU" sz="2400" dirty="0" smtClean="0"/>
              <a:t>           </a:t>
            </a:r>
            <a:r>
              <a:rPr lang="ru-RU" altLang="ru-RU" sz="2400" dirty="0" smtClean="0"/>
              <a:t>Закаливающие </a:t>
            </a:r>
            <a:r>
              <a:rPr lang="ru-RU" altLang="ru-RU" sz="2400" dirty="0" smtClean="0"/>
              <a:t>процедуры нормализуют состояние эмоциональной сферы, делают человека более </a:t>
            </a:r>
            <a:r>
              <a:rPr lang="ru-RU" altLang="ru-RU" sz="2400" dirty="0" smtClean="0"/>
              <a:t>сдержанным, придают </a:t>
            </a:r>
            <a:r>
              <a:rPr lang="ru-RU" altLang="ru-RU" sz="2400" dirty="0" smtClean="0"/>
              <a:t>бодрость, улучшают настроение.</a:t>
            </a:r>
          </a:p>
        </p:txBody>
      </p:sp>
      <p:pic>
        <p:nvPicPr>
          <p:cNvPr id="7172" name="Picture 2" descr="C:\Documents and Settings\USER\Рабочий стол\йфйфйццъ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47925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3" descr="C:\Documents and Settings\USER\Рабочий стол\тит    дд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00063" y="492918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4" descr="C:\Documents and Settings\USER\Рабочий стол\эхэхэ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215063" y="4857750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USER\Рабочий стол\врчава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943725" y="0"/>
            <a:ext cx="2200275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 descr="C:\Documents and Settings\USER\Рабочий стол\1.....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573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Содержимое 2"/>
          <p:cNvSpPr>
            <a:spLocks noGrp="1"/>
          </p:cNvSpPr>
          <p:nvPr>
            <p:ph idx="1"/>
          </p:nvPr>
        </p:nvSpPr>
        <p:spPr>
          <a:xfrm>
            <a:off x="0" y="1928803"/>
            <a:ext cx="9144000" cy="4643470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2400" dirty="0" smtClean="0"/>
              <a:t>               Закаливание </a:t>
            </a:r>
            <a:r>
              <a:rPr lang="ru-RU" altLang="ru-RU" sz="2400" dirty="0" smtClean="0"/>
              <a:t>организма должно проводиться систематически, изо дня в день в течение всего года независимо от погодных условий и без длительных </a:t>
            </a:r>
            <a:r>
              <a:rPr lang="ru-RU" altLang="ru-RU" sz="2400" dirty="0" smtClean="0"/>
              <a:t>перерывов.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</a:t>
            </a:r>
            <a:r>
              <a:rPr lang="ru-RU" altLang="ru-RU" sz="2400" dirty="0" smtClean="0"/>
              <a:t>             </a:t>
            </a:r>
            <a:r>
              <a:rPr lang="ru-RU" altLang="ru-RU" sz="2400" dirty="0" smtClean="0"/>
              <a:t>Прежде </a:t>
            </a:r>
            <a:r>
              <a:rPr lang="ru-RU" altLang="ru-RU" sz="2400" dirty="0" smtClean="0"/>
              <a:t>чем приступать к приему закаливающих процедур, следует обратиться к врачу, т.к. закаливание оказывает весьма сильное воздействие на организм, особенно на людей, впервые приступающих к нему. Учитывая возраст и состояние организма, врач поможет правильно подобрать закаливающие средства и посоветует, как его применять, чтобы предупредить нежелательные последствия .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Содержимое 2"/>
          <p:cNvSpPr>
            <a:spLocks noGrp="1"/>
          </p:cNvSpPr>
          <p:nvPr>
            <p:ph idx="1"/>
          </p:nvPr>
        </p:nvSpPr>
        <p:spPr>
          <a:xfrm>
            <a:off x="214282" y="357188"/>
            <a:ext cx="8472518" cy="5768975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2400" dirty="0" smtClean="0"/>
              <a:t>           Закаливание </a:t>
            </a:r>
            <a:r>
              <a:rPr lang="ru-RU" altLang="ru-RU" sz="2400" dirty="0" smtClean="0"/>
              <a:t>воздухом, водой, солнечными </a:t>
            </a:r>
            <a:r>
              <a:rPr lang="ru-RU" altLang="ru-RU" sz="2400" dirty="0" smtClean="0"/>
              <a:t>лучами, </a:t>
            </a:r>
            <a:r>
              <a:rPr lang="ru-RU" altLang="ru-RU" sz="2400" dirty="0" smtClean="0"/>
              <a:t>сочетание с физическими упражнениями повышает эффективность закаливающих процедур. Выбор закаливающих процедур зависит от ряда объективных условий: времени года, состояния здоровья, климатических и  географических условий места </a:t>
            </a:r>
            <a:r>
              <a:rPr lang="ru-RU" altLang="ru-RU" sz="2400" dirty="0" smtClean="0"/>
              <a:t>жительства.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</a:t>
            </a:r>
            <a:r>
              <a:rPr lang="ru-RU" altLang="ru-RU" sz="2400" dirty="0" smtClean="0"/>
              <a:t>         </a:t>
            </a:r>
            <a:r>
              <a:rPr lang="ru-RU" altLang="ru-RU" sz="2400" dirty="0" smtClean="0"/>
              <a:t>Наиболее </a:t>
            </a:r>
            <a:r>
              <a:rPr lang="ru-RU" altLang="ru-RU" sz="2400" dirty="0" smtClean="0"/>
              <a:t>эффективным является использование разнообразных закаливающих процедур, отражающих весь комплекс естественных сил природы, ежедневно воздействующих на человека.</a:t>
            </a:r>
          </a:p>
          <a:p>
            <a:pPr eaLnBrk="1" hangingPunct="1">
              <a:buFontTx/>
              <a:buNone/>
            </a:pPr>
            <a:endParaRPr lang="ru-RU" altLang="ru-RU" sz="2400" dirty="0" smtClean="0"/>
          </a:p>
        </p:txBody>
      </p:sp>
      <p:pic>
        <p:nvPicPr>
          <p:cNvPr id="9219" name="Picture 2" descr="C:\Documents and Settings\USER\Рабочий стол\пепепепаа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42844" y="4572008"/>
            <a:ext cx="3286148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 descr="C:\Documents and Settings\USER\Рабочий стол\мммм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786446" y="4572008"/>
            <a:ext cx="3190879" cy="2123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SER\Рабочий стол\юдю45566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 descr="C:\Documents and Settings\USER\Рабочий стол\ссмамсамсама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00925" y="1"/>
            <a:ext cx="1743075" cy="2214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Заголовок 1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115196" cy="1143000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Закаливание </a:t>
            </a:r>
            <a:r>
              <a:rPr lang="ru-RU" alt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воздухом</a:t>
            </a:r>
            <a:endParaRPr lang="ru-RU" altLang="ru-RU" sz="32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45" name="Содержимое 2"/>
          <p:cNvSpPr>
            <a:spLocks noGrp="1"/>
          </p:cNvSpPr>
          <p:nvPr>
            <p:ph idx="1"/>
          </p:nvPr>
        </p:nvSpPr>
        <p:spPr>
          <a:xfrm>
            <a:off x="-142908" y="2028825"/>
            <a:ext cx="9144064" cy="4829175"/>
          </a:xfrm>
        </p:spPr>
        <p:txBody>
          <a:bodyPr/>
          <a:lstStyle/>
          <a:p>
            <a:pPr algn="just" eaLnBrk="1" hangingPunct="1">
              <a:buNone/>
            </a:pPr>
            <a:r>
              <a:rPr lang="ru-RU" altLang="ru-RU" sz="2400" dirty="0" smtClean="0"/>
              <a:t>            </a:t>
            </a:r>
            <a:r>
              <a:rPr lang="ru-RU" altLang="ru-RU" sz="2400" dirty="0" smtClean="0"/>
              <a:t>Наиболее </a:t>
            </a:r>
            <a:r>
              <a:rPr lang="ru-RU" altLang="ru-RU" sz="2400" dirty="0" smtClean="0"/>
              <a:t>распространенная и доступная форма закаливания – использование свежего воздуха. Такие закаливающие процедуры доступны людям различного возраста </a:t>
            </a:r>
            <a:r>
              <a:rPr lang="ru-RU" altLang="ru-RU" sz="2400" dirty="0" smtClean="0"/>
              <a:t>и </a:t>
            </a:r>
            <a:r>
              <a:rPr lang="ru-RU" altLang="ru-RU" sz="2400" dirty="0" smtClean="0"/>
              <a:t>широко могут применяться не только здоровыми людьми, но и страдающими некоторыми </a:t>
            </a:r>
            <a:r>
              <a:rPr lang="ru-RU" altLang="ru-RU" sz="2400" dirty="0" smtClean="0"/>
              <a:t>заболеваниями.</a:t>
            </a:r>
          </a:p>
          <a:p>
            <a:pPr algn="just" eaLnBrk="1" hangingPunct="1">
              <a:buNone/>
            </a:pPr>
            <a:r>
              <a:rPr lang="ru-RU" altLang="ru-RU" sz="2400" dirty="0" smtClean="0"/>
              <a:t> </a:t>
            </a:r>
            <a:r>
              <a:rPr lang="ru-RU" altLang="ru-RU" sz="2400" dirty="0" smtClean="0"/>
              <a:t>          </a:t>
            </a:r>
            <a:r>
              <a:rPr lang="ru-RU" altLang="ru-RU" sz="2400" dirty="0" smtClean="0"/>
              <a:t>Большое </a:t>
            </a:r>
            <a:r>
              <a:rPr lang="ru-RU" altLang="ru-RU" sz="2400" dirty="0" smtClean="0"/>
              <a:t>значение для укрепления здоровья имеют </a:t>
            </a:r>
            <a:r>
              <a:rPr lang="ru-RU" altLang="ru-RU" sz="2400" dirty="0" smtClean="0"/>
              <a:t>прогулки. Они </a:t>
            </a:r>
            <a:r>
              <a:rPr lang="ru-RU" altLang="ru-RU" sz="2400" dirty="0" smtClean="0"/>
              <a:t>проводятся в любое время года </a:t>
            </a:r>
            <a:r>
              <a:rPr lang="ru-RU" altLang="ru-RU" sz="2400" dirty="0" smtClean="0"/>
              <a:t>независимо </a:t>
            </a:r>
            <a:r>
              <a:rPr lang="ru-RU" altLang="ru-RU" sz="2400" dirty="0" smtClean="0"/>
              <a:t>от погоды. Пребывание на воздухе целесообразно сочетать с активными движениями: зимой - катание на коньках, лыжах, а летом – </a:t>
            </a:r>
            <a:r>
              <a:rPr lang="ru-RU" altLang="ru-RU" sz="2400" dirty="0" smtClean="0"/>
              <a:t>езда на велосипеде, роликах, скейтборде, игрой </a:t>
            </a:r>
            <a:r>
              <a:rPr lang="ru-RU" altLang="ru-RU" sz="2400" dirty="0" smtClean="0"/>
              <a:t>в мяч.</a:t>
            </a: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746</Words>
  <Application>Microsoft Office PowerPoint</Application>
  <PresentationFormat>Экран (4:3)</PresentationFormat>
  <Paragraphs>43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  Роль и значение занятий физической культурой. /Закаливание - укрепление здоровья человека/ 5 класс</vt:lpstr>
      <vt:lpstr>Введение</vt:lpstr>
      <vt:lpstr>Слайд 3</vt:lpstr>
      <vt:lpstr>  Значение физической    культуры для человека</vt:lpstr>
      <vt:lpstr>Слайд 5</vt:lpstr>
      <vt:lpstr>Закаливание</vt:lpstr>
      <vt:lpstr>Слайд 7</vt:lpstr>
      <vt:lpstr>Слайд 8</vt:lpstr>
      <vt:lpstr>Закаливание воздухом</vt:lpstr>
      <vt:lpstr>Закаливание водой</vt:lpstr>
      <vt:lpstr>Солнечные лучи</vt:lpstr>
      <vt:lpstr>Заключение 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ФК 5 класс</dc:title>
  <dc:subject>Роль и значение занятий ФК 5 класс</dc:subject>
  <dc:creator>Николаев Э.В.</dc:creator>
  <cp:lastModifiedBy>User</cp:lastModifiedBy>
  <cp:revision>75</cp:revision>
  <dcterms:created xsi:type="dcterms:W3CDTF">2009-01-14T12:33:48Z</dcterms:created>
  <dcterms:modified xsi:type="dcterms:W3CDTF">2016-01-10T12:34:10Z</dcterms:modified>
</cp:coreProperties>
</file>