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63" r:id="rId3"/>
    <p:sldId id="265" r:id="rId4"/>
    <p:sldId id="274" r:id="rId5"/>
    <p:sldId id="273" r:id="rId6"/>
    <p:sldId id="275" r:id="rId7"/>
    <p:sldId id="268" r:id="rId8"/>
    <p:sldId id="277" r:id="rId9"/>
    <p:sldId id="278" r:id="rId10"/>
    <p:sldId id="276" r:id="rId11"/>
    <p:sldId id="28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673294069259109E-2"/>
          <c:y val="0.1576122484689414"/>
          <c:w val="0.88853058780747352"/>
          <c:h val="0.706668967021377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69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4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Лист1!$B$23:$G$23</c:f>
              <c:strCache>
                <c:ptCount val="6"/>
                <c:pt idx="0">
                  <c:v>Москва</c:v>
                </c:pt>
                <c:pt idx="1">
                  <c:v>№2   г. Вязьма</c:v>
                </c:pt>
                <c:pt idx="2">
                  <c:v>Вязьма- Брянская</c:v>
                </c:pt>
                <c:pt idx="3">
                  <c:v>Андрейк.</c:v>
                </c:pt>
                <c:pt idx="4">
                  <c:v>Туманов.</c:v>
                </c:pt>
                <c:pt idx="5">
                  <c:v>Успенская</c:v>
                </c:pt>
              </c:strCache>
            </c:strRef>
          </c:cat>
          <c:val>
            <c:numRef>
              <c:f>Лист1!$B$42:$G$42</c:f>
              <c:numCache>
                <c:formatCode>General</c:formatCode>
                <c:ptCount val="6"/>
                <c:pt idx="0">
                  <c:v>644.48</c:v>
                </c:pt>
                <c:pt idx="1">
                  <c:v>523.1</c:v>
                </c:pt>
                <c:pt idx="2">
                  <c:v>567.6</c:v>
                </c:pt>
                <c:pt idx="3">
                  <c:v>431.4</c:v>
                </c:pt>
                <c:pt idx="4">
                  <c:v>645.20000000000005</c:v>
                </c:pt>
                <c:pt idx="5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87040"/>
        <c:axId val="92087808"/>
      </c:barChart>
      <c:catAx>
        <c:axId val="920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08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087808"/>
        <c:scaling>
          <c:orientation val="minMax"/>
        </c:scaling>
        <c:delete val="0"/>
        <c:axPos val="l"/>
        <c:majorGridlines>
          <c:spPr>
            <a:ln w="3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087040"/>
        <c:crosses val="autoZero"/>
        <c:crossBetween val="between"/>
      </c:valAx>
      <c:spPr>
        <a:solidFill>
          <a:srgbClr val="FFFFFF"/>
        </a:solidFill>
        <a:ln w="12697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4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428BFA-B33E-4CEF-864D-2010AC0EF662}" type="datetimeFigureOut">
              <a:rPr lang="ru-RU"/>
              <a:pPr>
                <a:defRPr/>
              </a:pPr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38C193-5329-420C-A663-91CF5D405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24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52513" y="6111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57D51-4C87-458E-B463-54CEAAFA0856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Хотелось бы озвучить основные результаты работы школы по созданию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среды: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1.Введение двигательного режима (бассейн, ритмика, физкультминутки)  позволило в 2,4 раза </a:t>
            </a:r>
            <a:r>
              <a:rPr lang="ru-RU" altLang="ru-RU" sz="1400" dirty="0" smtClean="0"/>
              <a:t>увеличить </a:t>
            </a:r>
            <a:r>
              <a:rPr lang="ru-RU" altLang="ru-RU" sz="1400" dirty="0" smtClean="0"/>
              <a:t>количество детей с высоким уровнем функциональных резервов.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2. </a:t>
            </a:r>
            <a:r>
              <a:rPr lang="ru-RU" altLang="ru-RU" sz="1400" dirty="0"/>
              <a:t>Благодаря </a:t>
            </a:r>
            <a:r>
              <a:rPr lang="ru-RU" altLang="ru-RU" sz="1400" dirty="0" smtClean="0"/>
              <a:t>дневному сну, прогулкам </a:t>
            </a:r>
            <a:r>
              <a:rPr lang="ru-RU" altLang="ru-RU" sz="1400" dirty="0"/>
              <a:t>на свежем </a:t>
            </a:r>
            <a:r>
              <a:rPr lang="ru-RU" altLang="ru-RU" sz="1400" dirty="0" smtClean="0"/>
              <a:t>воздухе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повысилась работоспособность в группе продленного дня на 30%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3. Диагностируется снижение уровня дискомфортных эмоциональных состояний на 19%.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4. Уменьшение веса портфеля привело к уменьшению времени на подготовку домашнего задания.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5. Использование динамических уроков (смена динамических поз) привело к  увеличению двигательной активности по сравнению с традиционным в 2, 5 раза.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D6570E-F2B7-4C1C-82AC-CFF8BEEDDCF7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E50F71-0E9B-4EFC-BB99-844211EB3677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92696" y="4355976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На слайде представлена краткая информационная справка о школе. В контексте заявленной темы подчеркнем, что в целях с</a:t>
            </a:r>
            <a:r>
              <a:rPr lang="ru-RU" sz="1400" dirty="0" smtClean="0"/>
              <a:t>оздания </a:t>
            </a:r>
            <a:r>
              <a:rPr lang="ru-RU" sz="1400" dirty="0" err="1"/>
              <a:t>здоровьесберегающей</a:t>
            </a:r>
            <a:r>
              <a:rPr lang="ru-RU" sz="1400" dirty="0"/>
              <a:t> инфраструктуры </a:t>
            </a:r>
            <a:r>
              <a:rPr lang="ru-RU" sz="1400" dirty="0" smtClean="0"/>
              <a:t>в нашей школе функционируют кабинет </a:t>
            </a:r>
            <a:r>
              <a:rPr lang="ru-RU" sz="1400" dirty="0" err="1" smtClean="0"/>
              <a:t>здоровьесберегающих</a:t>
            </a:r>
            <a:r>
              <a:rPr lang="ru-RU" sz="1400" dirty="0" smtClean="0"/>
              <a:t> технологий, медицинский  и логопедический кабинеты, плавательный бассейн, школьная столовая, 2 спортивных и тренажерный зал.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Школа дважды стала победителем приоритетного национального проекта «Образование», вошла в 10-ку лучших школ России. Участие в таких конкурсах позволило выработать стратегию развития образовательного учреждения, создать необходимые условия и подготовить коллектив </a:t>
            </a:r>
            <a:r>
              <a:rPr lang="ru-RU" altLang="ru-RU" sz="1400" strike="sngStrike" dirty="0" smtClean="0"/>
              <a:t>школы </a:t>
            </a:r>
            <a:r>
              <a:rPr lang="ru-RU" altLang="ru-RU" sz="1400" dirty="0" smtClean="0"/>
              <a:t>к введению ФГОС второго поколения.</a:t>
            </a:r>
            <a:endParaRPr lang="ru-RU" altLang="ru-RU" sz="1400" strike="sngStrike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52DE6-C5CC-4FFA-B1CE-0C0B75E05A38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549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Формирование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среды один из основных приоритетов нашей школы., который реализуется на основе программно-целевого подхода посредством целевой  программы «Школа- территория здоровья».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При анкетировании родителей было выявлено, что 74% из них поставили здоровье своего ребенка на 1-2 позицию. Родители считают, что здоровье-основа успешного освоения образовательных программ. Как видим, заказ родителей на сохранение и укрепление здоровья школьников. коррелирует с заказом </a:t>
            </a:r>
            <a:r>
              <a:rPr lang="ru-RU" altLang="ru-RU" sz="1400" dirty="0"/>
              <a:t>государства,</a:t>
            </a:r>
            <a:r>
              <a:rPr lang="ru-RU" altLang="ru-RU" sz="1400" strike="sngStrike" dirty="0"/>
              <a:t> </a:t>
            </a:r>
            <a:r>
              <a:rPr lang="ru-RU" altLang="ru-RU" sz="1400" dirty="0" smtClean="0"/>
              <a:t>определенным  </a:t>
            </a:r>
            <a:r>
              <a:rPr lang="ru-RU" altLang="ru-RU" sz="1400" dirty="0"/>
              <a:t>ФГОС нового </a:t>
            </a:r>
            <a:r>
              <a:rPr lang="ru-RU" altLang="ru-RU" sz="1400" dirty="0" smtClean="0"/>
              <a:t>поколения.</a:t>
            </a:r>
          </a:p>
          <a:p>
            <a:pPr eaLnBrk="1" hangingPunct="1">
              <a:spcBef>
                <a:spcPct val="0"/>
              </a:spcBef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При проектировании «МОДЕЛИ ВЫПУСКНИКА» дошкольных групп, начального общего образования, основного общего образования и среднего общего образования акцент делался на здоровье как общечеловеческой ценности.</a:t>
            </a:r>
          </a:p>
          <a:p>
            <a:pPr eaLnBrk="1" hangingPunct="1">
              <a:spcBef>
                <a:spcPct val="0"/>
              </a:spcBef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Задача школы сохранять и укреплять здоровье детей в образовательной среде школы.  Материально-техническое обеспечение  образовательного процесса использовать таким образом, чтобы предметное окружение выступало в качестве </a:t>
            </a:r>
            <a:r>
              <a:rPr lang="ru-RU" altLang="ru-RU" sz="1400" dirty="0" err="1" smtClean="0"/>
              <a:t>здоровьеформирующего</a:t>
            </a:r>
            <a:r>
              <a:rPr lang="ru-RU" altLang="ru-RU" sz="1400" dirty="0" smtClean="0"/>
              <a:t> пространства. 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A502CA-515F-4C5B-A9F3-FC872EF46522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F68EF3-8856-44A4-9B43-B8827C078A2F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С 2008 г. мы являемся </a:t>
            </a:r>
            <a:r>
              <a:rPr lang="ru-RU" altLang="ru-RU" sz="1400" dirty="0" err="1" smtClean="0"/>
              <a:t>инновационно</a:t>
            </a:r>
            <a:r>
              <a:rPr lang="ru-RU" altLang="ru-RU" sz="1400" dirty="0" smtClean="0"/>
              <a:t>-поисковой площадкой  НИИ Охраны здоровья детей и подростков РАО. Совместно с институтом изучаем влияние гигиенических и социально-экономических факторов на здоровье сельских школьников, проводим оценку </a:t>
            </a:r>
            <a:r>
              <a:rPr lang="ru-RU" altLang="ru-RU" sz="1400" dirty="0" err="1" smtClean="0"/>
              <a:t>эдоровьесберегающих</a:t>
            </a:r>
            <a:r>
              <a:rPr lang="ru-RU" altLang="ru-RU" sz="1400" dirty="0" smtClean="0"/>
              <a:t> возможностей школы, разрабатываем меры по переходу от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среды школы к </a:t>
            </a:r>
            <a:r>
              <a:rPr lang="ru-RU" altLang="ru-RU" sz="1400" dirty="0" err="1" smtClean="0"/>
              <a:t>здоровьеформирующей</a:t>
            </a:r>
            <a:r>
              <a:rPr lang="ru-RU" altLang="ru-RU" sz="140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результате исследований выявлено, что чем хуже условия обучения, тем больше дети страдают хроническими заболеваниями, особенно нарушениями психической сферы, а также нарушениями физического развития (дефицит массы тела, ЗПР, низкий рост и слабость мышечной системы).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 Был сделан вывод о том, что если эффективно организована профилактическая и оздоровительная работа школы на основе созданной  </a:t>
            </a:r>
            <a:r>
              <a:rPr lang="ru-RU" sz="1400" dirty="0" err="1"/>
              <a:t>здоровьесберегающей</a:t>
            </a:r>
            <a:r>
              <a:rPr lang="ru-RU" sz="1400" dirty="0"/>
              <a:t> </a:t>
            </a:r>
            <a:r>
              <a:rPr lang="ru-RU" sz="1400" dirty="0" smtClean="0"/>
              <a:t> и </a:t>
            </a:r>
            <a:r>
              <a:rPr lang="ru-RU" sz="1400" dirty="0" err="1" smtClean="0"/>
              <a:t>здоровьеформирующей</a:t>
            </a:r>
            <a:r>
              <a:rPr lang="ru-RU" sz="1400" dirty="0" smtClean="0"/>
              <a:t> инфраструктуры , т</a:t>
            </a:r>
            <a:r>
              <a:rPr lang="ru-RU" altLang="ru-RU" sz="1400" dirty="0" smtClean="0"/>
              <a:t>о наблюдается тенденция улучшения состояния здоровья детей, что и иллюстрирует данный слайд.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CBD5C-9FEC-43DA-A596-F83211E37565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Общеизвестно,</a:t>
            </a:r>
            <a:r>
              <a:rPr lang="ru-RU" altLang="ru-RU" sz="1400" strike="sngStrike" dirty="0" smtClean="0"/>
              <a:t> </a:t>
            </a:r>
            <a:r>
              <a:rPr lang="ru-RU" altLang="ru-RU" sz="1400" dirty="0" smtClean="0"/>
              <a:t>что учитель несет ответственность за здоровье ребенка во время нахождения его в образовательной среде школы. Возникла необходимость мотивировать </a:t>
            </a:r>
            <a:r>
              <a:rPr lang="ru-RU" altLang="ru-RU" sz="1400" dirty="0" err="1" smtClean="0"/>
              <a:t>педколлектив</a:t>
            </a:r>
            <a:r>
              <a:rPr lang="ru-RU" altLang="ru-RU" sz="1400" dirty="0" smtClean="0"/>
              <a:t>  на активное использование </a:t>
            </a:r>
            <a:r>
              <a:rPr lang="ru-RU" altLang="ru-RU" sz="1400" dirty="0" err="1" smtClean="0"/>
              <a:t>здоровьесберегающих</a:t>
            </a:r>
            <a:r>
              <a:rPr lang="ru-RU" altLang="ru-RU" sz="1400" dirty="0" smtClean="0"/>
              <a:t> технологий, обеспечивая преемственность на всех уровней образования.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A6EDF-8A94-4D8C-89BC-DAD5CE09AF88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школе созданы условия, позволяющие эффективно работать учителю по данному направлению. Это и комфортная среда, благоприятный психологический климат, эффективная методическая работа школы.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Результаты поисково-исследовательской работы </a:t>
            </a:r>
            <a:r>
              <a:rPr lang="ru-RU" altLang="ru-RU" sz="1400" dirty="0" err="1" smtClean="0"/>
              <a:t>педколлектива</a:t>
            </a:r>
            <a:r>
              <a:rPr lang="ru-RU" altLang="ru-RU" sz="1400" dirty="0" smtClean="0"/>
              <a:t> представлены в публикаций изданий НИИ Охраны здоровье детей и подростков. Школа активный  участник всероссийских конгрессов, посвященных проблемам здоровья детей. Педагоги  проводят мастер-классах в процессе семинаров, проводимых на базе школы совместно с институтом, повышение квалификации педагогов и руководителей при Смоленском областном институте развития образования по проблеме «Школа – территория здоровья».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2014 году методическая служба школы стала победителем муниципального конкурса по теме «Использование </a:t>
            </a:r>
            <a:r>
              <a:rPr lang="ru-RU" altLang="ru-RU" sz="1400" dirty="0" err="1" smtClean="0"/>
              <a:t>здоровьесберегающих</a:t>
            </a:r>
            <a:r>
              <a:rPr lang="ru-RU" altLang="ru-RU" sz="1400" dirty="0" smtClean="0"/>
              <a:t> технологий в образовательном процессе»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31EE2E-B466-4FE8-95E9-73F85CE625EB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764704" y="4355976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образовательном процессе используются конторки Базарного, вестибулярный тренажер Агашина, зрительный тренажер «Зевс», даже звонок в нашей школе «сберегающий», звучат мелодии известных песен.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Для детей в группе продленного дня организован дневной сон. Третий час физкультуры проводится в школьном бассейне. Системообразующим компонентом </a:t>
            </a:r>
            <a:r>
              <a:rPr lang="ru-RU" sz="1400" dirty="0" err="1"/>
              <a:t>здоровьесберегающей</a:t>
            </a:r>
            <a:r>
              <a:rPr lang="ru-RU" sz="1400" dirty="0"/>
              <a:t>  и </a:t>
            </a:r>
            <a:r>
              <a:rPr lang="ru-RU" sz="1400" dirty="0" err="1"/>
              <a:t>здоровьеформирующей</a:t>
            </a:r>
            <a:r>
              <a:rPr lang="ru-RU" sz="1400" dirty="0"/>
              <a:t> инфраструктуры </a:t>
            </a:r>
            <a:r>
              <a:rPr lang="ru-RU" sz="1400" dirty="0" smtClean="0"/>
              <a:t> является кабинет </a:t>
            </a:r>
            <a:r>
              <a:rPr lang="ru-RU" sz="1400" dirty="0" err="1" smtClean="0"/>
              <a:t>здоровьеформирующего</a:t>
            </a:r>
            <a:r>
              <a:rPr lang="ru-RU" sz="1400" dirty="0" smtClean="0"/>
              <a:t> оборудования.</a:t>
            </a:r>
            <a:endParaRPr lang="ru-RU" altLang="ru-RU" sz="1400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C09D3F-7757-4B53-9D5B-C0C3AC8828A6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учебном процессе изучаются темы </a:t>
            </a:r>
            <a:r>
              <a:rPr lang="ru-RU" altLang="ru-RU" sz="1400" dirty="0" err="1" smtClean="0"/>
              <a:t>валеологической</a:t>
            </a:r>
            <a:r>
              <a:rPr lang="ru-RU" altLang="ru-RU" sz="1400" dirty="0" smtClean="0"/>
              <a:t> направленности.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В системе внеурочной деятельности организованы секции «олимпийский баскетбол», настольный теннис, народные игры, обучение плаванию. 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Ежегодно проводятся </a:t>
            </a:r>
            <a:r>
              <a:rPr lang="ru-RU" altLang="ru-RU" sz="1400" dirty="0" smtClean="0"/>
              <a:t>«</a:t>
            </a:r>
            <a:r>
              <a:rPr lang="ru-RU" altLang="ru-RU" sz="1400" dirty="0" smtClean="0"/>
              <a:t>Фестиваль здоровья», защита проектов «Я и мое здоровье». </a:t>
            </a:r>
          </a:p>
          <a:p>
            <a:pPr eaLnBrk="1" hangingPunct="1">
              <a:spcBef>
                <a:spcPct val="0"/>
              </a:spcBef>
            </a:pPr>
            <a:endParaRPr lang="ru-RU" altLang="ru-RU" sz="1400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Интересным общешкольным проектом стала исследовательская работа по теме «Сколько весит портфель». Все обучающиеся взвешивали портфели, делали выводы о том какой портфель, его конструкция и общий вес способствует сохранению здоровья.  Проект был представлен на Всероссийском конгрессе с международным участием по школьной и университетской медицине в г. Москва 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1B0B44-6082-4B01-BF04-DAD7EF1ADFAE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ru-RU" altLang="ru-RU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8796A98-8688-4FE7-A7EB-EF29F0DDE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6387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63F1-21BD-46DB-8F11-6AF666266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685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F6D3-930B-451E-980B-DE4412EF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5335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18628-44F0-43C2-B883-10E266B08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7745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5C23-A30F-42ED-AF89-18B1B1E64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5813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0DAC-7ACC-4586-A000-499A1B15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83824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AB70-69AB-4EFB-B24F-A40D2CB8E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4865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0D56A-A86D-4C85-AE05-F1DF15B82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368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BC50-F1BD-4019-91E2-75E812BF1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2593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F852A-5FDD-42A0-A4FC-A9B006B0B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2957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E822-D9FE-4B40-9EB5-82A3F6234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854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74E4-DAC2-4CBA-B423-7C830F72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1671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1987-3009-4835-BF36-8651939C6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2926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F9B5-F100-4CE4-8F56-41B3A371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6326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17D8-7BBF-441F-9524-630ACF4DC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08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6D70DA-F3C3-4ED6-BE82-67A165452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ransition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ectangle 3074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9"/>
          <a:stretch>
            <a:fillRect/>
          </a:stretch>
        </p:blipFill>
        <p:spPr bwMode="auto">
          <a:xfrm>
            <a:off x="214313" y="3143250"/>
            <a:ext cx="41671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35375" y="2927350"/>
            <a:ext cx="5051425" cy="2014538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" name="Shape 2049"/>
          <p:cNvSpPr>
            <a:spLocks noGrp="1" noChangeArrowheads="1"/>
          </p:cNvSpPr>
          <p:nvPr>
            <p:ph type="ctrTitle" sz="quarter"/>
          </p:nvPr>
        </p:nvSpPr>
        <p:spPr>
          <a:xfrm>
            <a:off x="642938" y="1285875"/>
            <a:ext cx="8229600" cy="1252538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МБОУ «Андрейковская СОШ»</a:t>
            </a:r>
            <a:br>
              <a:rPr lang="ru-RU" sz="1600" i="1" dirty="0" smtClean="0"/>
            </a:br>
            <a:r>
              <a:rPr lang="ru-RU" sz="1600" i="1" dirty="0" smtClean="0"/>
              <a:t>Вяземского района Смоленской области</a:t>
            </a:r>
            <a:br>
              <a:rPr lang="ru-RU" sz="16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400" i="1" dirty="0" smtClean="0"/>
              <a:t>Директор школы </a:t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ГАЛЕЦКАЯ ЛАРИСА ВАЛЕРЬЕВНА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en-US" sz="2400" i="1" dirty="0" smtClean="0"/>
              <a:t>			</a:t>
            </a:r>
            <a:r>
              <a:rPr lang="ru-RU" sz="2400" i="1" dirty="0" smtClean="0"/>
              <a:t>         </a:t>
            </a:r>
            <a:r>
              <a:rPr lang="ru-RU" sz="2400" i="1" dirty="0" smtClean="0">
                <a:solidFill>
                  <a:srgbClr val="FF0000"/>
                </a:solidFill>
              </a:rPr>
              <a:t>ЗДОРОВЬЕСБЕРЕГАЮЩАЯ СРЕДА СЕЛЬСКОЙ ШКОЛЫ КАК УСЛОВИЕ РЕАЛИЗАЦИИ ФГОС</a:t>
            </a:r>
            <a:endParaRPr lang="ru-RU" sz="1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88640"/>
            <a:ext cx="4697412" cy="1560785"/>
          </a:xfrm>
        </p:spPr>
        <p:txBody>
          <a:bodyPr/>
          <a:lstStyle/>
          <a:p>
            <a:r>
              <a:rPr lang="ru-RU" alt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Основные результаты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84213" y="2651125"/>
            <a:ext cx="7991475" cy="4230688"/>
          </a:xfrm>
        </p:spPr>
        <p:txBody>
          <a:bodyPr/>
          <a:lstStyle/>
          <a:p>
            <a:r>
              <a:rPr lang="ru-RU" altLang="ru-RU" dirty="0" smtClean="0"/>
              <a:t>1. Повысилось количество детей с высоким уровнем функциональных резервов.</a:t>
            </a:r>
          </a:p>
          <a:p>
            <a:r>
              <a:rPr lang="ru-RU" altLang="ru-RU" dirty="0" smtClean="0"/>
              <a:t>2. Повысилась работоспособность в группе продленного дня</a:t>
            </a:r>
          </a:p>
          <a:p>
            <a:r>
              <a:rPr lang="ru-RU" altLang="ru-RU" dirty="0" smtClean="0"/>
              <a:t>3. Снизился уровень дискомфортных эмоциональных состояний</a:t>
            </a:r>
          </a:p>
          <a:p>
            <a:r>
              <a:rPr lang="ru-RU" altLang="ru-RU" dirty="0" smtClean="0"/>
              <a:t>4. Увеличилась двигательная активность</a:t>
            </a:r>
          </a:p>
        </p:txBody>
      </p:sp>
      <p:pic>
        <p:nvPicPr>
          <p:cNvPr id="12292" name="Picture 2" descr="C:\Users\lvg\Desktop\фотки попкорн\школьный сад фото\Новая папка\IMG_6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15888"/>
            <a:ext cx="3611563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lvg\Documents\рс директор\о школе\Фото\фото школы разные\обложка\школа в цвет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56932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2500" y="4868863"/>
            <a:ext cx="5049838" cy="1174750"/>
          </a:xfrm>
          <a:blipFill dpi="0" rotWithShape="1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i="1" smtClean="0"/>
          </a:p>
          <a:p>
            <a:endParaRPr lang="ru-RU" altLang="ru-RU" i="1" smtClean="0"/>
          </a:p>
          <a:p>
            <a:r>
              <a:rPr lang="ru-RU" altLang="ru-RU" i="1" smtClean="0"/>
              <a:t>СПАСИБО ЗА ВНИМАНИЕ!</a:t>
            </a:r>
            <a:br>
              <a:rPr lang="ru-RU" altLang="ru-RU" i="1" smtClean="0"/>
            </a:br>
            <a:endParaRPr lang="ru-RU" altLang="ru-RU" smtClean="0"/>
          </a:p>
        </p:txBody>
      </p:sp>
      <p:sp>
        <p:nvSpPr>
          <p:cNvPr id="2" name="Shape 2049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3554413"/>
            <a:ext cx="8178800" cy="115252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2800" i="1" dirty="0" smtClean="0"/>
              <a:t>МБОУ «Андрейковская СОШ»</a:t>
            </a:r>
            <a:br>
              <a:rPr lang="ru-RU" sz="2800" i="1" dirty="0" smtClean="0"/>
            </a:br>
            <a:r>
              <a:rPr lang="ru-RU" sz="2800" i="1" dirty="0" smtClean="0"/>
              <a:t>Вяземского района Смоленской области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ru-RU" sz="2400" i="1" dirty="0" smtClean="0"/>
              <a:t>                               </a:t>
            </a:r>
            <a:endParaRPr lang="ru-RU" sz="1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924800" cy="15827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Информационная справка о школе</a:t>
            </a:r>
            <a:br>
              <a:rPr lang="ru-RU" altLang="ru-RU" sz="3200" smtClean="0"/>
            </a:br>
            <a:r>
              <a:rPr lang="ru-RU" altLang="ru-RU" sz="2400" b="0" smtClean="0">
                <a:solidFill>
                  <a:schemeClr val="tx1"/>
                </a:solidFill>
              </a:rPr>
              <a:t>Год основания школы - 1987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090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FF0066"/>
                </a:solidFill>
              </a:rPr>
              <a:t>Педагогические кадры</a:t>
            </a:r>
            <a:r>
              <a:rPr lang="ru-RU" altLang="ru-RU" sz="1800" b="1" i="1" dirty="0" smtClean="0"/>
              <a:t> </a:t>
            </a:r>
            <a:r>
              <a:rPr lang="ru-RU" altLang="ru-RU" sz="1800" b="1" dirty="0" smtClean="0"/>
              <a:t>– 19 человек, в том числе с высшей квалификационной категории  68% учителей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/>
              <a:t> </a:t>
            </a:r>
            <a:r>
              <a:rPr lang="ru-RU" altLang="ru-RU" sz="1800" b="1" i="1" dirty="0" smtClean="0">
                <a:solidFill>
                  <a:srgbClr val="FF0066"/>
                </a:solidFill>
              </a:rPr>
              <a:t>9 учителей</a:t>
            </a:r>
            <a:r>
              <a:rPr lang="ru-RU" altLang="ru-RU" sz="1800" b="1" dirty="0" smtClean="0">
                <a:solidFill>
                  <a:srgbClr val="FF0066"/>
                </a:solidFill>
              </a:rPr>
              <a:t> (36%) </a:t>
            </a:r>
            <a:r>
              <a:rPr lang="ru-RU" altLang="ru-RU" sz="1800" b="1" dirty="0" smtClean="0"/>
              <a:t>победители конкурса лучших учителей в рамках ПНПО.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FF0066"/>
                </a:solidFill>
              </a:rPr>
              <a:t>Обучающиеся </a:t>
            </a:r>
            <a:r>
              <a:rPr lang="ru-RU" altLang="ru-RU" sz="1800" b="1" i="1" dirty="0" smtClean="0"/>
              <a:t>– </a:t>
            </a:r>
            <a:r>
              <a:rPr lang="ru-RU" altLang="ru-RU" sz="1800" b="1" dirty="0" smtClean="0"/>
              <a:t>230 человек, </a:t>
            </a:r>
            <a:r>
              <a:rPr lang="ru-RU" altLang="ru-RU" sz="1800" b="1" i="1" dirty="0" smtClean="0"/>
              <a:t>воспитанников дошкольных групп</a:t>
            </a:r>
            <a:r>
              <a:rPr lang="ru-RU" altLang="ru-RU" sz="1800" b="1" dirty="0" smtClean="0"/>
              <a:t> – 74 человек.</a:t>
            </a:r>
            <a:endParaRPr lang="ru-RU" altLang="ru-RU" sz="1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i="1" dirty="0" smtClean="0">
                <a:solidFill>
                  <a:srgbClr val="FF0066"/>
                </a:solidFill>
              </a:rPr>
              <a:t>Материально-техническая база:</a:t>
            </a:r>
            <a:r>
              <a:rPr lang="ru-RU" altLang="ru-RU" sz="1800" b="1" i="1" dirty="0" smtClean="0"/>
              <a:t> </a:t>
            </a:r>
            <a:r>
              <a:rPr lang="ru-RU" altLang="ru-RU" sz="1800" b="1" dirty="0" smtClean="0"/>
              <a:t>15 учебных кабинетов, компьютерный класс, мультимедийный класс, кабинет </a:t>
            </a:r>
            <a:r>
              <a:rPr lang="ru-RU" altLang="ru-RU" sz="1800" b="1" dirty="0" err="1" smtClean="0"/>
              <a:t>здоровьесберегающих</a:t>
            </a:r>
            <a:r>
              <a:rPr lang="ru-RU" altLang="ru-RU" sz="1800" b="1" dirty="0" smtClean="0"/>
              <a:t> технологий, школьная библиотека, медицинский кабинет, логопедический кабинет, плавательный бассейн, школьная столовая, 2 спортивных зала, тренажёрный зал, учебно-опытный участок.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101" name="Picture 7" descr="j02135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3571875"/>
            <a:ext cx="1047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 descr="IMGP56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00213"/>
            <a:ext cx="3244850" cy="2433637"/>
          </a:xfrm>
          <a:noFill/>
        </p:spPr>
      </p:pic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924800" cy="15128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Социальный заказ – основа для программно-целевого подхода в управленческой деятельности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362200"/>
            <a:ext cx="5111750" cy="4162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/>
              <a:t>Анкетирование участников образовательных отношений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/>
              <a:t>74% родителей считают здоровье ребенка основой успешного обучения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/>
              <a:t>С 2008 года </a:t>
            </a:r>
            <a:r>
              <a:rPr lang="ru-RU" altLang="ru-RU" sz="1800" b="1" dirty="0" smtClean="0">
                <a:solidFill>
                  <a:schemeClr val="tx1">
                    <a:lumMod val="75000"/>
                  </a:schemeClr>
                </a:solidFill>
              </a:rPr>
              <a:t>приоритетное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/>
              <a:t>направление программы развития школы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b="1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FF0066"/>
                </a:solidFill>
              </a:rPr>
              <a:t>«ШКОЛА – ТЕРРИТОРИЯ ЗДОРОВЬЯ»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Реализуется «модель выпускника»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pic>
        <p:nvPicPr>
          <p:cNvPr id="7173" name="Picture 8" descr="IMG_04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3929063"/>
            <a:ext cx="3316288" cy="2487612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i="1" smtClean="0">
                <a:solidFill>
                  <a:srgbClr val="FF0000"/>
                </a:solidFill>
              </a:rPr>
              <a:t>Программа «Школа – территория здоровья»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91136"/>
          </a:xfrm>
        </p:spPr>
        <p:txBody>
          <a:bodyPr/>
          <a:lstStyle/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Проблемы негативного воздействия учебного процесса на здоровье школьников</a:t>
            </a:r>
          </a:p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Пути решения выявленных проблем, осознание ответственности за здоровье школьников.</a:t>
            </a:r>
          </a:p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Овладение  </a:t>
            </a:r>
            <a:r>
              <a:rPr lang="ru-RU" altLang="ru-RU" sz="1800" b="1" i="1" dirty="0" err="1" smtClean="0">
                <a:solidFill>
                  <a:schemeClr val="tx1">
                    <a:lumMod val="75000"/>
                  </a:schemeClr>
                </a:solidFill>
              </a:rPr>
              <a:t>педколлективом</a:t>
            </a:r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 школы </a:t>
            </a:r>
            <a:r>
              <a:rPr lang="ru-RU" altLang="ru-RU" sz="1800" b="1" i="1" dirty="0" err="1" smtClean="0">
                <a:solidFill>
                  <a:schemeClr val="tx1">
                    <a:lumMod val="75000"/>
                  </a:schemeClr>
                </a:solidFill>
              </a:rPr>
              <a:t>здоровьесберегающими</a:t>
            </a:r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 технологиями.</a:t>
            </a:r>
          </a:p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Организация работы каждого учителя и школы</a:t>
            </a:r>
            <a:r>
              <a:rPr lang="ru-RU" altLang="ru-RU" sz="1800" b="1" dirty="0" smtClean="0">
                <a:solidFill>
                  <a:schemeClr val="tx1">
                    <a:lumMod val="75000"/>
                  </a:schemeClr>
                </a:solidFill>
              </a:rPr>
              <a:t> на</a:t>
            </a:r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 основе системного подхода Привлечение научных институтов к сотрудничеству</a:t>
            </a:r>
            <a:r>
              <a:rPr lang="ru-RU" altLang="ru-RU" sz="1800" b="1" i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как социальных партнеров.</a:t>
            </a:r>
          </a:p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Прогноз и минимизация негативных последствий внедрения инноваций, анализ результатов, мониторинг.</a:t>
            </a:r>
          </a:p>
          <a:p>
            <a:r>
              <a:rPr lang="ru-RU" altLang="ru-RU" sz="1800" b="1" i="1" dirty="0" smtClean="0">
                <a:solidFill>
                  <a:schemeClr val="tx1">
                    <a:lumMod val="75000"/>
                  </a:schemeClr>
                </a:solidFill>
              </a:rPr>
              <a:t>Транслирование опыта работы школы в </a:t>
            </a:r>
            <a:r>
              <a:rPr lang="ru-RU" altLang="ru-RU" sz="1800" b="1" i="1" dirty="0">
                <a:solidFill>
                  <a:schemeClr val="tx1">
                    <a:lumMod val="75000"/>
                  </a:schemeClr>
                </a:solidFill>
              </a:rPr>
              <a:t>социуме и педагогическом сообществе</a:t>
            </a:r>
          </a:p>
          <a:p>
            <a:endParaRPr lang="ru-RU" altLang="ru-RU" dirty="0" smtClean="0"/>
          </a:p>
        </p:txBody>
      </p:sp>
      <p:pic>
        <p:nvPicPr>
          <p:cNvPr id="6148" name="Picture 5" descr="j03158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7143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 smtClean="0">
                <a:solidFill>
                  <a:srgbClr val="FF0066"/>
                </a:solidFill>
              </a:rPr>
              <a:t>Показатели здоровья детей </a:t>
            </a:r>
          </a:p>
        </p:txBody>
      </p:sp>
      <p:sp>
        <p:nvSpPr>
          <p:cNvPr id="7173" name="Текст 3"/>
          <p:cNvSpPr>
            <a:spLocks noGrp="1"/>
          </p:cNvSpPr>
          <p:nvPr>
            <p:ph idx="1"/>
          </p:nvPr>
        </p:nvSpPr>
        <p:spPr>
          <a:xfrm>
            <a:off x="827088" y="5373688"/>
            <a:ext cx="7693025" cy="987425"/>
          </a:xfrm>
        </p:spPr>
        <p:txBody>
          <a:bodyPr/>
          <a:lstStyle/>
          <a:p>
            <a:r>
              <a:rPr lang="ru-RU" altLang="ru-RU" sz="1600" b="1" smtClean="0"/>
              <a:t>Распространённость хронических заболеваний среди школьников по данным НИИ Охраны здоровья детей и подростков за три года в сравнении с ОУ Вяземского района Смоленской области и г. Москва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/>
        </p:nvGraphicFramePr>
        <p:xfrm>
          <a:off x="1624013" y="2420938"/>
          <a:ext cx="5895975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1577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786188"/>
            <a:ext cx="3278187" cy="2459037"/>
          </a:xfrm>
        </p:spPr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428750" y="642938"/>
            <a:ext cx="6286500" cy="3143250"/>
          </a:xfrm>
        </p:spPr>
        <p:txBody>
          <a:bodyPr/>
          <a:lstStyle/>
          <a:p>
            <a:r>
              <a:rPr lang="ru-RU" altLang="ru-RU" sz="2400" b="1" i="1" dirty="0" smtClean="0"/>
              <a:t>Учитель  ответственен за </a:t>
            </a:r>
            <a:r>
              <a:rPr lang="ru-RU" altLang="ru-RU" sz="2400" b="1" i="1" dirty="0"/>
              <a:t>воздействие </a:t>
            </a:r>
            <a:r>
              <a:rPr lang="ru-RU" altLang="ru-RU" sz="2400" b="1" i="1" dirty="0">
                <a:solidFill>
                  <a:srgbClr val="C00000"/>
                </a:solidFill>
              </a:rPr>
              <a:t>образовательного процесса </a:t>
            </a:r>
            <a:r>
              <a:rPr lang="ru-RU" altLang="ru-RU" sz="2400" b="1" i="1" dirty="0"/>
              <a:t>на </a:t>
            </a:r>
            <a:r>
              <a:rPr lang="ru-RU" altLang="ru-RU" sz="2400" b="1" i="1" dirty="0" smtClean="0"/>
              <a:t>здоровье ребенка</a:t>
            </a:r>
            <a:r>
              <a:rPr lang="ru-RU" altLang="ru-RU" sz="2000" b="1" i="1" dirty="0" smtClean="0"/>
              <a:t> </a:t>
            </a:r>
          </a:p>
          <a:p>
            <a:endParaRPr lang="ru-RU" altLang="ru-RU" sz="2000" dirty="0" smtClean="0"/>
          </a:p>
          <a:p>
            <a:endParaRPr lang="ru-RU" altLang="ru-RU" sz="2400" b="1" i="1" dirty="0" smtClean="0"/>
          </a:p>
          <a:p>
            <a:r>
              <a:rPr lang="ru-RU" altLang="ru-RU" sz="2400" b="1" i="1" dirty="0" smtClean="0"/>
              <a:t>Учитель должен проникнуться идеей воспитания личности ребенка, для которой здоровье – это жизненный приоритет</a:t>
            </a:r>
          </a:p>
        </p:txBody>
      </p:sp>
      <p:pic>
        <p:nvPicPr>
          <p:cNvPr id="4" name="Picture 5" descr="j035678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3567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Documents and Settings\TamaraA\Рабочий стол\Лучшие школы Росси 2008\Фото в школе\0 0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86250"/>
            <a:ext cx="28416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924800" cy="1143000"/>
          </a:xfrm>
          <a:prstGeom prst="roundRect">
            <a:avLst>
              <a:gd name="adj" fmla="val 24861"/>
            </a:avLst>
          </a:prstGeom>
        </p:spPr>
        <p:txBody>
          <a:bodyPr/>
          <a:lstStyle/>
          <a:p>
            <a:pPr algn="ctr" eaLnBrk="1" hangingPunct="1"/>
            <a:r>
              <a:rPr lang="ru-RU" altLang="ru-RU" sz="3200" i="1" smtClean="0">
                <a:solidFill>
                  <a:srgbClr val="FF0066"/>
                </a:solidFill>
              </a:rPr>
              <a:t>Условия, созданные для здоровьесберегающей деятельности учителя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Комфортная учебная и рабочая среда.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Благоприятный психологический климат (подтверждено социологическими опросами).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Развитие педагогического сотрудничества.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Поддержка и стимулирование творческих идей.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Независимость деятельности от внешнего давления.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Подбор кадров и их расстановка в соответствии со способностями и возможностями.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Методическая служба на службе здоровьесбережения.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altLang="ru-RU" sz="3200" smtClean="0"/>
              <a:t>Кабинет здоровьеформирующего оборудования</a:t>
            </a:r>
          </a:p>
        </p:txBody>
      </p:sp>
      <p:pic>
        <p:nvPicPr>
          <p:cNvPr id="11269" name="Picture 5" descr="C:\Documents and Settings\LaVa\Рабочий стол\фото в 3 кл\1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58931">
            <a:off x="1357313" y="2538413"/>
            <a:ext cx="2819400" cy="2114550"/>
          </a:xfrm>
          <a:noFill/>
        </p:spPr>
      </p:pic>
      <p:pic>
        <p:nvPicPr>
          <p:cNvPr id="12" name="Содержимое 11" descr="1 008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74893">
            <a:off x="5235575" y="2486025"/>
            <a:ext cx="2990850" cy="2243138"/>
          </a:xfrm>
        </p:spPr>
      </p:pic>
      <p:pic>
        <p:nvPicPr>
          <p:cNvPr id="13" name="Содержимое 12" descr="1 009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400" y="4333875"/>
            <a:ext cx="1625600" cy="2166938"/>
          </a:xfrm>
        </p:spPr>
      </p:pic>
      <p:pic>
        <p:nvPicPr>
          <p:cNvPr id="14" name="Содержимое 13" descr="1 014.jpg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4310063"/>
            <a:ext cx="1643062" cy="21907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924800" cy="1143000"/>
          </a:xfrm>
        </p:spPr>
        <p:txBody>
          <a:bodyPr/>
          <a:lstStyle/>
          <a:p>
            <a:pPr algn="ctr"/>
            <a:r>
              <a:rPr lang="ru-RU" altLang="ru-RU" sz="3200" smtClean="0"/>
              <a:t>Спортивно-оздоровительная база школы</a:t>
            </a:r>
          </a:p>
        </p:txBody>
      </p:sp>
      <p:pic>
        <p:nvPicPr>
          <p:cNvPr id="4" name="Picture 6" descr="IMG_117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20540">
            <a:off x="4860925" y="1368425"/>
            <a:ext cx="3863975" cy="2897188"/>
          </a:xfrm>
          <a:noFill/>
        </p:spPr>
      </p:pic>
      <p:pic>
        <p:nvPicPr>
          <p:cNvPr id="43010" name="Picture 2" descr="C:\Documents and Settings\TamaraA\Рабочий стол\Фото Здоровье\0 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921">
            <a:off x="346075" y="1071563"/>
            <a:ext cx="3746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C:\Documents and Settings\TamaraA\Рабочий стол\Лучшие школы Росси 2008\Фото\Станция юных техников 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40">
            <a:off x="981075" y="3892550"/>
            <a:ext cx="34385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Documents and Settings\TamaraA\Рабочий стол\Лучшие школы Росси 2008\8 фото\в теренажерном за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5769">
            <a:off x="4714875" y="3500438"/>
            <a:ext cx="23653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638</TotalTime>
  <Words>1112</Words>
  <Application>Microsoft Office PowerPoint</Application>
  <PresentationFormat>Экран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Капсулы</vt:lpstr>
      <vt:lpstr>     МБОУ «Андрейковская СОШ» Вяземского района Смоленской области    Директор школы  ГАЛЕЦКАЯ ЛАРИСА ВАЛЕРЬЕВНА               ЗДОРОВЬЕСБЕРЕГАЮЩАЯ СРЕДА СЕЛЬСКОЙ ШКОЛЫ КАК УСЛОВИЕ РЕАЛИЗАЦИИ ФГОС</vt:lpstr>
      <vt:lpstr>Информационная справка о школе Год основания школы - 1987</vt:lpstr>
      <vt:lpstr>Социальный заказ – основа для программно-целевого подхода в управленческой деятельности</vt:lpstr>
      <vt:lpstr>Программа «Школа – территория здоровья»</vt:lpstr>
      <vt:lpstr>Показатели здоровья детей </vt:lpstr>
      <vt:lpstr>Презентация PowerPoint</vt:lpstr>
      <vt:lpstr>Условия, созданные для здоровьесберегающей деятельности учителя</vt:lpstr>
      <vt:lpstr>Кабинет здоровьеформирующего оборудования</vt:lpstr>
      <vt:lpstr>Спортивно-оздоровительная база школы</vt:lpstr>
      <vt:lpstr>Основные результаты</vt:lpstr>
      <vt:lpstr>        МБОУ «Андрейковская СОШ» Вяземского района Смоленской области                       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ТРФ</cp:lastModifiedBy>
  <cp:revision>57</cp:revision>
  <dcterms:created xsi:type="dcterms:W3CDTF">1601-01-01T00:00:00Z</dcterms:created>
  <dcterms:modified xsi:type="dcterms:W3CDTF">2015-12-01T14:57:58Z</dcterms:modified>
</cp:coreProperties>
</file>