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1" r:id="rId4"/>
    <p:sldId id="262" r:id="rId5"/>
    <p:sldId id="263" r:id="rId6"/>
    <p:sldId id="266" r:id="rId7"/>
    <p:sldId id="279" r:id="rId8"/>
    <p:sldId id="265" r:id="rId9"/>
    <p:sldId id="267" r:id="rId10"/>
    <p:sldId id="256" r:id="rId11"/>
    <p:sldId id="268" r:id="rId12"/>
    <p:sldId id="257" r:id="rId13"/>
    <p:sldId id="269" r:id="rId14"/>
    <p:sldId id="258" r:id="rId15"/>
    <p:sldId id="259" r:id="rId16"/>
    <p:sldId id="273" r:id="rId17"/>
    <p:sldId id="274" r:id="rId18"/>
    <p:sldId id="272" r:id="rId19"/>
    <p:sldId id="275" r:id="rId20"/>
    <p:sldId id="276" r:id="rId21"/>
    <p:sldId id="270" r:id="rId22"/>
    <p:sldId id="271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0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4" Type="http://schemas.openxmlformats.org/officeDocument/2006/relationships/image" Target="../media/image3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F083-99AF-4FA0-8507-CFD45F99C89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9C6D-2910-45FE-9DB4-3F1A2C43E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F083-99AF-4FA0-8507-CFD45F99C89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9C6D-2910-45FE-9DB4-3F1A2C43E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F083-99AF-4FA0-8507-CFD45F99C89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9C6D-2910-45FE-9DB4-3F1A2C43E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3648-F5D0-449A-9BAA-C954986FE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F083-99AF-4FA0-8507-CFD45F99C89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9C6D-2910-45FE-9DB4-3F1A2C43E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F083-99AF-4FA0-8507-CFD45F99C89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9C6D-2910-45FE-9DB4-3F1A2C43E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F083-99AF-4FA0-8507-CFD45F99C89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9C6D-2910-45FE-9DB4-3F1A2C43E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F083-99AF-4FA0-8507-CFD45F99C89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9C6D-2910-45FE-9DB4-3F1A2C43E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F083-99AF-4FA0-8507-CFD45F99C89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9C6D-2910-45FE-9DB4-3F1A2C43E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F083-99AF-4FA0-8507-CFD45F99C89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9C6D-2910-45FE-9DB4-3F1A2C43E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F083-99AF-4FA0-8507-CFD45F99C89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9C6D-2910-45FE-9DB4-3F1A2C43E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F083-99AF-4FA0-8507-CFD45F99C89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9C6D-2910-45FE-9DB4-3F1A2C43E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1F083-99AF-4FA0-8507-CFD45F99C89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C9C6D-2910-45FE-9DB4-3F1A2C43E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37.emf"/><Relationship Id="rId3" Type="http://schemas.openxmlformats.org/officeDocument/2006/relationships/image" Target="../media/image12.jpeg"/><Relationship Id="rId7" Type="http://schemas.openxmlformats.org/officeDocument/2006/relationships/image" Target="../media/image35.emf"/><Relationship Id="rId12" Type="http://schemas.openxmlformats.org/officeDocument/2006/relationships/package" Target="../embeddings/______Microsoft_PowerPoint3.sldx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emf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Microsoft_PowerPoint1.sldx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5" Type="http://schemas.openxmlformats.org/officeDocument/2006/relationships/package" Target="../embeddings/______Microsoft_PowerPoint4.sldx"/><Relationship Id="rId10" Type="http://schemas.openxmlformats.org/officeDocument/2006/relationships/image" Target="../media/image36.emf"/><Relationship Id="rId4" Type="http://schemas.openxmlformats.org/officeDocument/2006/relationships/image" Target="../media/image39.jpeg"/><Relationship Id="rId9" Type="http://schemas.openxmlformats.org/officeDocument/2006/relationships/package" Target="../embeddings/______Microsoft_PowerPoint2.sldx"/><Relationship Id="rId1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3848" y="2276872"/>
            <a:ext cx="49930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Здоровьесбережение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учащихся</a:t>
            </a:r>
          </a:p>
          <a:p>
            <a:pPr algn="just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как  фактор  повышения  качества  образования</a:t>
            </a:r>
          </a:p>
          <a:p>
            <a:pPr algn="just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младших  школьников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2411760" y="4149080"/>
            <a:ext cx="349359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Тарасова  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Татьяна  Михайловна,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Calibri" pitchFamily="34" charset="0"/>
                <a:cs typeface="Arial" charset="0"/>
              </a:rPr>
              <a:t>учитель </a:t>
            </a:r>
            <a:endParaRPr lang="ru-RU" sz="2400" b="1" dirty="0">
              <a:solidFill>
                <a:srgbClr val="663300"/>
              </a:solidFill>
              <a:latin typeface="Calibri" pitchFamily="34" charset="0"/>
              <a:cs typeface="Arial" charset="0"/>
            </a:endParaRPr>
          </a:p>
          <a:p>
            <a:r>
              <a:rPr lang="ru-RU" sz="2400" b="1" dirty="0">
                <a:solidFill>
                  <a:srgbClr val="663300"/>
                </a:solidFill>
                <a:latin typeface="Calibri" pitchFamily="34" charset="0"/>
                <a:cs typeface="Arial" charset="0"/>
              </a:rPr>
              <a:t>начальных  классов </a:t>
            </a:r>
          </a:p>
          <a:p>
            <a:endParaRPr lang="ru-RU" sz="36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8196" name="Рисунок 7" descr="C:\Documents and Settings\Admin\Рабочий стол\фото\мама\IMG_0411.JPG"/>
          <p:cNvPicPr>
            <a:picLocks noChangeAspect="1" noChangeArrowheads="1"/>
          </p:cNvPicPr>
          <p:nvPr/>
        </p:nvPicPr>
        <p:blipFill>
          <a:blip r:embed="rId2"/>
          <a:srcRect l="5656" t="9296" b="10896"/>
          <a:stretch>
            <a:fillRect/>
          </a:stretch>
        </p:blipFill>
        <p:spPr bwMode="auto">
          <a:xfrm>
            <a:off x="6372199" y="4080636"/>
            <a:ext cx="1728193" cy="1975285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059" y="286144"/>
            <a:ext cx="2593457" cy="230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56248" y="297893"/>
            <a:ext cx="49930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Верхнеднепровская СШ</a:t>
            </a:r>
          </a:p>
          <a:p>
            <a:pPr algn="just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Дорогобужский район </a:t>
            </a:r>
          </a:p>
          <a:p>
            <a:pPr algn="just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Смоленской области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3286148" cy="4714908"/>
          </a:xfrm>
          <a:prstGeom prst="rect">
            <a:avLst/>
          </a:prstGeom>
          <a:noFill/>
          <a:ln w="349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50112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Пальчиковая  гимнастика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(воздействие на ладони и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пальцы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улучшает речь, память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и работу внутренних органов)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Image2571"/>
          <p:cNvPicPr>
            <a:picLocks noChangeAspect="1" noChangeArrowheads="1"/>
          </p:cNvPicPr>
          <p:nvPr/>
        </p:nvPicPr>
        <p:blipFill>
          <a:blip r:embed="rId3"/>
          <a:srcRect r="2521" b="3131"/>
          <a:stretch>
            <a:fillRect/>
          </a:stretch>
        </p:blipFill>
        <p:spPr bwMode="auto">
          <a:xfrm>
            <a:off x="500063" y="928688"/>
            <a:ext cx="435768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5" descr="Image25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1571625"/>
            <a:ext cx="281305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PC2103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7638" y="3714750"/>
            <a:ext cx="3711575" cy="2940050"/>
          </a:xfrm>
          <a:prstGeom prst="rect">
            <a:avLst/>
          </a:prstGeom>
          <a:noFill/>
          <a:ln w="349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357188" y="214313"/>
            <a:ext cx="6215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ТОЧЕЧНЫЙ   САМОМАССАЖ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85992"/>
            <a:ext cx="3429014" cy="3714766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357430"/>
            <a:ext cx="2863850" cy="3773769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84296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Гимнастика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«маленьких  волшебников»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500063" y="428625"/>
            <a:ext cx="80724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Упражнения  по  воздействию  на  биоточки  и  энергетические  каналы пальцев  рук </a:t>
            </a:r>
            <a:r>
              <a:rPr lang="ru-RU" sz="3200" b="1"/>
              <a:t>- </a:t>
            </a:r>
            <a:r>
              <a:rPr lang="ru-RU" sz="3200" b="1">
                <a:solidFill>
                  <a:srgbClr val="FFFF00"/>
                </a:solidFill>
              </a:rPr>
              <a:t> </a:t>
            </a:r>
            <a:r>
              <a:rPr lang="ru-RU" sz="4800" b="1">
                <a:solidFill>
                  <a:srgbClr val="FFFF00"/>
                </a:solidFill>
              </a:rPr>
              <a:t>мудры</a:t>
            </a:r>
            <a:r>
              <a:rPr lang="ru-RU" sz="3200" b="1"/>
              <a:t>.</a:t>
            </a:r>
          </a:p>
        </p:txBody>
      </p:sp>
      <p:pic>
        <p:nvPicPr>
          <p:cNvPr id="10243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25"/>
            <a:ext cx="1643062" cy="1643063"/>
          </a:xfrm>
          <a:prstGeom prst="rect">
            <a:avLst/>
          </a:prstGeom>
          <a:noFill/>
          <a:ln w="349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214563" y="2357438"/>
            <a:ext cx="328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Мудра   ЖИЗНИ</a:t>
            </a:r>
          </a:p>
        </p:txBody>
      </p:sp>
      <p:pic>
        <p:nvPicPr>
          <p:cNvPr id="10245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143248"/>
            <a:ext cx="2143125" cy="1857375"/>
          </a:xfrm>
          <a:prstGeom prst="rect">
            <a:avLst/>
          </a:prstGeom>
          <a:noFill/>
          <a:ln w="349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3071802" y="3857628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 Мудра ОКНО  МУДРОСТИ</a:t>
            </a:r>
          </a:p>
        </p:txBody>
      </p:sp>
      <p:pic>
        <p:nvPicPr>
          <p:cNvPr id="10247" name="Рисунок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714875"/>
            <a:ext cx="1581150" cy="178593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2214563" y="5500688"/>
            <a:ext cx="5857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Мудра 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rcRect b="10916"/>
          <a:stretch>
            <a:fillRect/>
          </a:stretch>
        </p:blipFill>
        <p:spPr bwMode="auto">
          <a:xfrm>
            <a:off x="571472" y="3571876"/>
            <a:ext cx="3810000" cy="250033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928934"/>
            <a:ext cx="3702060" cy="3429024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357166"/>
            <a:ext cx="871543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Дыхательная  гимнастика</a:t>
            </a:r>
          </a:p>
          <a:p>
            <a:pPr algn="just"/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(упражнения способствуют углублению дыхания, развитию газообмена на более высоком уровне, помогают повысить возбудимость коры больших полушарий головного мозга, активизировать детей на уроке)</a:t>
            </a:r>
            <a:endParaRPr lang="ru-RU" sz="24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just"/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C:\Documents and Settings\Admin\Рабочий стол\фото в работу\IMG_1655.JPG"/>
          <p:cNvPicPr>
            <a:picLocks noChangeAspect="1" noChangeArrowheads="1"/>
          </p:cNvPicPr>
          <p:nvPr/>
        </p:nvPicPr>
        <p:blipFill>
          <a:blip r:embed="rId3"/>
          <a:srcRect b="40610"/>
          <a:stretch>
            <a:fillRect/>
          </a:stretch>
        </p:blipFill>
        <p:spPr bwMode="auto">
          <a:xfrm>
            <a:off x="357158" y="2143116"/>
            <a:ext cx="8143895" cy="2214562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500570"/>
            <a:ext cx="3289150" cy="2197100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357166"/>
            <a:ext cx="828680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Зрительная  гимнастика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(снимает напряжение с глазных мышц, влияет на их кровообращение)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C:\Documents and Settings\Admin\Рабочий стол\фото\дети\2класс\PICT1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71678"/>
            <a:ext cx="3015583" cy="4429132"/>
          </a:xfrm>
          <a:prstGeom prst="rect">
            <a:avLst/>
          </a:prstGeom>
          <a:noFill/>
          <a:ln w="34925">
            <a:solidFill>
              <a:schemeClr val="accent6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642918"/>
            <a:ext cx="84296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Ходьба по  тренировочной дорожке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(массаж стопы)</a:t>
            </a:r>
            <a:endParaRPr lang="ru-RU" sz="32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3900488" cy="26431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u="sng" smtClean="0">
                <a:solidFill>
                  <a:schemeClr val="bg1"/>
                </a:solidFill>
              </a:rPr>
              <a:t>Для снятия напряжения с позвоночника</a:t>
            </a:r>
            <a:r>
              <a:rPr lang="ru-RU" sz="2800" b="1" u="sng" smtClean="0">
                <a:solidFill>
                  <a:schemeClr val="bg1"/>
                </a:solidFill>
              </a:rPr>
              <a:t/>
            </a:r>
            <a:br>
              <a:rPr lang="ru-RU" sz="2800" b="1" u="sng" smtClean="0">
                <a:solidFill>
                  <a:schemeClr val="bg1"/>
                </a:solidFill>
              </a:rPr>
            </a:br>
            <a:r>
              <a:rPr lang="ru-RU" sz="2800" b="1" u="sng" smtClean="0">
                <a:solidFill>
                  <a:schemeClr val="bg1"/>
                </a:solidFill>
              </a:rPr>
              <a:t>(стена  ЛАДОШКИ)</a:t>
            </a:r>
            <a:r>
              <a:rPr lang="ru-RU" b="1" u="sng" smtClean="0">
                <a:solidFill>
                  <a:schemeClr val="bg1"/>
                </a:solidFill>
              </a:rPr>
              <a:t>  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64514" name="Picture 2" descr="C:\Documents and Settings\Admin\Рабочий стол\фото\дети\4 класс\IMG_1546.JPG"/>
          <p:cNvPicPr>
            <a:picLocks noChangeAspect="1" noChangeArrowheads="1"/>
          </p:cNvPicPr>
          <p:nvPr/>
        </p:nvPicPr>
        <p:blipFill>
          <a:blip r:embed="rId3"/>
          <a:srcRect b="10903"/>
          <a:stretch>
            <a:fillRect/>
          </a:stretch>
        </p:blipFill>
        <p:spPr bwMode="auto">
          <a:xfrm>
            <a:off x="4286250" y="214313"/>
            <a:ext cx="4449763" cy="6429375"/>
          </a:xfrm>
          <a:prstGeom prst="rect">
            <a:avLst/>
          </a:prstGeom>
          <a:noFill/>
          <a:ln w="34925">
            <a:solidFill>
              <a:schemeClr val="accent6"/>
            </a:solidFill>
          </a:ln>
        </p:spPr>
      </p:pic>
      <p:pic>
        <p:nvPicPr>
          <p:cNvPr id="64515" name="Picture 3" descr="C:\Documents and Settings\Admin\Рабочий стол\фото\дети\4 класс\IMG_15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357563"/>
            <a:ext cx="2320925" cy="3095625"/>
          </a:xfrm>
          <a:prstGeom prst="rect">
            <a:avLst/>
          </a:prstGeom>
          <a:noFill/>
          <a:ln w="34925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G_17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86256"/>
            <a:ext cx="1714512" cy="2293512"/>
          </a:xfrm>
          <a:prstGeom prst="rect">
            <a:avLst/>
          </a:prstGeom>
          <a:noFill/>
          <a:ln w="34925" algn="ctr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" name="Picture 12" descr="P2020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00438"/>
            <a:ext cx="3868529" cy="3143272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1071546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 В течение урока через 10 - 15 минут меняется поза детей (сидя-стоя), в результате чего снимается статическое напряжение, утомление. Этот элемент используется в начале и конце урока при устном счете, при устном повторении или обобщении материала. Дети встают на 1-2 минуты и работают на уроке стоя. При этом не нарушается и логика урока.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316" y="285728"/>
            <a:ext cx="87266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Режим  смены  динамических  поз</a:t>
            </a:r>
            <a:endParaRPr lang="ru-RU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u="sng" smtClean="0">
                <a:solidFill>
                  <a:schemeClr val="bg1"/>
                </a:solidFill>
              </a:rPr>
              <a:t>Упражнение для формирования правильной осанки 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65538" name="Picture 2" descr="C:\Documents and Settings\Admin\Рабочий стол\фото\дети\4 класс\IMG_1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643063"/>
            <a:ext cx="6480175" cy="4859337"/>
          </a:xfrm>
          <a:prstGeom prst="rect">
            <a:avLst/>
          </a:prstGeom>
          <a:noFill/>
          <a:ln w="34925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214291"/>
            <a:ext cx="83671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Тема опыта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:     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Здоровьесбережение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учащихся</a:t>
            </a:r>
          </a:p>
          <a:p>
            <a:pPr algn="just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как  фактор  повышения  качества  образования</a:t>
            </a:r>
          </a:p>
          <a:p>
            <a:pPr algn="just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младших  школьников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357188" y="4429125"/>
            <a:ext cx="8358187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	</a:t>
            </a:r>
          </a:p>
          <a:p>
            <a:endParaRPr lang="ru-RU" sz="2000" b="1">
              <a:latin typeface="Calibri" pitchFamily="34" charset="0"/>
            </a:endParaRPr>
          </a:p>
          <a:p>
            <a:r>
              <a:rPr lang="ru-RU" sz="2400" b="1">
                <a:latin typeface="Calibri" pitchFamily="34" charset="0"/>
              </a:rPr>
              <a:t>«Сегодня с уверенностью можно сказать, что учитель в состоянии сделать для здоровья детей младшего школьного возраста больше, чем врач» </a:t>
            </a:r>
          </a:p>
          <a:p>
            <a:pPr algn="r"/>
            <a:r>
              <a:rPr lang="ru-RU" b="1">
                <a:latin typeface="Calibri" pitchFamily="34" charset="0"/>
              </a:rPr>
              <a:t>В. Базарный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 </a:t>
            </a:r>
          </a:p>
        </p:txBody>
      </p:sp>
      <p:pic>
        <p:nvPicPr>
          <p:cNvPr id="17412" name="Рисунок 6" descr="C:\Documents and Settings\Admin\Рабочий стол\фото\дети\1 класс\38.JPG"/>
          <p:cNvPicPr>
            <a:picLocks noChangeAspect="1" noChangeArrowheads="1"/>
          </p:cNvPicPr>
          <p:nvPr/>
        </p:nvPicPr>
        <p:blipFill>
          <a:blip r:embed="rId2"/>
          <a:srcRect r="6757"/>
          <a:stretch>
            <a:fillRect/>
          </a:stretch>
        </p:blipFill>
        <p:spPr bwMode="auto">
          <a:xfrm>
            <a:off x="4857752" y="2000240"/>
            <a:ext cx="3286125" cy="2643187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3" name="Рисунок 5" descr="C:\Documents and Settings\Admin\Рабочий стол\фото\фото на конкурс\IMG_0101.JPG"/>
          <p:cNvPicPr>
            <a:picLocks noChangeAspect="1" noChangeArrowheads="1"/>
          </p:cNvPicPr>
          <p:nvPr/>
        </p:nvPicPr>
        <p:blipFill>
          <a:blip r:embed="rId3"/>
          <a:srcRect l="6937" r="10567" b="16524"/>
          <a:stretch>
            <a:fillRect/>
          </a:stretch>
        </p:blipFill>
        <p:spPr bwMode="auto">
          <a:xfrm>
            <a:off x="642910" y="2000240"/>
            <a:ext cx="3451225" cy="2616200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Содержимое 2"/>
          <p:cNvSpPr>
            <a:spLocks noGrp="1"/>
          </p:cNvSpPr>
          <p:nvPr>
            <p:ph idx="1"/>
          </p:nvPr>
        </p:nvSpPr>
        <p:spPr>
          <a:xfrm>
            <a:off x="500063" y="285750"/>
            <a:ext cx="8229600" cy="607218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Воздействие цветом: использование круга цветов Гёте </a:t>
            </a:r>
            <a:r>
              <a:rPr lang="ru-RU" dirty="0" smtClean="0">
                <a:solidFill>
                  <a:schemeClr val="bg1"/>
                </a:solidFill>
              </a:rPr>
              <a:t>( правильно подобранные цвета снимают напряжение  и повышают  эмоциональный настрой)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pic>
        <p:nvPicPr>
          <p:cNvPr id="2055" name="Picture 2" descr="w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428875"/>
            <a:ext cx="2214562" cy="1731963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3286125" y="2428875"/>
          <a:ext cx="2390775" cy="194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Слайд" r:id="rId6" imgW="4568900" imgH="3425883" progId="PowerPoint.Slide.12">
                  <p:embed/>
                </p:oleObj>
              </mc:Choice>
              <mc:Fallback>
                <p:oleObj name="Слайд" r:id="rId6" imgW="4568900" imgH="342588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428875"/>
                        <a:ext cx="2390775" cy="1941513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286500" y="2500313"/>
          <a:ext cx="2563813" cy="19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Слайд" r:id="rId9" imgW="4178709" imgH="3133193" progId="PowerPoint.Slide.12">
                  <p:embed/>
                </p:oleObj>
              </mc:Choice>
              <mc:Fallback>
                <p:oleObj name="Слайд" r:id="rId9" imgW="4178709" imgH="3133193" progId="PowerPoint.Slide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2500313"/>
                        <a:ext cx="2563813" cy="1928812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871538" y="4500563"/>
          <a:ext cx="2130425" cy="19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Слайд" r:id="rId12" imgW="4568900" imgH="3425883" progId="PowerPoint.Slide.12">
                  <p:embed/>
                </p:oleObj>
              </mc:Choice>
              <mc:Fallback>
                <p:oleObj name="Слайд" r:id="rId12" imgW="4568900" imgH="3425883" progId="PowerPoint.Slide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4500563"/>
                        <a:ext cx="2130425" cy="1928812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2053" name="Object 7"/>
          <p:cNvGraphicFramePr>
            <a:graphicFrameLocks noChangeAspect="1"/>
          </p:cNvGraphicFramePr>
          <p:nvPr/>
        </p:nvGraphicFramePr>
        <p:xfrm>
          <a:off x="5578475" y="4618038"/>
          <a:ext cx="2362200" cy="176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Слайд" r:id="rId15" imgW="4142354" imgH="3105832" progId="PowerPoint.Slide.12">
                  <p:embed/>
                </p:oleObj>
              </mc:Choice>
              <mc:Fallback>
                <p:oleObj name="Слайд" r:id="rId15" imgW="4142354" imgH="3105832" progId="PowerPoint.Slide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4618038"/>
                        <a:ext cx="2362200" cy="1766887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4726569" cy="316230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857628"/>
            <a:ext cx="3009904" cy="2286016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357166"/>
            <a:ext cx="8643998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Смехотерапия</a:t>
            </a:r>
            <a:endParaRPr lang="ru-RU" sz="2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(хорошие мысли способны улучшить самочувствие)</a:t>
            </a:r>
            <a:endParaRPr lang="ru-RU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857628"/>
            <a:ext cx="3250135" cy="2786082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214554"/>
            <a:ext cx="3376616" cy="4223768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357166"/>
            <a:ext cx="857256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УПРАЖНЕНИЯ </a:t>
            </a:r>
          </a:p>
          <a:p>
            <a:pPr algn="ct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ПСИХОЛОГИЧЕСКОЙ САМОРЕГУЛЯЦИИ </a:t>
            </a:r>
          </a:p>
          <a:p>
            <a:pPr algn="ct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(АУТОТРЕНИНГИ)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«Сотвори в себе солнце»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«волшебный цветок добра»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«Путешествие на облаке»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«У моря»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«На лугу»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4214813" y="500063"/>
            <a:ext cx="21494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chemeClr val="bg1"/>
                </a:solidFill>
              </a:rPr>
              <a:t>Рефлексия</a:t>
            </a:r>
          </a:p>
          <a:p>
            <a:endParaRPr lang="ru-RU" b="1" u="sng" dirty="0"/>
          </a:p>
          <a:p>
            <a:endParaRPr lang="ru-RU" b="1" u="sng" dirty="0"/>
          </a:p>
          <a:p>
            <a:endParaRPr lang="ru-RU" b="1" u="sng" dirty="0"/>
          </a:p>
          <a:p>
            <a:endParaRPr lang="ru-RU" b="1" u="sng" dirty="0"/>
          </a:p>
          <a:p>
            <a:endParaRPr lang="ru-RU" dirty="0"/>
          </a:p>
        </p:txBody>
      </p:sp>
      <p:pic>
        <p:nvPicPr>
          <p:cNvPr id="22531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500063"/>
            <a:ext cx="3571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 rot="280536">
            <a:off x="4929188" y="2254250"/>
            <a:ext cx="2808287" cy="1871663"/>
          </a:xfrm>
          <a:prstGeom prst="cloudCallout">
            <a:avLst>
              <a:gd name="adj1" fmla="val -76019"/>
              <a:gd name="adj2" fmla="val 20764"/>
            </a:avLst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572250" y="0"/>
            <a:ext cx="2303463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280536">
            <a:off x="5929313" y="4183063"/>
            <a:ext cx="2808287" cy="1871662"/>
          </a:xfrm>
          <a:prstGeom prst="cloudCallout">
            <a:avLst>
              <a:gd name="adj1" fmla="val -97532"/>
              <a:gd name="adj2" fmla="val 25634"/>
            </a:avLst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357813" y="4143375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141233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60350"/>
            <a:ext cx="5465763" cy="4098925"/>
          </a:xfrm>
          <a:prstGeom prst="rect">
            <a:avLst/>
          </a:prstGeom>
          <a:noFill/>
          <a:ln w="349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4572008"/>
            <a:ext cx="8286808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 за  внимание!</a:t>
            </a:r>
          </a:p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БУДЬТЕ  ЗДОРОВЫ!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747704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Посёлок  Верхнеднепровский</a:t>
            </a:r>
          </a:p>
        </p:txBody>
      </p:sp>
      <p:pic>
        <p:nvPicPr>
          <p:cNvPr id="717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71563"/>
            <a:ext cx="3214687" cy="1571625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72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214438"/>
            <a:ext cx="2584450" cy="1838325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73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000375"/>
            <a:ext cx="3143250" cy="2500313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74" name="Рисунок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4714875"/>
            <a:ext cx="2463800" cy="1854200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75" name="Рисунок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3143250"/>
            <a:ext cx="2476500" cy="1854200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871495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Экологические  проблемы  района</a:t>
            </a:r>
          </a:p>
        </p:txBody>
      </p:sp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357188" y="1357313"/>
            <a:ext cx="8358187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>
                <a:latin typeface="Calibri" pitchFamily="34" charset="0"/>
              </a:rPr>
              <a:t>1</a:t>
            </a:r>
            <a:r>
              <a:rPr lang="ru-RU" sz="2600" b="1">
                <a:latin typeface="Calibri" pitchFamily="34" charset="0"/>
              </a:rPr>
              <a:t>.  Загрязнение токсичными, бытовыми и другими отходами.</a:t>
            </a:r>
          </a:p>
          <a:p>
            <a:r>
              <a:rPr lang="ru-RU" sz="2600" b="1">
                <a:latin typeface="Calibri" pitchFamily="34" charset="0"/>
              </a:rPr>
              <a:t> 2. Недостаточный уровень экологической сознательности, образованности и культуры.</a:t>
            </a:r>
          </a:p>
          <a:p>
            <a:r>
              <a:rPr lang="ru-RU" sz="2600" b="1">
                <a:latin typeface="Calibri" pitchFamily="34" charset="0"/>
              </a:rPr>
              <a:t> 3. </a:t>
            </a:r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Превышение среднегодового уровня загрязнения атмосферного воздуха.</a:t>
            </a:r>
          </a:p>
          <a:p>
            <a:r>
              <a:rPr lang="ru-RU" sz="2600" b="1">
                <a:latin typeface="Calibri" pitchFamily="34" charset="0"/>
              </a:rPr>
              <a:t> 4. </a:t>
            </a:r>
            <a:r>
              <a:rPr lang="ru-RU" sz="2600" b="1">
                <a:solidFill>
                  <a:srgbClr val="C00000"/>
                </a:solidFill>
                <a:latin typeface="Calibri" pitchFamily="34" charset="0"/>
              </a:rPr>
              <a:t>Поверхностные и подземные воды  не отвечают нормативным требованиям по качеству.</a:t>
            </a:r>
          </a:p>
          <a:p>
            <a:r>
              <a:rPr lang="ru-RU" sz="2600" b="1">
                <a:latin typeface="Calibri" pitchFamily="34" charset="0"/>
              </a:rPr>
              <a:t> 5. Экологически  несовершенные технологии в промышленности, сельском хозяйстве, энергетике и на транспорте.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714625" y="1379538"/>
            <a:ext cx="6000750" cy="4478337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200" b="1" i="1">
                <a:solidFill>
                  <a:schemeClr val="bg1"/>
                </a:solidFill>
                <a:latin typeface="Calibri" pitchFamily="34" charset="0"/>
              </a:rPr>
              <a:t>Что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 и </a:t>
            </a:r>
            <a:r>
              <a:rPr lang="ru-RU" sz="3200" b="1" i="1">
                <a:solidFill>
                  <a:schemeClr val="bg1"/>
                </a:solidFill>
                <a:latin typeface="Calibri" pitchFamily="34" charset="0"/>
              </a:rPr>
              <a:t>как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 надо делать, чтобы все ученики школьного коллектива могли не только сохранить тот уровень здоровья, с которым пришли в этот коллектив, но и добиться в этом процессе позитивной  динамики.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28813" y="214313"/>
            <a:ext cx="6429375" cy="771525"/>
          </a:xfrm>
          <a:prstGeom prst="rect">
            <a:avLst/>
          </a:prstGeom>
          <a:gradFill rotWithShape="0">
            <a:gsLst>
              <a:gs pos="0">
                <a:srgbClr val="5F5FFF"/>
              </a:gs>
              <a:gs pos="50000">
                <a:srgbClr val="5F5FFF">
                  <a:gamma/>
                  <a:tint val="18824"/>
                  <a:invGamma/>
                </a:srgbClr>
              </a:gs>
              <a:gs pos="100000">
                <a:srgbClr val="5F5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45791" dir="2021404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400" b="1">
                <a:latin typeface="Arial Narrow" pitchFamily="34" charset="0"/>
              </a:rPr>
              <a:t>ПРОБЛЕМА</a:t>
            </a:r>
          </a:p>
        </p:txBody>
      </p:sp>
      <p:pic>
        <p:nvPicPr>
          <p:cNvPr id="16388" name="Picture 9" descr="ученики 0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500313"/>
            <a:ext cx="2489200" cy="1866900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Признаки системы работы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981200"/>
            <a:ext cx="7816850" cy="4090988"/>
          </a:xfrm>
          <a:solidFill>
            <a:srgbClr val="3333CC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Целостность</a:t>
            </a:r>
          </a:p>
          <a:p>
            <a:pPr eaLnBrk="1" hangingPunct="1">
              <a:buFont typeface="Arial" charset="0"/>
              <a:buNone/>
            </a:pPr>
            <a:endParaRPr lang="ru-RU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Разнообразие и оптимальность применения методических приемов</a:t>
            </a:r>
          </a:p>
          <a:p>
            <a:pPr eaLnBrk="1" hangingPunct="1">
              <a:buFont typeface="Arial" charset="0"/>
              <a:buNone/>
            </a:pPr>
            <a:endParaRPr lang="ru-RU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Разносторонность  воздействия        на учащихся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8643998" cy="63579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СОВЕТЫ  ДОКТОРОВ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Ребёнок должен как можно больше двигаться.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усади!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Никакой  преграды  глазу  ребёнка!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  здравствует 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рукотворчество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«Нам  песня  строить  и  жить  помогает»</a:t>
            </a:r>
          </a:p>
          <a:p>
            <a:pPr algn="just"/>
            <a:endParaRPr lang="ru-RU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endParaRPr lang="ru-RU" sz="3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4" descr="C:\Documents and Settings\Admin\Рабочий стол\фото\дети\2класс\DSC00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500570"/>
            <a:ext cx="2762279" cy="1928824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фото\дети\1 класс\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500570"/>
            <a:ext cx="2762255" cy="1857377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8001000" cy="6196013"/>
          </a:xfrm>
          <a:solidFill>
            <a:srgbClr val="6600FF"/>
          </a:solidFill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Тема  мастер – класса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b="1" dirty="0" smtClean="0">
                <a:solidFill>
                  <a:srgbClr val="FFFF00"/>
                </a:solidFill>
              </a:rPr>
              <a:t>Сохранение  и  укрепление физического  и  психического здоровья  учащихся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путем   использования </a:t>
            </a:r>
            <a:r>
              <a:rPr lang="ru-RU" b="1" dirty="0" err="1" smtClean="0">
                <a:solidFill>
                  <a:srgbClr val="FFFF00"/>
                </a:solidFill>
              </a:rPr>
              <a:t>здоровьесберегающих</a:t>
            </a:r>
            <a:r>
              <a:rPr lang="ru-RU" b="1" dirty="0" smtClean="0">
                <a:solidFill>
                  <a:srgbClr val="FFFF00"/>
                </a:solidFill>
              </a:rPr>
              <a:t> технологий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85750" y="214313"/>
            <a:ext cx="8361363" cy="6124575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 u="sng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5400" u="sng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Принцип   мастер-класса</a:t>
            </a:r>
            <a:r>
              <a:rPr lang="ru-RU" sz="5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r>
              <a:rPr lang="ru-RU" sz="54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«Я знаю, как это делаю я,</a:t>
            </a:r>
          </a:p>
          <a:p>
            <a:r>
              <a:rPr lang="ru-RU" sz="54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у  меня  это получается, </a:t>
            </a:r>
          </a:p>
          <a:p>
            <a:r>
              <a:rPr lang="ru-RU" sz="54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 я  готова научить  вас  этому».</a:t>
            </a:r>
          </a:p>
          <a:p>
            <a:endParaRPr lang="ru-RU" sz="5400" b="1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5400" b="1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171" name="Picture 2" descr="C:\Documents and Settings\Admin\Рабочий стол\фото Н.Н\Наша учительница всегда  с нами\IMG_1517.JPG"/>
          <p:cNvPicPr>
            <a:picLocks noChangeAspect="1" noChangeArrowheads="1"/>
          </p:cNvPicPr>
          <p:nvPr/>
        </p:nvPicPr>
        <p:blipFill>
          <a:blip r:embed="rId2"/>
          <a:srcRect l="6227" t="6918" b="15590"/>
          <a:stretch>
            <a:fillRect/>
          </a:stretch>
        </p:blipFill>
        <p:spPr bwMode="auto">
          <a:xfrm>
            <a:off x="4214813" y="3786188"/>
            <a:ext cx="4457700" cy="2857500"/>
          </a:xfrm>
          <a:prstGeom prst="rect">
            <a:avLst/>
          </a:prstGeom>
          <a:noFill/>
          <a:ln w="349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457</Words>
  <Application>Microsoft Office PowerPoint</Application>
  <PresentationFormat>Экран (4:3)</PresentationFormat>
  <Paragraphs>85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системы работы</vt:lpstr>
      <vt:lpstr>Презентация PowerPoint</vt:lpstr>
      <vt:lpstr>Тема  мастер – класса: «Сохранение  и  укрепление физического  и  психического здоровья  учащихся  путем   использования здоровьесберегающих технологий»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снятия напряжения с позвоночника (стена  ЛАДОШКИ)   </vt:lpstr>
      <vt:lpstr>Презентация PowerPoint</vt:lpstr>
      <vt:lpstr>Упражнение для формирования правильной осанки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19</cp:revision>
  <dcterms:created xsi:type="dcterms:W3CDTF">2012-04-14T10:41:29Z</dcterms:created>
  <dcterms:modified xsi:type="dcterms:W3CDTF">2016-04-21T07:11:11Z</dcterms:modified>
</cp:coreProperties>
</file>