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78" r:id="rId20"/>
    <p:sldId id="282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9" d="100"/>
          <a:sy n="79" d="100"/>
        </p:scale>
        <p:origin x="408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B56CC-FDAC-48B9-B05B-08A6DB3F598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5218BFB-56A1-4939-AC29-69832C9E70D5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rgbClr val="673105"/>
              </a:solidFill>
            </a:rPr>
            <a:t>Учитель</a:t>
          </a:r>
          <a:r>
            <a:rPr lang="ru-RU" sz="2800" dirty="0" smtClean="0"/>
            <a:t>-консультант и координатор</a:t>
          </a:r>
          <a:endParaRPr lang="ru-RU" sz="2800" dirty="0"/>
        </a:p>
      </dgm:t>
    </dgm:pt>
    <dgm:pt modelId="{060C8F8B-A745-4229-B5AC-6397A705245B}" type="parTrans" cxnId="{DCE03F54-0DC4-42C3-ACCC-6B4482EF73AF}">
      <dgm:prSet/>
      <dgm:spPr/>
      <dgm:t>
        <a:bodyPr/>
        <a:lstStyle/>
        <a:p>
          <a:endParaRPr lang="ru-RU"/>
        </a:p>
      </dgm:t>
    </dgm:pt>
    <dgm:pt modelId="{A81560EB-EB50-416F-99C2-30A1D1E00307}" type="sibTrans" cxnId="{DCE03F54-0DC4-42C3-ACCC-6B4482EF73AF}">
      <dgm:prSet/>
      <dgm:spPr/>
      <dgm:t>
        <a:bodyPr/>
        <a:lstStyle/>
        <a:p>
          <a:endParaRPr lang="ru-RU"/>
        </a:p>
      </dgm:t>
    </dgm:pt>
    <dgm:pt modelId="{355C122E-E385-4C51-840A-3130D63CD99C}">
      <dgm:prSet phldrT="[Текст]" custT="1"/>
      <dgm:spPr/>
      <dgm:t>
        <a:bodyPr/>
        <a:lstStyle/>
        <a:p>
          <a:r>
            <a:rPr lang="ru-RU" sz="2800" b="1" u="sng" dirty="0" smtClean="0">
              <a:solidFill>
                <a:srgbClr val="673105"/>
              </a:solidFill>
            </a:rPr>
            <a:t>Родители</a:t>
          </a:r>
          <a:r>
            <a:rPr lang="ru-RU" sz="2800" dirty="0" smtClean="0"/>
            <a:t>  обучающихся </a:t>
          </a:r>
        </a:p>
        <a:p>
          <a:r>
            <a:rPr lang="ru-RU" sz="2800" dirty="0" smtClean="0"/>
            <a:t>8-х классов, соавторы  и консультанты</a:t>
          </a:r>
          <a:endParaRPr lang="ru-RU" sz="2800" dirty="0"/>
        </a:p>
      </dgm:t>
    </dgm:pt>
    <dgm:pt modelId="{8896BA28-A4DB-499E-A645-76A48F1E64CB}" type="parTrans" cxnId="{F49FF0F7-1F31-4008-9522-F8DFCA037D4E}">
      <dgm:prSet/>
      <dgm:spPr/>
      <dgm:t>
        <a:bodyPr/>
        <a:lstStyle/>
        <a:p>
          <a:endParaRPr lang="ru-RU"/>
        </a:p>
      </dgm:t>
    </dgm:pt>
    <dgm:pt modelId="{4C5CFD89-5FB3-4E3A-81B5-9439203699C4}" type="sibTrans" cxnId="{F49FF0F7-1F31-4008-9522-F8DFCA037D4E}">
      <dgm:prSet/>
      <dgm:spPr/>
      <dgm:t>
        <a:bodyPr/>
        <a:lstStyle/>
        <a:p>
          <a:endParaRPr lang="ru-RU"/>
        </a:p>
      </dgm:t>
    </dgm:pt>
    <dgm:pt modelId="{B0CECEF1-5601-4B5F-B181-162CAB828644}">
      <dgm:prSet phldrT="[Текст]" custT="1"/>
      <dgm:spPr/>
      <dgm:t>
        <a:bodyPr/>
        <a:lstStyle/>
        <a:p>
          <a:r>
            <a:rPr lang="ru-RU" sz="3100" dirty="0" smtClean="0"/>
            <a:t>  </a:t>
          </a:r>
          <a:r>
            <a:rPr lang="ru-RU" sz="2800" dirty="0" smtClean="0"/>
            <a:t>25 малых групп   из состава </a:t>
          </a:r>
          <a:r>
            <a:rPr lang="ru-RU" sz="2800" b="1" u="sng" dirty="0" smtClean="0">
              <a:solidFill>
                <a:srgbClr val="673105"/>
              </a:solidFill>
            </a:rPr>
            <a:t>обучающихся </a:t>
          </a:r>
          <a:r>
            <a:rPr lang="ru-RU" sz="2800" b="0" u="none" dirty="0" smtClean="0">
              <a:solidFill>
                <a:srgbClr val="673105"/>
              </a:solidFill>
            </a:rPr>
            <a:t>(авторы   информационных материалов)</a:t>
          </a:r>
          <a:endParaRPr lang="ru-RU" sz="2800" b="0" u="none" dirty="0">
            <a:solidFill>
              <a:srgbClr val="673105"/>
            </a:solidFill>
          </a:endParaRPr>
        </a:p>
      </dgm:t>
    </dgm:pt>
    <dgm:pt modelId="{E0C83E75-904E-4C5C-9809-B5E8DFADE1D6}" type="parTrans" cxnId="{0973EDFF-6594-4871-A678-AF81DA60FA7F}">
      <dgm:prSet/>
      <dgm:spPr/>
      <dgm:t>
        <a:bodyPr/>
        <a:lstStyle/>
        <a:p>
          <a:endParaRPr lang="ru-RU"/>
        </a:p>
      </dgm:t>
    </dgm:pt>
    <dgm:pt modelId="{DD49DD6A-EDF0-4B6B-A142-3AF8C5F07405}" type="sibTrans" cxnId="{0973EDFF-6594-4871-A678-AF81DA60FA7F}">
      <dgm:prSet/>
      <dgm:spPr/>
      <dgm:t>
        <a:bodyPr/>
        <a:lstStyle/>
        <a:p>
          <a:endParaRPr lang="ru-RU"/>
        </a:p>
      </dgm:t>
    </dgm:pt>
    <dgm:pt modelId="{F24EB0E1-63E5-4A06-B0D9-A87FD8656D11}" type="pres">
      <dgm:prSet presAssocID="{A37B56CC-FDAC-48B9-B05B-08A6DB3F5987}" presName="compositeShape" presStyleCnt="0">
        <dgm:presLayoutVars>
          <dgm:dir/>
          <dgm:resizeHandles/>
        </dgm:presLayoutVars>
      </dgm:prSet>
      <dgm:spPr/>
    </dgm:pt>
    <dgm:pt modelId="{805CD38E-8928-44D9-8A70-1078A89164EF}" type="pres">
      <dgm:prSet presAssocID="{A37B56CC-FDAC-48B9-B05B-08A6DB3F5987}" presName="pyramid" presStyleLbl="node1" presStyleIdx="0" presStyleCnt="1" custLinFactNeighborX="39481" custLinFactNeighborY="1586"/>
      <dgm:spPr>
        <a:solidFill>
          <a:srgbClr val="F9E19D"/>
        </a:solidFill>
      </dgm:spPr>
    </dgm:pt>
    <dgm:pt modelId="{67162331-DC78-4DFC-ADFD-E28121C44822}" type="pres">
      <dgm:prSet presAssocID="{A37B56CC-FDAC-48B9-B05B-08A6DB3F5987}" presName="theList" presStyleCnt="0"/>
      <dgm:spPr/>
    </dgm:pt>
    <dgm:pt modelId="{7C58AA8D-AC78-4198-9D2F-76BB6EF17653}" type="pres">
      <dgm:prSet presAssocID="{65218BFB-56A1-4939-AC29-69832C9E70D5}" presName="aNode" presStyleLbl="fgAcc1" presStyleIdx="0" presStyleCnt="3" custScaleX="147640" custLinFactNeighborX="10182" custLinFactNeighborY="20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E3E11-C425-45F3-8C59-CEA91DB502A9}" type="pres">
      <dgm:prSet presAssocID="{65218BFB-56A1-4939-AC29-69832C9E70D5}" presName="aSpace" presStyleCnt="0"/>
      <dgm:spPr/>
    </dgm:pt>
    <dgm:pt modelId="{2F579D85-D1A5-4CEF-B2F7-C09147823AA9}" type="pres">
      <dgm:prSet presAssocID="{355C122E-E385-4C51-840A-3130D63CD99C}" presName="aNode" presStyleLbl="fgAcc1" presStyleIdx="1" presStyleCnt="3" custScaleX="244443" custLinFactNeighborX="3010" custLinFactNeighborY="-9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C011A-1C39-4951-8B56-0A1895DCB571}" type="pres">
      <dgm:prSet presAssocID="{355C122E-E385-4C51-840A-3130D63CD99C}" presName="aSpace" presStyleCnt="0"/>
      <dgm:spPr/>
    </dgm:pt>
    <dgm:pt modelId="{84829014-823A-4B0E-B685-F896BE56B359}" type="pres">
      <dgm:prSet presAssocID="{B0CECEF1-5601-4B5F-B181-162CAB828644}" presName="aNode" presStyleLbl="fgAcc1" presStyleIdx="2" presStyleCnt="3" custScaleX="280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D7EFE-ACA5-43F9-B383-8D5EFEEB0228}" type="pres">
      <dgm:prSet presAssocID="{B0CECEF1-5601-4B5F-B181-162CAB828644}" presName="aSpace" presStyleCnt="0"/>
      <dgm:spPr/>
    </dgm:pt>
  </dgm:ptLst>
  <dgm:cxnLst>
    <dgm:cxn modelId="{0973EDFF-6594-4871-A678-AF81DA60FA7F}" srcId="{A37B56CC-FDAC-48B9-B05B-08A6DB3F5987}" destId="{B0CECEF1-5601-4B5F-B181-162CAB828644}" srcOrd="2" destOrd="0" parTransId="{E0C83E75-904E-4C5C-9809-B5E8DFADE1D6}" sibTransId="{DD49DD6A-EDF0-4B6B-A142-3AF8C5F07405}"/>
    <dgm:cxn modelId="{F49FF0F7-1F31-4008-9522-F8DFCA037D4E}" srcId="{A37B56CC-FDAC-48B9-B05B-08A6DB3F5987}" destId="{355C122E-E385-4C51-840A-3130D63CD99C}" srcOrd="1" destOrd="0" parTransId="{8896BA28-A4DB-499E-A645-76A48F1E64CB}" sibTransId="{4C5CFD89-5FB3-4E3A-81B5-9439203699C4}"/>
    <dgm:cxn modelId="{2021DA17-73B6-4344-845E-046BA5376068}" type="presOf" srcId="{B0CECEF1-5601-4B5F-B181-162CAB828644}" destId="{84829014-823A-4B0E-B685-F896BE56B359}" srcOrd="0" destOrd="0" presId="urn:microsoft.com/office/officeart/2005/8/layout/pyramid2"/>
    <dgm:cxn modelId="{F1B954DB-0873-4EFF-9730-70967A3110EE}" type="presOf" srcId="{A37B56CC-FDAC-48B9-B05B-08A6DB3F5987}" destId="{F24EB0E1-63E5-4A06-B0D9-A87FD8656D11}" srcOrd="0" destOrd="0" presId="urn:microsoft.com/office/officeart/2005/8/layout/pyramid2"/>
    <dgm:cxn modelId="{7B6DD8B5-07A9-4039-B97E-19DB79373805}" type="presOf" srcId="{65218BFB-56A1-4939-AC29-69832C9E70D5}" destId="{7C58AA8D-AC78-4198-9D2F-76BB6EF17653}" srcOrd="0" destOrd="0" presId="urn:microsoft.com/office/officeart/2005/8/layout/pyramid2"/>
    <dgm:cxn modelId="{32437FBB-AA2A-4627-865F-F755C89EC389}" type="presOf" srcId="{355C122E-E385-4C51-840A-3130D63CD99C}" destId="{2F579D85-D1A5-4CEF-B2F7-C09147823AA9}" srcOrd="0" destOrd="0" presId="urn:microsoft.com/office/officeart/2005/8/layout/pyramid2"/>
    <dgm:cxn modelId="{DCE03F54-0DC4-42C3-ACCC-6B4482EF73AF}" srcId="{A37B56CC-FDAC-48B9-B05B-08A6DB3F5987}" destId="{65218BFB-56A1-4939-AC29-69832C9E70D5}" srcOrd="0" destOrd="0" parTransId="{060C8F8B-A745-4229-B5AC-6397A705245B}" sibTransId="{A81560EB-EB50-416F-99C2-30A1D1E00307}"/>
    <dgm:cxn modelId="{FA0CE278-DC43-4761-A191-37A0B4140B08}" type="presParOf" srcId="{F24EB0E1-63E5-4A06-B0D9-A87FD8656D11}" destId="{805CD38E-8928-44D9-8A70-1078A89164EF}" srcOrd="0" destOrd="0" presId="urn:microsoft.com/office/officeart/2005/8/layout/pyramid2"/>
    <dgm:cxn modelId="{56611E37-E866-49D6-BB7A-6E0A455CB2B8}" type="presParOf" srcId="{F24EB0E1-63E5-4A06-B0D9-A87FD8656D11}" destId="{67162331-DC78-4DFC-ADFD-E28121C44822}" srcOrd="1" destOrd="0" presId="urn:microsoft.com/office/officeart/2005/8/layout/pyramid2"/>
    <dgm:cxn modelId="{2CDFA074-937F-4EEC-92B5-36405990E63C}" type="presParOf" srcId="{67162331-DC78-4DFC-ADFD-E28121C44822}" destId="{7C58AA8D-AC78-4198-9D2F-76BB6EF17653}" srcOrd="0" destOrd="0" presId="urn:microsoft.com/office/officeart/2005/8/layout/pyramid2"/>
    <dgm:cxn modelId="{BABA1FCD-4AF8-4374-BF25-8BF8E9EEFDB0}" type="presParOf" srcId="{67162331-DC78-4DFC-ADFD-E28121C44822}" destId="{CCDE3E11-C425-45F3-8C59-CEA91DB502A9}" srcOrd="1" destOrd="0" presId="urn:microsoft.com/office/officeart/2005/8/layout/pyramid2"/>
    <dgm:cxn modelId="{B4403D6C-6B0A-4A3A-ACAF-E26ED7149EC9}" type="presParOf" srcId="{67162331-DC78-4DFC-ADFD-E28121C44822}" destId="{2F579D85-D1A5-4CEF-B2F7-C09147823AA9}" srcOrd="2" destOrd="0" presId="urn:microsoft.com/office/officeart/2005/8/layout/pyramid2"/>
    <dgm:cxn modelId="{4276C7E5-2D79-46EE-B662-8F08DDE84894}" type="presParOf" srcId="{67162331-DC78-4DFC-ADFD-E28121C44822}" destId="{63EC011A-1C39-4951-8B56-0A1895DCB571}" srcOrd="3" destOrd="0" presId="urn:microsoft.com/office/officeart/2005/8/layout/pyramid2"/>
    <dgm:cxn modelId="{A170038D-584B-4B05-83BE-7F486621A2D6}" type="presParOf" srcId="{67162331-DC78-4DFC-ADFD-E28121C44822}" destId="{84829014-823A-4B0E-B685-F896BE56B359}" srcOrd="4" destOrd="0" presId="urn:microsoft.com/office/officeart/2005/8/layout/pyramid2"/>
    <dgm:cxn modelId="{A93CB961-29FA-45CF-9692-1B17610E942A}" type="presParOf" srcId="{67162331-DC78-4DFC-ADFD-E28121C44822}" destId="{037D7EFE-ACA5-43F9-B383-8D5EFEEB022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CD38E-8928-44D9-8A70-1078A89164EF}">
      <dsp:nvSpPr>
        <dsp:cNvPr id="0" name=""/>
        <dsp:cNvSpPr/>
      </dsp:nvSpPr>
      <dsp:spPr>
        <a:xfrm>
          <a:off x="3888439" y="0"/>
          <a:ext cx="4352032" cy="4352032"/>
        </a:xfrm>
        <a:prstGeom prst="triangle">
          <a:avLst/>
        </a:prstGeom>
        <a:solidFill>
          <a:srgbClr val="F9E1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8AA8D-AC78-4198-9D2F-76BB6EF17653}">
      <dsp:nvSpPr>
        <dsp:cNvPr id="0" name=""/>
        <dsp:cNvSpPr/>
      </dsp:nvSpPr>
      <dsp:spPr>
        <a:xfrm>
          <a:off x="3960435" y="464295"/>
          <a:ext cx="4176471" cy="10302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rgbClr val="673105"/>
              </a:solidFill>
            </a:rPr>
            <a:t>Учитель</a:t>
          </a:r>
          <a:r>
            <a:rPr lang="ru-RU" sz="2800" kern="1200" dirty="0" smtClean="0"/>
            <a:t>-консультант и координатор</a:t>
          </a:r>
          <a:endParaRPr lang="ru-RU" sz="2800" kern="1200" dirty="0"/>
        </a:p>
      </dsp:txBody>
      <dsp:txXfrm>
        <a:off x="4010726" y="514586"/>
        <a:ext cx="4075889" cy="929625"/>
      </dsp:txXfrm>
    </dsp:sp>
    <dsp:sp modelId="{2F579D85-D1A5-4CEF-B2F7-C09147823AA9}">
      <dsp:nvSpPr>
        <dsp:cNvPr id="0" name=""/>
        <dsp:cNvSpPr/>
      </dsp:nvSpPr>
      <dsp:spPr>
        <a:xfrm>
          <a:off x="2388360" y="1584175"/>
          <a:ext cx="6914854" cy="10302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>
              <a:solidFill>
                <a:srgbClr val="673105"/>
              </a:solidFill>
            </a:rPr>
            <a:t>Родители</a:t>
          </a:r>
          <a:r>
            <a:rPr lang="ru-RU" sz="2800" kern="1200" dirty="0" smtClean="0"/>
            <a:t>  обучающихся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8-х классов, соавторы  и консультанты</a:t>
          </a:r>
          <a:endParaRPr lang="ru-RU" sz="2800" kern="1200" dirty="0"/>
        </a:p>
      </dsp:txBody>
      <dsp:txXfrm>
        <a:off x="2438651" y="1634466"/>
        <a:ext cx="6814272" cy="929625"/>
      </dsp:txXfrm>
    </dsp:sp>
    <dsp:sp modelId="{84829014-823A-4B0E-B685-F896BE56B359}">
      <dsp:nvSpPr>
        <dsp:cNvPr id="0" name=""/>
        <dsp:cNvSpPr/>
      </dsp:nvSpPr>
      <dsp:spPr>
        <a:xfrm>
          <a:off x="1794689" y="2755507"/>
          <a:ext cx="7931900" cy="10302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 </a:t>
          </a:r>
          <a:r>
            <a:rPr lang="ru-RU" sz="2800" kern="1200" dirty="0" smtClean="0"/>
            <a:t>25 малых групп   из состава </a:t>
          </a:r>
          <a:r>
            <a:rPr lang="ru-RU" sz="2800" b="1" u="sng" kern="1200" dirty="0" smtClean="0">
              <a:solidFill>
                <a:srgbClr val="673105"/>
              </a:solidFill>
            </a:rPr>
            <a:t>обучающихся </a:t>
          </a:r>
          <a:r>
            <a:rPr lang="ru-RU" sz="2800" b="0" u="none" kern="1200" dirty="0" smtClean="0">
              <a:solidFill>
                <a:srgbClr val="673105"/>
              </a:solidFill>
            </a:rPr>
            <a:t>(авторы   информационных материалов)</a:t>
          </a:r>
          <a:endParaRPr lang="ru-RU" sz="2800" b="0" u="none" kern="1200" dirty="0">
            <a:solidFill>
              <a:srgbClr val="673105"/>
            </a:solidFill>
          </a:endParaRPr>
        </a:p>
      </dsp:txBody>
      <dsp:txXfrm>
        <a:off x="1844980" y="2805798"/>
        <a:ext cx="7831318" cy="929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4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610315"/>
            <a:ext cx="7086600" cy="18996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ДОПОЛНИТЕЛЬНАЯ ИНФОРМАЦИЯ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5349875"/>
            <a:ext cx="7086600" cy="610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1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12"/>
            <a:ext cx="12188427" cy="6860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28877" y="485522"/>
            <a:ext cx="11312665" cy="1205166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77" y="1825625"/>
            <a:ext cx="11312665" cy="3142885"/>
          </a:xfrm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400">
                <a:solidFill>
                  <a:srgbClr val="002060"/>
                </a:solidFill>
              </a:defRPr>
            </a:lvl3pPr>
            <a:lvl4pPr>
              <a:defRPr sz="1200">
                <a:solidFill>
                  <a:srgbClr val="002060"/>
                </a:solidFill>
              </a:defRPr>
            </a:lvl4pPr>
            <a:lvl5pPr>
              <a:defRPr sz="1000"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514088"/>
            <a:ext cx="2743200" cy="207387"/>
          </a:xfrm>
        </p:spPr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514088"/>
            <a:ext cx="4114800" cy="2073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514088"/>
            <a:ext cx="2743200" cy="207387"/>
          </a:xfrm>
        </p:spPr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71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4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5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8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9BEC9-DA4D-404C-BE55-D1D2E2921C6F}" type="datetimeFigureOut">
              <a:rPr lang="ru-RU" smtClean="0"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45CA9-4C03-46F3-B7FD-FBB7E936D8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1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6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image" Target="../media/image3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slide" Target="slide20.xml"/><Relationship Id="rId10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35smolensk.edusite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rogramki.net/program.php?pr=28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473" y="4052726"/>
            <a:ext cx="7086600" cy="1899648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Презентация интерактивного проекта</a:t>
            </a:r>
            <a:br>
              <a:rPr lang="ru-RU" sz="3600" dirty="0" smtClean="0"/>
            </a:br>
            <a:r>
              <a:rPr lang="ru-RU" sz="3600" dirty="0" smtClean="0"/>
              <a:t>«Святыни Смоленщины»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1863" y="5361619"/>
            <a:ext cx="5831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2060"/>
                </a:solidFill>
              </a:rPr>
              <a:t>Терлецкая</a:t>
            </a:r>
            <a:r>
              <a:rPr lang="ru-RU" sz="2400" dirty="0">
                <a:solidFill>
                  <a:srgbClr val="002060"/>
                </a:solidFill>
              </a:rPr>
              <a:t> Ирина </a:t>
            </a:r>
            <a:r>
              <a:rPr lang="ru-RU" sz="2400">
                <a:solidFill>
                  <a:srgbClr val="002060"/>
                </a:solidFill>
              </a:rPr>
              <a:t>Павловна</a:t>
            </a:r>
            <a:r>
              <a:rPr lang="ru-RU" sz="2400" smtClean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sz="2400" smtClean="0">
                <a:solidFill>
                  <a:srgbClr val="002060"/>
                </a:solidFill>
              </a:rPr>
              <a:t>  </a:t>
            </a:r>
            <a:r>
              <a:rPr lang="ru-RU" sz="2400" dirty="0">
                <a:solidFill>
                  <a:srgbClr val="002060"/>
                </a:solidFill>
              </a:rPr>
              <a:t>учитель истории и обществознания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МБОУ СОШ №35 города Смоленска</a:t>
            </a:r>
          </a:p>
        </p:txBody>
      </p:sp>
    </p:spTree>
    <p:extLst>
      <p:ext uri="{BB962C8B-B14F-4D97-AF65-F5344CB8AC3E}">
        <p14:creationId xmlns:p14="http://schemas.microsoft.com/office/powerpoint/2010/main" val="217270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1" y="333375"/>
            <a:ext cx="12611101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554567" y="476250"/>
            <a:ext cx="11036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Проекту предшествовала</a:t>
            </a: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активная </a:t>
            </a:r>
            <a:r>
              <a:rPr lang="ru-RU" sz="3200" b="1" u="sng">
                <a:solidFill>
                  <a:srgbClr val="673105"/>
                </a:solidFill>
              </a:rPr>
              <a:t>экскурсионная </a:t>
            </a:r>
            <a:r>
              <a:rPr lang="ru-RU" sz="3200" b="1">
                <a:solidFill>
                  <a:srgbClr val="673105"/>
                </a:solidFill>
              </a:rPr>
              <a:t>деятельность</a:t>
            </a: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</a:t>
            </a:r>
            <a:endParaRPr lang="ru-RU" sz="4000">
              <a:solidFill>
                <a:srgbClr val="673105"/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pic>
        <p:nvPicPr>
          <p:cNvPr id="11269" name="Picture 2" descr="H:\Фото\2010\купола 2010\IMG_2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42" y="1955800"/>
            <a:ext cx="3048221" cy="3662363"/>
          </a:xfrm>
          <a:prstGeom prst="rect">
            <a:avLst/>
          </a:prstGeom>
          <a:noFill/>
          <a:ln w="9525">
            <a:solidFill>
              <a:srgbClr val="6731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2501" y="5949950"/>
            <a:ext cx="4036484" cy="998538"/>
          </a:xfrm>
          <a:prstGeom prst="rect">
            <a:avLst/>
          </a:prstGeom>
          <a:noFill/>
          <a:ln>
            <a:solidFill>
              <a:srgbClr val="673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73105"/>
                </a:solidFill>
              </a:rPr>
              <a:t>Экскурсия в   Свято-Успенский  кафедральный собор </a:t>
            </a:r>
            <a:r>
              <a:rPr lang="ru-RU" b="1" dirty="0" err="1">
                <a:solidFill>
                  <a:srgbClr val="673105"/>
                </a:solidFill>
              </a:rPr>
              <a:t>г.Смоленск</a:t>
            </a:r>
            <a:endParaRPr lang="ru-RU" b="1" dirty="0">
              <a:solidFill>
                <a:srgbClr val="673105"/>
              </a:solidFill>
            </a:endParaRPr>
          </a:p>
        </p:txBody>
      </p:sp>
      <p:pic>
        <p:nvPicPr>
          <p:cNvPr id="11271" name="Picture 4" descr="H:\Фото\2012\десногорск паломн 2012\IMG_84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55801"/>
            <a:ext cx="4698332" cy="2913063"/>
          </a:xfrm>
          <a:prstGeom prst="rect">
            <a:avLst/>
          </a:prstGeom>
          <a:noFill/>
          <a:ln w="9525">
            <a:solidFill>
              <a:srgbClr val="6731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2934" y="5178426"/>
            <a:ext cx="5179484" cy="1770063"/>
          </a:xfrm>
          <a:prstGeom prst="rect">
            <a:avLst/>
          </a:prstGeom>
          <a:noFill/>
          <a:ln>
            <a:solidFill>
              <a:srgbClr val="673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73105"/>
                </a:solidFill>
              </a:rPr>
              <a:t>Паломническая поездка в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673105"/>
                </a:solidFill>
              </a:rPr>
              <a:t> г. Десногорск. </a:t>
            </a:r>
          </a:p>
        </p:txBody>
      </p:sp>
    </p:spTree>
    <p:extLst>
      <p:ext uri="{BB962C8B-B14F-4D97-AF65-F5344CB8AC3E}">
        <p14:creationId xmlns:p14="http://schemas.microsoft.com/office/powerpoint/2010/main" val="19507767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34434" y="260350"/>
            <a:ext cx="11713633" cy="6986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673105"/>
                </a:solidFill>
              </a:rPr>
              <a:t>Разработка практико-ориентированных проектов</a:t>
            </a: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4000" b="1">
              <a:solidFill>
                <a:srgbClr val="673105"/>
              </a:solidFill>
            </a:endParaRPr>
          </a:p>
          <a:p>
            <a:pPr algn="ctr" eaLnBrk="1" hangingPunct="1"/>
            <a:endParaRPr lang="ru-RU" sz="2400" b="1">
              <a:solidFill>
                <a:srgbClr val="673105"/>
              </a:solidFill>
            </a:endParaRP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</a:t>
            </a:r>
            <a:endParaRPr lang="ru-RU" sz="4000">
              <a:solidFill>
                <a:srgbClr val="673105"/>
              </a:solidFill>
            </a:endParaRPr>
          </a:p>
        </p:txBody>
      </p:sp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pic>
        <p:nvPicPr>
          <p:cNvPr id="12293" name="Picture 7" descr="P3121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21" y="1857375"/>
            <a:ext cx="382103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40367" y="4724401"/>
            <a:ext cx="4036484" cy="2017713"/>
          </a:xfrm>
          <a:prstGeom prst="rect">
            <a:avLst/>
          </a:prstGeom>
          <a:noFill/>
          <a:ln>
            <a:solidFill>
              <a:srgbClr val="673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73105"/>
                </a:solidFill>
              </a:rPr>
              <a:t>Макет-реконструкция ныне </a:t>
            </a:r>
            <a:r>
              <a:rPr lang="ru-RU" b="1" dirty="0" err="1">
                <a:solidFill>
                  <a:srgbClr val="673105"/>
                </a:solidFill>
              </a:rPr>
              <a:t>руинированного</a:t>
            </a:r>
            <a:r>
              <a:rPr lang="ru-RU" b="1" dirty="0">
                <a:solidFill>
                  <a:srgbClr val="673105"/>
                </a:solidFill>
              </a:rPr>
              <a:t>  Рождественского храма   в </a:t>
            </a:r>
            <a:r>
              <a:rPr lang="ru-RU" b="1" dirty="0" err="1">
                <a:solidFill>
                  <a:srgbClr val="673105"/>
                </a:solidFill>
              </a:rPr>
              <a:t>с.Михновка</a:t>
            </a:r>
            <a:endParaRPr lang="ru-RU" b="1" dirty="0">
              <a:solidFill>
                <a:srgbClr val="673105"/>
              </a:solidFill>
            </a:endParaRPr>
          </a:p>
        </p:txBody>
      </p:sp>
      <p:pic>
        <p:nvPicPr>
          <p:cNvPr id="12295" name="Picture 2" descr="H:\Фото\2010\купола 2010\IMG_24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" t="15160" r="9142" b="11296"/>
          <a:stretch>
            <a:fillRect/>
          </a:stretch>
        </p:blipFill>
        <p:spPr bwMode="auto">
          <a:xfrm>
            <a:off x="7058749" y="1857375"/>
            <a:ext cx="441392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247467" y="4724401"/>
            <a:ext cx="4036484" cy="2017713"/>
          </a:xfrm>
          <a:prstGeom prst="rect">
            <a:avLst/>
          </a:prstGeom>
          <a:noFill/>
          <a:ln>
            <a:solidFill>
              <a:srgbClr val="673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73105"/>
                </a:solidFill>
              </a:rPr>
              <a:t>Авторы  проекта «Рождественский храм» – победители областной игры «Смоленские купола»</a:t>
            </a:r>
          </a:p>
        </p:txBody>
      </p:sp>
    </p:spTree>
    <p:extLst>
      <p:ext uri="{BB962C8B-B14F-4D97-AF65-F5344CB8AC3E}">
        <p14:creationId xmlns:p14="http://schemas.microsoft.com/office/powerpoint/2010/main" val="32577066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84668" y="668338"/>
            <a:ext cx="1171363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  </a:t>
            </a:r>
            <a:endParaRPr lang="ru-RU" sz="4000">
              <a:solidFill>
                <a:srgbClr val="673105"/>
              </a:solidFill>
            </a:endParaRP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pic>
        <p:nvPicPr>
          <p:cNvPr id="6" name="Рисунок 5" descr="http://upload.wikimedia.org/wikipedia/commons/thumb/9/93/KartaPozRSO.svg/270px-KartaPozRSO.svg.png"/>
          <p:cNvPicPr/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83499" y="667922"/>
            <a:ext cx="9793088" cy="619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093384" y="156051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4" action="ppaction://hlinksldjump"/>
              </a:rPr>
              <a:t>3. Велиж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4717" y="213836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rId5" action="ppaction://hlinksldjump"/>
              </a:rPr>
              <a:t>4. Демидов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8500" y="3105151"/>
            <a:ext cx="86571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rId6" action="ppaction://hlinksldjump"/>
              </a:rPr>
              <a:t>8. Рудня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09851" y="4652963"/>
            <a:ext cx="1344083" cy="360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18. </a:t>
            </a:r>
            <a:r>
              <a:rPr lang="ru-RU" sz="900" b="1" dirty="0">
                <a:solidFill>
                  <a:schemeClr val="tx1"/>
                </a:solidFill>
                <a:hlinkClick r:id="" action="ppaction://noaction"/>
              </a:rPr>
              <a:t>Монастырщина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1767" y="5097464"/>
            <a:ext cx="1344084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" action="ppaction://noaction"/>
              </a:rPr>
              <a:t>22. Хиславичи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10568" y="5643564"/>
            <a:ext cx="1056217" cy="288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23. Шумячи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324" name="Заголовок 1"/>
          <p:cNvSpPr>
            <a:spLocks noGrp="1"/>
          </p:cNvSpPr>
          <p:nvPr>
            <p:ph type="title"/>
          </p:nvPr>
        </p:nvSpPr>
        <p:spPr>
          <a:xfrm>
            <a:off x="679451" y="0"/>
            <a:ext cx="10972800" cy="1143000"/>
          </a:xfrm>
        </p:spPr>
        <p:txBody>
          <a:bodyPr/>
          <a:lstStyle/>
          <a:p>
            <a:r>
              <a:rPr lang="ru-RU" smtClean="0"/>
              <a:t>«Фронт» работы 25 малых групп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26734" y="4041776"/>
            <a:ext cx="1056217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17. Красный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90067" y="6300789"/>
            <a:ext cx="960967" cy="287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25. Ершичи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88367" y="2325688"/>
            <a:ext cx="1054100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7" action="ppaction://hlinksldjump"/>
              </a:rPr>
              <a:t>5. </a:t>
            </a:r>
            <a:r>
              <a:rPr lang="ru-RU" sz="900" b="1" dirty="0">
                <a:solidFill>
                  <a:schemeClr val="tx1"/>
                </a:solidFill>
                <a:hlinkClick r:id="rId7" action="ppaction://hlinksldjump"/>
              </a:rPr>
              <a:t>Духовщина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27651" y="2708276"/>
            <a:ext cx="863600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rId8" action="ppaction://hlinksldjump"/>
              </a:rPr>
              <a:t>11. Ярцево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12984" y="1641475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9" action="ppaction://hlinksldjump"/>
              </a:rPr>
              <a:t>6</a:t>
            </a:r>
            <a:r>
              <a:rPr lang="ru-RU" sz="1000" b="1" dirty="0">
                <a:solidFill>
                  <a:schemeClr val="tx1"/>
                </a:solidFill>
                <a:hlinkClick r:id="rId9" action="ppaction://hlinksldjump"/>
              </a:rPr>
              <a:t>Холм-Жирки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90984" y="102076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0" action="ppaction://hlinksldjump"/>
              </a:rPr>
              <a:t>1. Сычёвка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033001" y="1550989"/>
            <a:ext cx="1056217" cy="433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1" action="ppaction://hlinksldjump"/>
              </a:rPr>
              <a:t>2</a:t>
            </a:r>
            <a:r>
              <a:rPr lang="ru-RU" sz="1200" b="1" dirty="0">
                <a:solidFill>
                  <a:schemeClr val="tx1"/>
                </a:solidFill>
              </a:rPr>
              <a:t>. </a:t>
            </a:r>
            <a:r>
              <a:rPr lang="ru-RU" sz="1200" b="1" dirty="0">
                <a:solidFill>
                  <a:schemeClr val="tx1"/>
                </a:solidFill>
                <a:hlinkClick r:id="rId11" action="ppaction://hlinksldjump"/>
              </a:rPr>
              <a:t>Гагарин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59751" y="1639888"/>
            <a:ext cx="1058333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2" action="ppaction://hlinksldjump"/>
              </a:rPr>
              <a:t>7. </a:t>
            </a:r>
            <a:r>
              <a:rPr lang="ru-RU" sz="900" b="1" dirty="0">
                <a:solidFill>
                  <a:schemeClr val="tx1"/>
                </a:solidFill>
                <a:hlinkClick r:id="rId12" action="ppaction://hlinksldjump"/>
              </a:rPr>
              <a:t>Новодугино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3084" y="324961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50" b="1" dirty="0">
                <a:solidFill>
                  <a:schemeClr val="tx1"/>
                </a:solidFill>
                <a:hlinkClick r:id="rId13" action="ppaction://hlinksldjump"/>
              </a:rPr>
              <a:t>9. </a:t>
            </a:r>
            <a:r>
              <a:rPr lang="ru-RU" sz="1050" b="1" dirty="0">
                <a:solidFill>
                  <a:schemeClr val="tx1"/>
                </a:solidFill>
                <a:hlinkClick r:id="rId10" action="ppaction://hlinksldjump"/>
              </a:rPr>
              <a:t>Смоленск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88418" y="3321050"/>
            <a:ext cx="958849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4" action="ppaction://hlinksldjump"/>
              </a:rPr>
              <a:t>10. </a:t>
            </a:r>
            <a:r>
              <a:rPr lang="ru-RU" sz="800" b="1" dirty="0">
                <a:solidFill>
                  <a:schemeClr val="tx1"/>
                </a:solidFill>
                <a:hlinkClick r:id="rId14" action="ppaction://hlinksldjump"/>
              </a:rPr>
              <a:t>Кардымово</a:t>
            </a: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52534" y="3794125"/>
            <a:ext cx="86571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20. Глинка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50833" y="4295776"/>
            <a:ext cx="958851" cy="35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19. Починок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882217" y="531336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24. Рославль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2984" y="4079875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" action="ppaction://noaction"/>
              </a:rPr>
              <a:t>21. Ельня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326967" y="3673476"/>
            <a:ext cx="958851" cy="360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" action="ppaction://noaction"/>
              </a:rPr>
              <a:t>16. Угра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580717" y="3249613"/>
            <a:ext cx="1056216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hlinkClick r:id="" action="ppaction://noaction"/>
              </a:rPr>
              <a:t>15. </a:t>
            </a:r>
            <a:r>
              <a:rPr lang="ru-RU" sz="900" b="1" dirty="0">
                <a:solidFill>
                  <a:schemeClr val="tx1"/>
                </a:solidFill>
                <a:hlinkClick r:id="" action="ppaction://noaction"/>
              </a:rPr>
              <a:t>Дорогобуж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769101" y="2540000"/>
            <a:ext cx="1056217" cy="433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5" action="ppaction://hlinksldjump"/>
              </a:rPr>
              <a:t>12. </a:t>
            </a:r>
            <a:r>
              <a:rPr lang="ru-RU" sz="1000" b="1" dirty="0">
                <a:solidFill>
                  <a:schemeClr val="tx1"/>
                </a:solidFill>
                <a:hlinkClick r:id="rId15" action="ppaction://hlinksldjump"/>
              </a:rPr>
              <a:t>Сафоново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496301" y="2492375"/>
            <a:ext cx="105621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rId16" action="ppaction://hlinksldjump"/>
              </a:rPr>
              <a:t>13. Вязьма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033001" y="2671763"/>
            <a:ext cx="1056217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hlinkClick r:id="" action="ppaction://noaction"/>
              </a:rPr>
              <a:t>14. Тёмкино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9435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571751" y="857251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>
                <a:solidFill>
                  <a:srgbClr val="341312"/>
                </a:solidFill>
              </a:rPr>
              <a:t> 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pic>
        <p:nvPicPr>
          <p:cNvPr id="14341" name="Picture 2" descr="I:\для агентства\Карта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 r="-548" b="20654"/>
          <a:stretch>
            <a:fillRect/>
          </a:stretch>
        </p:blipFill>
        <p:spPr bwMode="auto">
          <a:xfrm>
            <a:off x="2368551" y="1416051"/>
            <a:ext cx="78740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Заголовок 1"/>
          <p:cNvSpPr txBox="1">
            <a:spLocks/>
          </p:cNvSpPr>
          <p:nvPr/>
        </p:nvSpPr>
        <p:spPr bwMode="auto">
          <a:xfrm>
            <a:off x="706967" y="1889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200" b="1">
                <a:solidFill>
                  <a:srgbClr val="673105"/>
                </a:solidFill>
                <a:latin typeface="Calibri" pitchFamily="34" charset="0"/>
              </a:rPr>
              <a:t>Результат работы 25 малых групп и группы технического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409923327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E:\Documents and Settings\User\Рабочий стол\для агентства2,04\КАРТА тит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0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8068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3335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573016"/>
            <a:ext cx="10763325" cy="707886"/>
          </a:xfrm>
          <a:prstGeom prst="rect">
            <a:avLst/>
          </a:prstGeom>
          <a:noFill/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3413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73105"/>
                </a:solidFill>
                <a:latin typeface="Arial" charset="0"/>
                <a:cs typeface="Arial" charset="0"/>
              </a:rPr>
              <a:t>Презентация проекта в  Смоленской епархии</a:t>
            </a:r>
          </a:p>
        </p:txBody>
      </p:sp>
      <p:pic>
        <p:nvPicPr>
          <p:cNvPr id="16391" name="Picture 11" descr="H:\Фото\пантелеймон\DSC02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6" y="1754188"/>
            <a:ext cx="710531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96793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3335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2" y="3573016"/>
            <a:ext cx="10763325" cy="707886"/>
          </a:xfrm>
          <a:prstGeom prst="rect">
            <a:avLst/>
          </a:prstGeom>
          <a:noFill/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34131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Заголовок 1"/>
          <p:cNvSpPr>
            <a:spLocks noGrp="1"/>
          </p:cNvSpPr>
          <p:nvPr>
            <p:ph type="title"/>
          </p:nvPr>
        </p:nvSpPr>
        <p:spPr>
          <a:xfrm>
            <a:off x="814917" y="5949950"/>
            <a:ext cx="10972800" cy="11430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673105"/>
                </a:solidFill>
              </a:rPr>
              <a:t>Встреча с владыкой </a:t>
            </a:r>
            <a:r>
              <a:rPr lang="ru-RU" sz="2800" dirty="0" err="1" smtClean="0">
                <a:solidFill>
                  <a:srgbClr val="673105"/>
                </a:solidFill>
              </a:rPr>
              <a:t>Пантелеимоном</a:t>
            </a:r>
            <a:r>
              <a:rPr lang="ru-RU" sz="2800" dirty="0" smtClean="0">
                <a:solidFill>
                  <a:srgbClr val="673105"/>
                </a:solidFill>
              </a:rPr>
              <a:t/>
            </a:r>
            <a:br>
              <a:rPr lang="ru-RU" sz="2800" dirty="0" smtClean="0">
                <a:solidFill>
                  <a:srgbClr val="673105"/>
                </a:solidFill>
              </a:rPr>
            </a:br>
            <a:r>
              <a:rPr lang="ru-RU" sz="2800" dirty="0" smtClean="0">
                <a:solidFill>
                  <a:srgbClr val="673105"/>
                </a:solidFill>
              </a:rPr>
              <a:t> ( январь, 2013 г.)</a:t>
            </a:r>
          </a:p>
        </p:txBody>
      </p:sp>
      <p:pic>
        <p:nvPicPr>
          <p:cNvPr id="17415" name="Picture 2" descr="C:\Users\User\Desktop\пенза\1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47" y="820237"/>
            <a:ext cx="795955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794313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11967" y="1052514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Мы создали проект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952500" y="2564904"/>
            <a:ext cx="1075319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ума, который ищет,</a:t>
            </a:r>
          </a:p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сердца, которое любит,</a:t>
            </a:r>
          </a:p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души, которая верит.</a:t>
            </a:r>
          </a:p>
        </p:txBody>
      </p:sp>
    </p:spTree>
    <p:extLst>
      <p:ext uri="{BB962C8B-B14F-4D97-AF65-F5344CB8AC3E}">
        <p14:creationId xmlns:p14="http://schemas.microsoft.com/office/powerpoint/2010/main" val="141336115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13335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1424" y="2249577"/>
            <a:ext cx="10763325" cy="707886"/>
          </a:xfrm>
          <a:prstGeom prst="rect">
            <a:avLst/>
          </a:prstGeom>
          <a:noFill/>
          <a:effectLst>
            <a:glow rad="228600">
              <a:srgbClr val="FDE8B5">
                <a:alpha val="40000"/>
              </a:srgbClr>
            </a:glow>
            <a:softEdge rad="1270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34131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673105"/>
                </a:solidFill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1515044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Список источников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1. </a:t>
            </a:r>
            <a:r>
              <a:rPr lang="ru-RU" dirty="0">
                <a:solidFill>
                  <a:srgbClr val="673105"/>
                </a:solidFill>
              </a:rPr>
              <a:t>Романовская М.Б. Метод проектов в контексте профильного обучения в старших классах: современные подходы.-М.,2002.</a:t>
            </a:r>
          </a:p>
          <a:p>
            <a:pPr lvl="0"/>
            <a:r>
              <a:rPr lang="ru-RU" dirty="0">
                <a:solidFill>
                  <a:srgbClr val="673105"/>
                </a:solidFill>
              </a:rPr>
              <a:t>2. Крылова Н.Б. Проектная деятельность школьников и новые задачи педагогов // Дополнительное образование и воспитание. — 2007. — №3. — С. 9-15.</a:t>
            </a:r>
          </a:p>
          <a:p>
            <a:pPr lvl="0"/>
            <a:r>
              <a:rPr lang="ru-RU" dirty="0">
                <a:solidFill>
                  <a:srgbClr val="673105"/>
                </a:solidFill>
              </a:rPr>
              <a:t>3. Кузнецова, А. Г. Проектно-исследовательская деятельность учащихся / А. Г. Кузнецова, А. Н. Чайка // Дополнительное образование и воспитание. – 2009. – № 7. – С. 9–16.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71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E:\Documents and Settings\User\Рабочий стол\для агентства2,04\КАРТА титу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10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7169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Контакты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муниципальное  бюджетное образовательное учреждение средняя общеобразовательная школа №35 города Смоленска,</a:t>
            </a:r>
          </a:p>
          <a:p>
            <a:r>
              <a:rPr lang="en-US" b="1" dirty="0"/>
              <a:t>e-mail: ipochkasm@mail.ru</a:t>
            </a:r>
            <a:endParaRPr lang="ru-RU" b="1" dirty="0"/>
          </a:p>
          <a:p>
            <a:r>
              <a:rPr lang="ru-RU" b="1" dirty="0"/>
              <a:t>адрес школы:  214036 </a:t>
            </a:r>
            <a:r>
              <a:rPr lang="ru-RU" b="1" dirty="0" err="1"/>
              <a:t>г.Смоленск</a:t>
            </a:r>
            <a:r>
              <a:rPr lang="ru-RU" b="1" dirty="0"/>
              <a:t>  ул. Петра Алексеева, 20</a:t>
            </a:r>
          </a:p>
          <a:p>
            <a:r>
              <a:rPr lang="ru-RU" b="1" dirty="0" smtClean="0"/>
              <a:t>Контактный </a:t>
            </a:r>
            <a:r>
              <a:rPr lang="ru-RU" b="1" dirty="0"/>
              <a:t>телефон: (4812) 55-03-75. </a:t>
            </a:r>
            <a:endParaRPr lang="ru-RU" b="1" dirty="0" smtClean="0"/>
          </a:p>
          <a:p>
            <a:r>
              <a:rPr lang="ru-RU" b="1" dirty="0" smtClean="0"/>
              <a:t>E-</a:t>
            </a:r>
            <a:r>
              <a:rPr lang="ru-RU" b="1" dirty="0" err="1" smtClean="0"/>
              <a:t>mail</a:t>
            </a:r>
            <a:r>
              <a:rPr lang="ru-RU" b="1" dirty="0"/>
              <a:t>: School-35@mail.ru.</a:t>
            </a:r>
          </a:p>
          <a:p>
            <a:r>
              <a:rPr lang="ru-RU" b="1" dirty="0"/>
              <a:t>Адрес </a:t>
            </a:r>
            <a:r>
              <a:rPr lang="ru-RU" b="1" dirty="0" smtClean="0"/>
              <a:t>сайта школы  </a:t>
            </a:r>
            <a:r>
              <a:rPr lang="ru-RU" b="1" dirty="0"/>
              <a:t>в сети Интернет: </a:t>
            </a:r>
            <a:r>
              <a:rPr lang="ru-RU" b="1" dirty="0">
                <a:hlinkClick r:id="rId2"/>
              </a:rPr>
              <a:t>http://school35smolensk.edusite.ru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5204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Личные координаты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u="sng" dirty="0" err="1" smtClean="0"/>
              <a:t>Терлецкая</a:t>
            </a:r>
            <a:r>
              <a:rPr lang="ru-RU" sz="2800" u="sng" dirty="0" smtClean="0"/>
              <a:t> Ирина Павловна,  учитель истории и обществознания</a:t>
            </a:r>
          </a:p>
          <a:p>
            <a:r>
              <a:rPr lang="ru-RU" sz="2800" u="sng" dirty="0" smtClean="0"/>
              <a:t> МБОУ СОШ №35 города Смоленска</a:t>
            </a:r>
          </a:p>
          <a:p>
            <a:r>
              <a:rPr lang="en-US" sz="2800" u="sng" dirty="0" smtClean="0"/>
              <a:t>e-mail</a:t>
            </a:r>
            <a:r>
              <a:rPr lang="en-US" sz="2800" u="sng" dirty="0"/>
              <a:t>: ipochkasm@mail.ru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4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 cstate="print"/>
          <a:srcRect t="18841" b="14493"/>
          <a:stretch>
            <a:fillRect/>
          </a:stretch>
        </p:blipFill>
        <p:spPr bwMode="auto">
          <a:xfrm>
            <a:off x="9744406" y="692697"/>
            <a:ext cx="2285967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2544234" y="47625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3200">
              <a:solidFill>
                <a:srgbClr val="341312"/>
              </a:solidFill>
            </a:endParaRPr>
          </a:p>
        </p:txBody>
      </p:sp>
      <p:pic>
        <p:nvPicPr>
          <p:cNvPr id="4101" name="Picture 7" descr="E:\Documents and Settings\User\Рабочий стол\для агентства2,04\КАРТА тек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18" y="1"/>
            <a:ext cx="12896851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4418" y="1263650"/>
            <a:ext cx="10943167" cy="4468813"/>
          </a:xfrm>
          <a:prstGeom prst="rect">
            <a:avLst/>
          </a:prstGeom>
          <a:gradFill flip="none" rotWithShape="1">
            <a:gsLst>
              <a:gs pos="5000">
                <a:srgbClr val="5E9EFF"/>
              </a:gs>
              <a:gs pos="21000">
                <a:srgbClr val="85C2FF"/>
              </a:gs>
              <a:gs pos="86000">
                <a:srgbClr val="C4D6EB"/>
              </a:gs>
              <a:gs pos="97000">
                <a:srgbClr val="FFEBFA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Электронный вариант карты выполнен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программе </a:t>
            </a:r>
            <a:r>
              <a:rPr lang="ru-RU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3200" dirty="0" err="1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Adobe</a:t>
            </a:r>
            <a:r>
              <a:rPr lang="ru-RU" sz="3200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 </a:t>
            </a:r>
            <a:r>
              <a:rPr lang="ru-RU" sz="3200" dirty="0" err="1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Photoshop</a:t>
            </a: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71372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 cstate="print"/>
          <a:srcRect t="18841" b="14493"/>
          <a:stretch>
            <a:fillRect/>
          </a:stretch>
        </p:blipFill>
        <p:spPr bwMode="auto">
          <a:xfrm>
            <a:off x="9744406" y="692697"/>
            <a:ext cx="2285967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2544234" y="47625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3200">
              <a:solidFill>
                <a:srgbClr val="341312"/>
              </a:solidFill>
            </a:endParaRPr>
          </a:p>
        </p:txBody>
      </p:sp>
      <p:pic>
        <p:nvPicPr>
          <p:cNvPr id="5125" name="Picture 7" descr="E:\Documents and Settings\User\Рабочий стол\для агентства2,04\КАРТА тек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18" y="1"/>
            <a:ext cx="12896851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4418" y="1273175"/>
            <a:ext cx="10943167" cy="4468813"/>
          </a:xfrm>
          <a:prstGeom prst="rect">
            <a:avLst/>
          </a:prstGeom>
          <a:gradFill>
            <a:gsLst>
              <a:gs pos="5000">
                <a:srgbClr val="5E9EFF"/>
              </a:gs>
              <a:gs pos="8000">
                <a:srgbClr val="85C2FF"/>
              </a:gs>
              <a:gs pos="86000">
                <a:srgbClr val="C4D6EB"/>
              </a:gs>
              <a:gs pos="97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Иллюстративное содержание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карты-путеводителя</a:t>
            </a:r>
          </a:p>
          <a:p>
            <a:pPr algn="ctr">
              <a:defRPr/>
            </a:pPr>
            <a:endParaRPr lang="ru-RU" sz="3200" b="1" dirty="0">
              <a:solidFill>
                <a:srgbClr val="67310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действующие храмы и монастыри;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чтимые иконы и святые источники;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3200" b="1" dirty="0" err="1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руинированные</a:t>
            </a: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церкви и соборы.</a:t>
            </a:r>
          </a:p>
          <a:p>
            <a:pPr algn="ctr">
              <a:defRPr/>
            </a:pPr>
            <a:endParaRPr lang="ru-RU" sz="3200" b="1" dirty="0">
              <a:solidFill>
                <a:srgbClr val="673105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Всего 298 объектов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67310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52651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Администратор\Рабочий стол\MC900439262[1].jpg"/>
          <p:cNvPicPr>
            <a:picLocks noChangeAspect="1" noChangeArrowheads="1"/>
          </p:cNvPicPr>
          <p:nvPr/>
        </p:nvPicPr>
        <p:blipFill>
          <a:blip r:embed="rId3" cstate="print"/>
          <a:srcRect t="18841" b="14493"/>
          <a:stretch>
            <a:fillRect/>
          </a:stretch>
        </p:blipFill>
        <p:spPr bwMode="auto">
          <a:xfrm>
            <a:off x="9744406" y="692697"/>
            <a:ext cx="2285967" cy="1142983"/>
          </a:xfrm>
          <a:prstGeom prst="roundRect">
            <a:avLst>
              <a:gd name="adj" fmla="val 39990"/>
            </a:avLst>
          </a:prstGeom>
          <a:noFill/>
          <a:effectLst>
            <a:glow rad="101600">
              <a:srgbClr val="FDE8B5">
                <a:alpha val="60000"/>
              </a:srgbClr>
            </a:glow>
            <a:softEdge rad="127000"/>
          </a:effectLst>
        </p:spPr>
      </p:pic>
      <p:sp>
        <p:nvSpPr>
          <p:cNvPr id="6148" name="TextBox 11"/>
          <p:cNvSpPr txBox="1">
            <a:spLocks noChangeArrowheads="1"/>
          </p:cNvSpPr>
          <p:nvPr/>
        </p:nvSpPr>
        <p:spPr bwMode="auto">
          <a:xfrm>
            <a:off x="2544234" y="476250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3200">
              <a:solidFill>
                <a:srgbClr val="341312"/>
              </a:solidFill>
            </a:endParaRPr>
          </a:p>
        </p:txBody>
      </p:sp>
      <p:pic>
        <p:nvPicPr>
          <p:cNvPr id="6149" name="Picture 7" descr="E:\Documents and Settings\User\Рабочий стол\для агентства2,04\КАРТА текс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218" y="1"/>
            <a:ext cx="12896851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70601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571751" y="857250"/>
            <a:ext cx="73914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673105"/>
                </a:solidFill>
              </a:rPr>
              <a:t>Участники  проектной деятельности</a:t>
            </a:r>
          </a:p>
          <a:p>
            <a:pPr algn="ctr" eaLnBrk="1" hangingPunct="1"/>
            <a:r>
              <a:rPr lang="ru-RU" sz="3600" dirty="0">
                <a:solidFill>
                  <a:srgbClr val="341312"/>
                </a:solidFill>
              </a:rPr>
              <a:t> 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graphicFrame>
        <p:nvGraphicFramePr>
          <p:cNvPr id="8" name="Схема 7"/>
          <p:cNvGraphicFramePr/>
          <p:nvPr/>
        </p:nvGraphicFramePr>
        <p:xfrm>
          <a:off x="431371" y="2132856"/>
          <a:ext cx="1152128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21504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120827" y="620714"/>
            <a:ext cx="6142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673105"/>
                </a:solidFill>
              </a:rPr>
              <a:t>Первые шаги к проекту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4559300" y="263683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9185" y="1557339"/>
            <a:ext cx="5422900" cy="237648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Желание знать больше об истории  памятников православной культуры городов и сел Смоленщины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334433" y="4076700"/>
            <a:ext cx="5327651" cy="242093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Потребность представить  в картографическом варианте, какие  святыни чтят смоляне  в разных уголках Смоленщины</a:t>
            </a:r>
          </a:p>
        </p:txBody>
      </p:sp>
      <p:sp>
        <p:nvSpPr>
          <p:cNvPr id="22" name="Стрелка влево 21"/>
          <p:cNvSpPr/>
          <p:nvPr/>
        </p:nvSpPr>
        <p:spPr>
          <a:xfrm>
            <a:off x="6769100" y="1557339"/>
            <a:ext cx="5759451" cy="2447925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Недостаток  и разрозненность информации о множестве культовых сооружений  Смоленщины</a:t>
            </a:r>
          </a:p>
        </p:txBody>
      </p:sp>
      <p:sp>
        <p:nvSpPr>
          <p:cNvPr id="23" name="Стрелка влево 22"/>
          <p:cNvSpPr/>
          <p:nvPr/>
        </p:nvSpPr>
        <p:spPr>
          <a:xfrm>
            <a:off x="6671734" y="4149726"/>
            <a:ext cx="5761567" cy="2492375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Отсутствие единой карты Смоленской области   «Святые места  Смоленщины»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8134" y="1773239"/>
            <a:ext cx="768351" cy="4751387"/>
          </a:xfrm>
          <a:prstGeom prst="rect">
            <a:avLst/>
          </a:prstGeom>
          <a:solidFill>
            <a:srgbClr val="FDF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П</a:t>
            </a:r>
          </a:p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Р</a:t>
            </a:r>
          </a:p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О</a:t>
            </a:r>
          </a:p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Е</a:t>
            </a:r>
          </a:p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К</a:t>
            </a:r>
          </a:p>
          <a:p>
            <a:pPr algn="ctr">
              <a:defRPr/>
            </a:pPr>
            <a:r>
              <a:rPr lang="ru-RU" sz="5400" dirty="0">
                <a:solidFill>
                  <a:srgbClr val="673105"/>
                </a:solidFill>
              </a:rPr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val="120719163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571751" y="857251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Слоган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проекта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  <p:sp>
        <p:nvSpPr>
          <p:cNvPr id="6" name="Прямоугольник 5"/>
          <p:cNvSpPr/>
          <p:nvPr/>
        </p:nvSpPr>
        <p:spPr>
          <a:xfrm>
            <a:off x="815413" y="2564904"/>
            <a:ext cx="1075319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ума, который ищет.</a:t>
            </a:r>
          </a:p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сердца, которое любит.</a:t>
            </a:r>
          </a:p>
          <a:p>
            <a:pPr algn="ctr">
              <a:defRPr/>
            </a:pPr>
            <a:r>
              <a:rPr lang="ru-RU" sz="4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души, которая верит.</a:t>
            </a:r>
          </a:p>
        </p:txBody>
      </p:sp>
    </p:spTree>
    <p:extLst>
      <p:ext uri="{BB962C8B-B14F-4D97-AF65-F5344CB8AC3E}">
        <p14:creationId xmlns:p14="http://schemas.microsoft.com/office/powerpoint/2010/main" val="3933543234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ШКОЛА\презентации\фоны для презентаций1\116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6111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39185" y="857250"/>
            <a:ext cx="1171363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673105"/>
                </a:solidFill>
              </a:rPr>
              <a:t>Цель проекта</a:t>
            </a: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 Создать иллюстрированную туристическую  карту-путеводитель по   Смоленской области </a:t>
            </a: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endParaRPr lang="ru-RU" sz="3200" b="1">
              <a:solidFill>
                <a:srgbClr val="673105"/>
              </a:solidFill>
            </a:endParaRPr>
          </a:p>
          <a:p>
            <a:pPr algn="ctr" eaLnBrk="1" hangingPunct="1"/>
            <a:r>
              <a:rPr lang="ru-RU" sz="3200" b="1">
                <a:solidFill>
                  <a:srgbClr val="673105"/>
                </a:solidFill>
              </a:rPr>
              <a:t> </a:t>
            </a:r>
            <a:r>
              <a:rPr lang="ru-RU" sz="4000" b="1">
                <a:solidFill>
                  <a:srgbClr val="673105"/>
                </a:solidFill>
              </a:rPr>
              <a:t>«Святыни Смоленщины»</a:t>
            </a:r>
            <a:endParaRPr lang="ru-RU" sz="4000">
              <a:solidFill>
                <a:srgbClr val="673105"/>
              </a:solidFill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952500" y="1857376"/>
            <a:ext cx="1066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/>
          </a:p>
        </p:txBody>
      </p:sp>
    </p:spTree>
    <p:extLst>
      <p:ext uri="{BB962C8B-B14F-4D97-AF65-F5344CB8AC3E}">
        <p14:creationId xmlns:p14="http://schemas.microsoft.com/office/powerpoint/2010/main" val="120829677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490</Words>
  <Application>Microsoft Office PowerPoint</Application>
  <PresentationFormat>Произвольный</PresentationFormat>
  <Paragraphs>118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  Презентация интерактивного проекта «Святыни Смоленщины»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«Фронт» работы 25 малых групп</vt:lpstr>
      <vt:lpstr>Презентация PowerPoint</vt:lpstr>
      <vt:lpstr>Презентация PowerPoint</vt:lpstr>
      <vt:lpstr>Презентация проекта в  Смоленской епархии</vt:lpstr>
      <vt:lpstr>Встреча с владыкой Пантелеимоном  ( январь, 2013 г.)</vt:lpstr>
      <vt:lpstr>Презентация PowerPoint</vt:lpstr>
      <vt:lpstr>Презентация PowerPoint</vt:lpstr>
      <vt:lpstr>Список источников</vt:lpstr>
      <vt:lpstr>Контакты</vt:lpstr>
      <vt:lpstr>Личные координаты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Орешкова</dc:creator>
  <cp:lastModifiedBy>Кочергина</cp:lastModifiedBy>
  <cp:revision>9</cp:revision>
  <dcterms:created xsi:type="dcterms:W3CDTF">2014-09-17T17:56:43Z</dcterms:created>
  <dcterms:modified xsi:type="dcterms:W3CDTF">2014-09-20T06:02:30Z</dcterms:modified>
</cp:coreProperties>
</file>