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5"/>
  </p:notesMasterIdLst>
  <p:sldIdLst>
    <p:sldId id="256" r:id="rId2"/>
    <p:sldId id="260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  <a:srgbClr val="015CEF"/>
    <a:srgbClr val="000099"/>
    <a:srgbClr val="F5F5F5"/>
    <a:srgbClr val="FFE7E7"/>
    <a:srgbClr val="FFCDCD"/>
    <a:srgbClr val="CCECFF"/>
    <a:srgbClr val="B3C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0" autoAdjust="0"/>
  </p:normalViewPr>
  <p:slideViewPr>
    <p:cSldViewPr>
      <p:cViewPr>
        <p:scale>
          <a:sx n="63" d="100"/>
          <a:sy n="63" d="100"/>
        </p:scale>
        <p:origin x="-130" y="-3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&#1050;&#1088;&#1091;&#1075;&#1083;&#1099;&#1081;%20&#1089;&#1090;&#1086;&#1083;%20&#1054;&#1044;&#1053;&#1050;&#1053;&#1056;\&#1048;&#1085;&#1092;&#1086;&#1088;&#1084;&#1072;&#1094;&#1080;&#1103;%20&#1086;%20&#1088;&#1077;&#1072;&#1083;&#1080;&#1079;&#1072;&#1094;&#1080;&#1080;%20&#1087;&#1088;&#1077;&#1076;&#1084;&#1077;&#1090;&#1085;&#1086;&#1081;%20&#1086;&#1073;&#1083;&#1072;&#1089;&#1090;&#1080;%20&#1054;&#1044;&#1053;&#1050;&#1053;&#1056;%20&#1074;%20&#1086;&#1073;&#1088;&#1072;&#1079;&#1086;&#1074;&#1072;&#1090;&#1077;&#1083;&#1100;&#1085;&#1086;&#1099;&#1093;%20&#1086;&#1088;&#1075;&#1072;&#1085;&#1080;&#1079;&#1072;&#1094;&#1080;&#1103;%20&#1057;&#1084;&#1086;&#1083;&#1077;&#1085;&#1089;&#1082;&#1086;&#1081;%20&#1086;&#1073;&#1083;&#1072;&#1089;&#1090;&#108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0;&#1088;&#1091;&#1075;&#1083;&#1099;&#1081;%20&#1089;&#1090;&#1086;&#1083;%20&#1054;&#1044;&#1053;&#1050;&#1053;&#1056;\&#1048;&#1085;&#1092;&#1086;&#1088;&#1084;&#1072;&#1094;&#1080;&#1103;%20&#1086;%20&#1088;&#1077;&#1072;&#1083;&#1080;&#1079;&#1072;&#1094;&#1080;&#1080;%20&#1087;&#1088;&#1077;&#1076;&#1084;&#1077;&#1090;&#1085;&#1086;&#1081;%20&#1086;&#1073;&#1083;&#1072;&#1089;&#1090;&#1080;%20&#1054;&#1044;&#1053;&#1050;&#1053;&#1056;%20&#1074;%20&#1086;&#1073;&#1088;&#1072;&#1079;&#1086;&#1074;&#1072;&#1090;&#1077;&#1083;&#1100;&#1085;&#1086;&#1099;&#1093;%20&#1086;&#1088;&#1075;&#1072;&#1085;&#1080;&#1079;&#1072;&#1094;&#1080;&#1103;%20&#1057;&#1084;&#1086;&#1083;&#1077;&#1085;&#1089;&#1082;&#1086;&#1081;%20&#1086;&#1073;&#1083;&#1072;&#1089;&#1090;&#108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/>
              <a:t>Введение предметной области ОДНКНР в ОО Смоленской области</a:t>
            </a:r>
          </a:p>
          <a:p>
            <a:pPr>
              <a:defRPr/>
            </a:pPr>
            <a:r>
              <a:rPr lang="ru-RU" sz="1400"/>
              <a:t> ( 2015-2016</a:t>
            </a:r>
            <a:r>
              <a:rPr lang="ru-RU" sz="1400" baseline="0"/>
              <a:t> уч.г.)</a:t>
            </a:r>
            <a:endParaRPr lang="ru-RU" sz="14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</c:f>
              <c:strCache>
                <c:ptCount val="1"/>
                <c:pt idx="0">
                  <c:v>Кол-во школ в районе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5.466970191129797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5.466970191129797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833712738912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6.833712738912247E-3"/>
                  <c:y val="2.09424083769633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>
                <c:manualLayout>
                  <c:x val="-1.093394038225959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Лист1!$B$5:$B$30</c:f>
              <c:strCache>
                <c:ptCount val="26"/>
                <c:pt idx="0">
                  <c:v>Велижский</c:v>
                </c:pt>
                <c:pt idx="1">
                  <c:v>Вяземский</c:v>
                </c:pt>
                <c:pt idx="2">
                  <c:v>Гагаринский</c:v>
                </c:pt>
                <c:pt idx="3">
                  <c:v>Глинковский</c:v>
                </c:pt>
                <c:pt idx="4">
                  <c:v>Демидовский</c:v>
                </c:pt>
                <c:pt idx="5">
                  <c:v>г.Десногорск</c:v>
                </c:pt>
                <c:pt idx="6">
                  <c:v>Дорогобужский</c:v>
                </c:pt>
                <c:pt idx="7">
                  <c:v>Духовщинский</c:v>
                </c:pt>
                <c:pt idx="8">
                  <c:v>Ельнинский</c:v>
                </c:pt>
                <c:pt idx="9">
                  <c:v>Ершичский </c:v>
                </c:pt>
                <c:pt idx="10">
                  <c:v>Кардымовский</c:v>
                </c:pt>
                <c:pt idx="11">
                  <c:v>Монастырщинский</c:v>
                </c:pt>
                <c:pt idx="12">
                  <c:v>Новодугинский</c:v>
                </c:pt>
                <c:pt idx="13">
                  <c:v>Починковский  </c:v>
                </c:pt>
                <c:pt idx="14">
                  <c:v>Рославльский </c:v>
                </c:pt>
                <c:pt idx="15">
                  <c:v>Руднянский</c:v>
                </c:pt>
                <c:pt idx="16">
                  <c:v>Сафоновский</c:v>
                </c:pt>
                <c:pt idx="17">
                  <c:v>г.Смоленск</c:v>
                </c:pt>
                <c:pt idx="18">
                  <c:v>Смоленский</c:v>
                </c:pt>
                <c:pt idx="19">
                  <c:v>Сычевский</c:v>
                </c:pt>
                <c:pt idx="20">
                  <c:v>Темкинский</c:v>
                </c:pt>
                <c:pt idx="21">
                  <c:v>Угранский</c:v>
                </c:pt>
                <c:pt idx="22">
                  <c:v>Хиславичский</c:v>
                </c:pt>
                <c:pt idx="23">
                  <c:v>Холм-Жиковский</c:v>
                </c:pt>
                <c:pt idx="24">
                  <c:v>Шумячский</c:v>
                </c:pt>
                <c:pt idx="25">
                  <c:v>Ярцевский</c:v>
                </c:pt>
              </c:strCache>
            </c:strRef>
          </c:cat>
          <c:val>
            <c:numRef>
              <c:f>Лист1!$C$5:$C$30</c:f>
              <c:numCache>
                <c:formatCode>General</c:formatCode>
                <c:ptCount val="26"/>
                <c:pt idx="0">
                  <c:v>8</c:v>
                </c:pt>
                <c:pt idx="1">
                  <c:v>31</c:v>
                </c:pt>
                <c:pt idx="2">
                  <c:v>15</c:v>
                </c:pt>
                <c:pt idx="3">
                  <c:v>5</c:v>
                </c:pt>
                <c:pt idx="4">
                  <c:v>10</c:v>
                </c:pt>
                <c:pt idx="5">
                  <c:v>4</c:v>
                </c:pt>
                <c:pt idx="6">
                  <c:v>11</c:v>
                </c:pt>
                <c:pt idx="7">
                  <c:v>8</c:v>
                </c:pt>
                <c:pt idx="8">
                  <c:v>5</c:v>
                </c:pt>
                <c:pt idx="9">
                  <c:v>7</c:v>
                </c:pt>
                <c:pt idx="10">
                  <c:v>6</c:v>
                </c:pt>
                <c:pt idx="11">
                  <c:v>11</c:v>
                </c:pt>
                <c:pt idx="12">
                  <c:v>12</c:v>
                </c:pt>
                <c:pt idx="13">
                  <c:v>19</c:v>
                </c:pt>
                <c:pt idx="14">
                  <c:v>28</c:v>
                </c:pt>
                <c:pt idx="15">
                  <c:v>9</c:v>
                </c:pt>
                <c:pt idx="16">
                  <c:v>23</c:v>
                </c:pt>
                <c:pt idx="17">
                  <c:v>40</c:v>
                </c:pt>
                <c:pt idx="18">
                  <c:v>22</c:v>
                </c:pt>
                <c:pt idx="19">
                  <c:v>10</c:v>
                </c:pt>
                <c:pt idx="20">
                  <c:v>8</c:v>
                </c:pt>
                <c:pt idx="21">
                  <c:v>9</c:v>
                </c:pt>
                <c:pt idx="22">
                  <c:v>6</c:v>
                </c:pt>
                <c:pt idx="23">
                  <c:v>8</c:v>
                </c:pt>
                <c:pt idx="24">
                  <c:v>9</c:v>
                </c:pt>
                <c:pt idx="25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Лист1!$D$4</c:f>
              <c:strCache>
                <c:ptCount val="1"/>
                <c:pt idx="0">
                  <c:v>Ввели ОДНКНР</c:v>
                </c:pt>
              </c:strCache>
            </c:strRef>
          </c:tx>
          <c:spPr>
            <a:solidFill>
              <a:srgbClr val="AC0000"/>
            </a:solidFill>
          </c:spPr>
          <c:invertIfNegative val="0"/>
          <c:cat>
            <c:strRef>
              <c:f>Лист1!$B$5:$B$30</c:f>
              <c:strCache>
                <c:ptCount val="26"/>
                <c:pt idx="0">
                  <c:v>Велижский</c:v>
                </c:pt>
                <c:pt idx="1">
                  <c:v>Вяземский</c:v>
                </c:pt>
                <c:pt idx="2">
                  <c:v>Гагаринский</c:v>
                </c:pt>
                <c:pt idx="3">
                  <c:v>Глинковский</c:v>
                </c:pt>
                <c:pt idx="4">
                  <c:v>Демидовский</c:v>
                </c:pt>
                <c:pt idx="5">
                  <c:v>г.Десногорск</c:v>
                </c:pt>
                <c:pt idx="6">
                  <c:v>Дорогобужский</c:v>
                </c:pt>
                <c:pt idx="7">
                  <c:v>Духовщинский</c:v>
                </c:pt>
                <c:pt idx="8">
                  <c:v>Ельнинский</c:v>
                </c:pt>
                <c:pt idx="9">
                  <c:v>Ершичский </c:v>
                </c:pt>
                <c:pt idx="10">
                  <c:v>Кардымовский</c:v>
                </c:pt>
                <c:pt idx="11">
                  <c:v>Монастырщинский</c:v>
                </c:pt>
                <c:pt idx="12">
                  <c:v>Новодугинский</c:v>
                </c:pt>
                <c:pt idx="13">
                  <c:v>Починковский  </c:v>
                </c:pt>
                <c:pt idx="14">
                  <c:v>Рославльский </c:v>
                </c:pt>
                <c:pt idx="15">
                  <c:v>Руднянский</c:v>
                </c:pt>
                <c:pt idx="16">
                  <c:v>Сафоновский</c:v>
                </c:pt>
                <c:pt idx="17">
                  <c:v>г.Смоленск</c:v>
                </c:pt>
                <c:pt idx="18">
                  <c:v>Смоленский</c:v>
                </c:pt>
                <c:pt idx="19">
                  <c:v>Сычевский</c:v>
                </c:pt>
                <c:pt idx="20">
                  <c:v>Темкинский</c:v>
                </c:pt>
                <c:pt idx="21">
                  <c:v>Угранский</c:v>
                </c:pt>
                <c:pt idx="22">
                  <c:v>Хиславичский</c:v>
                </c:pt>
                <c:pt idx="23">
                  <c:v>Холм-Жиковский</c:v>
                </c:pt>
                <c:pt idx="24">
                  <c:v>Шумячский</c:v>
                </c:pt>
                <c:pt idx="25">
                  <c:v>Ярцевский</c:v>
                </c:pt>
              </c:strCache>
            </c:strRef>
          </c:cat>
          <c:val>
            <c:numRef>
              <c:f>Лист1!$D$5:$D$30</c:f>
              <c:numCache>
                <c:formatCode>General</c:formatCode>
                <c:ptCount val="26"/>
                <c:pt idx="0">
                  <c:v>2</c:v>
                </c:pt>
                <c:pt idx="1">
                  <c:v>31</c:v>
                </c:pt>
                <c:pt idx="2">
                  <c:v>8</c:v>
                </c:pt>
                <c:pt idx="3">
                  <c:v>4</c:v>
                </c:pt>
                <c:pt idx="4">
                  <c:v>0</c:v>
                </c:pt>
                <c:pt idx="5">
                  <c:v>4</c:v>
                </c:pt>
                <c:pt idx="6">
                  <c:v>11</c:v>
                </c:pt>
                <c:pt idx="7">
                  <c:v>8</c:v>
                </c:pt>
                <c:pt idx="8">
                  <c:v>5</c:v>
                </c:pt>
                <c:pt idx="9">
                  <c:v>7</c:v>
                </c:pt>
                <c:pt idx="10">
                  <c:v>3</c:v>
                </c:pt>
                <c:pt idx="11">
                  <c:v>7</c:v>
                </c:pt>
                <c:pt idx="12">
                  <c:v>4</c:v>
                </c:pt>
                <c:pt idx="13">
                  <c:v>19</c:v>
                </c:pt>
                <c:pt idx="14">
                  <c:v>6</c:v>
                </c:pt>
                <c:pt idx="15">
                  <c:v>5</c:v>
                </c:pt>
                <c:pt idx="16">
                  <c:v>8</c:v>
                </c:pt>
                <c:pt idx="17">
                  <c:v>40</c:v>
                </c:pt>
                <c:pt idx="18">
                  <c:v>8</c:v>
                </c:pt>
                <c:pt idx="19">
                  <c:v>2</c:v>
                </c:pt>
                <c:pt idx="20">
                  <c:v>0</c:v>
                </c:pt>
                <c:pt idx="21">
                  <c:v>0</c:v>
                </c:pt>
                <c:pt idx="22">
                  <c:v>3</c:v>
                </c:pt>
                <c:pt idx="23">
                  <c:v>4</c:v>
                </c:pt>
                <c:pt idx="24">
                  <c:v>6</c:v>
                </c:pt>
                <c:pt idx="25">
                  <c:v>20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614592"/>
        <c:axId val="43616896"/>
      </c:barChart>
      <c:catAx>
        <c:axId val="43614592"/>
        <c:scaling>
          <c:orientation val="minMax"/>
        </c:scaling>
        <c:delete val="0"/>
        <c:axPos val="b"/>
        <c:majorTickMark val="out"/>
        <c:minorTickMark val="none"/>
        <c:tickLblPos val="nextTo"/>
        <c:crossAx val="43616896"/>
        <c:crosses val="autoZero"/>
        <c:auto val="1"/>
        <c:lblAlgn val="ctr"/>
        <c:lblOffset val="100"/>
        <c:noMultiLvlLbl val="0"/>
      </c:catAx>
      <c:valAx>
        <c:axId val="43616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6145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9477466684988216"/>
          <c:w val="0.53077648529542765"/>
          <c:h val="0.10489761599360532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/>
              <a:t>Варианты введения предметной области ОДНКНР</a:t>
            </a:r>
          </a:p>
        </c:rich>
      </c:tx>
      <c:layout>
        <c:manualLayout>
          <c:xMode val="edge"/>
          <c:yMode val="edge"/>
          <c:x val="0.15105555555555555"/>
          <c:y val="4.1666666666666664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15CEF"/>
              </a:solidFill>
            </c:spPr>
          </c:dPt>
          <c:dPt>
            <c:idx val="1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Лист1!$G$4:$I$4</c:f>
              <c:strCache>
                <c:ptCount val="3"/>
                <c:pt idx="0">
                  <c:v>Урок ОДНКНР</c:v>
                </c:pt>
                <c:pt idx="1">
                  <c:v>Модуль в програмах других предметов</c:v>
                </c:pt>
                <c:pt idx="2">
                  <c:v>Внеурочная деятельность</c:v>
                </c:pt>
              </c:strCache>
            </c:strRef>
          </c:cat>
          <c:val>
            <c:numRef>
              <c:f>Лист1!$G$31:$I$31</c:f>
              <c:numCache>
                <c:formatCode>General</c:formatCode>
                <c:ptCount val="3"/>
                <c:pt idx="0">
                  <c:v>35</c:v>
                </c:pt>
                <c:pt idx="1">
                  <c:v>95</c:v>
                </c:pt>
                <c:pt idx="2">
                  <c:v>110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80030475551407"/>
          <c:y val="0.20591129498643179"/>
          <c:w val="0.34868137321716275"/>
          <c:h val="0.60953120443277919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0.54955</cdr:x>
      <cdr:y>0.8961</cdr:y>
    </cdr:from>
    <cdr:to>
      <cdr:x>0.99099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92488" y="4968552"/>
          <a:ext cx="3528391" cy="57606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/>
            <a:t>62,5</a:t>
          </a:r>
          <a:r>
            <a:rPr lang="ru-RU" sz="1400" dirty="0"/>
            <a:t>% </a:t>
          </a:r>
          <a:r>
            <a:rPr lang="ru-RU" sz="1400" b="1" dirty="0"/>
            <a:t>школ ввели </a:t>
          </a:r>
          <a:endParaRPr lang="ru-RU" sz="1400" b="1" dirty="0" smtClean="0"/>
        </a:p>
        <a:p xmlns:a="http://schemas.openxmlformats.org/drawingml/2006/main">
          <a:pPr algn="ctr"/>
          <a:r>
            <a:rPr lang="ru-RU" sz="1400" b="1" dirty="0" smtClean="0"/>
            <a:t>предметную </a:t>
          </a:r>
          <a:r>
            <a:rPr lang="ru-RU" sz="1400" b="1" dirty="0"/>
            <a:t>область  ОДНКНР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99FA-C3C8-478C-8927-9B5CD04B4362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1857-D501-4B93-92BD-5BD0EDDD6C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10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0492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66" y="1748053"/>
            <a:ext cx="7339962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4748644" y="277426"/>
            <a:ext cx="3309803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</a:pPr>
            <a:endParaRPr lang="ru-RU" sz="700" b="1" dirty="0" smtClean="0">
              <a:solidFill>
                <a:schemeClr val="bg1"/>
              </a:solidFill>
              <a:latin typeface="+mn-lt"/>
            </a:endParaRP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РАЗВИТИЯ ОБРАЗОВАНИЯ»</a:t>
            </a:r>
            <a:endParaRPr lang="ru-RU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561421"/>
            <a:ext cx="3382236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t>24.03.2016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t>24.03.2016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t>24.03.2016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04856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25000"/>
                </a:schemeClr>
              </a:buClr>
              <a:defRPr sz="2000"/>
            </a:lvl1pPr>
            <a:lvl2pPr>
              <a:buClr>
                <a:schemeClr val="bg2">
                  <a:lumMod val="25000"/>
                </a:schemeClr>
              </a:buClr>
              <a:defRPr sz="2000"/>
            </a:lvl2pPr>
            <a:lvl3pPr>
              <a:buClr>
                <a:schemeClr val="bg2">
                  <a:lumMod val="25000"/>
                </a:schemeClr>
              </a:buClr>
              <a:defRPr sz="1800"/>
            </a:lvl3pPr>
            <a:lvl4pPr>
              <a:buClr>
                <a:schemeClr val="bg2">
                  <a:lumMod val="25000"/>
                </a:schemeClr>
              </a:buClr>
              <a:defRPr sz="1600"/>
            </a:lvl4pPr>
            <a:lvl5pPr>
              <a:buClr>
                <a:schemeClr val="bg2">
                  <a:lumMod val="25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24.03.2016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t>24.03.2016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24.03.2016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4644432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t>24.03.2016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t>24.03.2016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07504" y="55873"/>
            <a:ext cx="79208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mtClean="0"/>
              <a:pPr/>
              <a:t>24.03.2016</a:t>
            </a:fld>
            <a:endParaRPr lang="ru-RU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755576" y="6154807"/>
            <a:ext cx="3502152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8604448" y="55873"/>
            <a:ext cx="43204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t>24.03.2016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t>24.03.2016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t>24.03.2016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2348880"/>
            <a:ext cx="3382236" cy="3387859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Итоги мониторинга </a:t>
            </a:r>
            <a:r>
              <a:rPr lang="ru-RU" sz="2000" dirty="0" smtClean="0"/>
              <a:t>введения  предметной области «Основы духовно-нравственной культуры народов России» </a:t>
            </a:r>
            <a:br>
              <a:rPr lang="ru-RU" sz="2000" dirty="0" smtClean="0"/>
            </a:br>
            <a:r>
              <a:rPr lang="ru-RU" sz="2000" dirty="0" smtClean="0"/>
              <a:t>в образовательных организациях Смоленской области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(февраль-март 2016 г.)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619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714429"/>
              </p:ext>
            </p:extLst>
          </p:nvPr>
        </p:nvGraphicFramePr>
        <p:xfrm>
          <a:off x="611560" y="836712"/>
          <a:ext cx="7992888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6864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24.03.2016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1786064"/>
              </p:ext>
            </p:extLst>
          </p:nvPr>
        </p:nvGraphicFramePr>
        <p:xfrm>
          <a:off x="899592" y="764704"/>
          <a:ext cx="748883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521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Другая 9">
      <a:dk1>
        <a:sysClr val="windowText" lastClr="000000"/>
      </a:dk1>
      <a:lt1>
        <a:sysClr val="window" lastClr="FFFFFF"/>
      </a:lt1>
      <a:dk2>
        <a:srgbClr val="676A55"/>
      </a:dk2>
      <a:lt2>
        <a:srgbClr val="D5ECD9"/>
      </a:lt2>
      <a:accent1>
        <a:srgbClr val="B0CCB0"/>
      </a:accent1>
      <a:accent2>
        <a:srgbClr val="40924E"/>
      </a:accent2>
      <a:accent3>
        <a:srgbClr val="A8CDD7"/>
      </a:accent3>
      <a:accent4>
        <a:srgbClr val="D5ECD9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1475</TotalTime>
  <Words>48</Words>
  <Application>Microsoft Office PowerPoint</Application>
  <PresentationFormat>Экран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Остин</vt:lpstr>
      <vt:lpstr>Итоги мониторинга введения  предметной области «Основы духовно-нравственной культуры народов России»  в образовательных организациях Смоленской области  (февраль-март 2016 г.)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Кочергина</cp:lastModifiedBy>
  <cp:revision>143</cp:revision>
  <dcterms:created xsi:type="dcterms:W3CDTF">2012-06-27T06:59:33Z</dcterms:created>
  <dcterms:modified xsi:type="dcterms:W3CDTF">2016-03-24T15:55:36Z</dcterms:modified>
</cp:coreProperties>
</file>