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7" r:id="rId5"/>
    <p:sldId id="258" r:id="rId6"/>
    <p:sldId id="262" r:id="rId7"/>
    <p:sldId id="263" r:id="rId8"/>
    <p:sldId id="264" r:id="rId9"/>
    <p:sldId id="265" r:id="rId10"/>
    <p:sldId id="259" r:id="rId11"/>
    <p:sldId id="260" r:id="rId12"/>
    <p:sldId id="266" r:id="rId13"/>
  </p:sldIdLst>
  <p:sldSz cx="9144000" cy="5143500" type="screen16x9"/>
  <p:notesSz cx="6858000" cy="9144000"/>
  <p:defaultTextStyle>
    <a:defPPr>
      <a:defRPr lang="ru-RU"/>
    </a:defPPr>
    <a:lvl1pPr marL="0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9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7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6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4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53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32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8D83F-9899-4C1F-9DF7-CDF7917FC1F2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C1978EA-F9E6-421A-A69D-9827CC11A6AD}">
      <dgm:prSet phldrT="[Текст]"/>
      <dgm:spPr/>
      <dgm:t>
        <a:bodyPr/>
        <a:lstStyle/>
        <a:p>
          <a:r>
            <a:rPr lang="ru-RU" dirty="0" smtClean="0"/>
            <a:t>формирование системы методического и содержательного сопровождения освоения ДПП </a:t>
          </a:r>
          <a:br>
            <a:rPr lang="ru-RU" dirty="0" smtClean="0"/>
          </a:br>
          <a:r>
            <a:rPr lang="ru-RU" dirty="0" smtClean="0"/>
            <a:t>с использованием персонифицированных образовательных маршрутов на основе выявленных дефицитов профессиональных компетенций</a:t>
          </a:r>
          <a:endParaRPr lang="ru-RU" dirty="0"/>
        </a:p>
      </dgm:t>
    </dgm:pt>
    <dgm:pt modelId="{023E6B90-B87A-47C1-B9AA-201890A5B55F}" type="parTrans" cxnId="{F6EB07CB-BD84-4A58-805F-FE58F21FC334}">
      <dgm:prSet/>
      <dgm:spPr/>
      <dgm:t>
        <a:bodyPr/>
        <a:lstStyle/>
        <a:p>
          <a:endParaRPr lang="ru-RU"/>
        </a:p>
      </dgm:t>
    </dgm:pt>
    <dgm:pt modelId="{6D6AEB22-D696-4484-941C-962CBDF339D6}" type="sibTrans" cxnId="{F6EB07CB-BD84-4A58-805F-FE58F21FC334}">
      <dgm:prSet/>
      <dgm:spPr/>
      <dgm:t>
        <a:bodyPr/>
        <a:lstStyle/>
        <a:p>
          <a:endParaRPr lang="ru-RU"/>
        </a:p>
      </dgm:t>
    </dgm:pt>
    <dgm:pt modelId="{7744525C-24FD-4938-9EAF-B64868F4E087}">
      <dgm:prSet phldrT="[Текст]"/>
      <dgm:spPr/>
      <dgm:t>
        <a:bodyPr/>
        <a:lstStyle/>
        <a:p>
          <a:r>
            <a:rPr lang="ru-RU" dirty="0" smtClean="0"/>
            <a:t>сопровождение переноса приобретенных профессиональных компетенций в ежедневную педагогическую практику</a:t>
          </a:r>
          <a:endParaRPr lang="ru-RU" dirty="0"/>
        </a:p>
      </dgm:t>
    </dgm:pt>
    <dgm:pt modelId="{23AEAC72-0919-4D67-9356-0394FF078A2D}" type="parTrans" cxnId="{47377527-A899-43FD-AB14-76811B8CF6FB}">
      <dgm:prSet/>
      <dgm:spPr/>
      <dgm:t>
        <a:bodyPr/>
        <a:lstStyle/>
        <a:p>
          <a:endParaRPr lang="ru-RU"/>
        </a:p>
      </dgm:t>
    </dgm:pt>
    <dgm:pt modelId="{4C86CC9F-9A1A-4656-8989-2CB659472181}" type="sibTrans" cxnId="{47377527-A899-43FD-AB14-76811B8CF6FB}">
      <dgm:prSet/>
      <dgm:spPr/>
      <dgm:t>
        <a:bodyPr/>
        <a:lstStyle/>
        <a:p>
          <a:endParaRPr lang="ru-RU"/>
        </a:p>
      </dgm:t>
    </dgm:pt>
    <dgm:pt modelId="{533FEB85-87A0-4D1F-B292-36FC6B121060}">
      <dgm:prSet phldrT="[Текст]"/>
      <dgm:spPr/>
      <dgm:t>
        <a:bodyPr/>
        <a:lstStyle/>
        <a:p>
          <a:r>
            <a:rPr lang="ru-RU" dirty="0" smtClean="0"/>
            <a:t>выявление, систематизация, отбор и распространение новых рациональных и эффективных педагогических (управленческих) практик</a:t>
          </a:r>
          <a:endParaRPr lang="ru-RU" dirty="0"/>
        </a:p>
      </dgm:t>
    </dgm:pt>
    <dgm:pt modelId="{1E9DB9B7-D2F3-4CAB-B850-F52AD15B7F2B}" type="parTrans" cxnId="{D82F002F-5BE3-4E1F-9F70-A41EC1772BC6}">
      <dgm:prSet/>
      <dgm:spPr/>
      <dgm:t>
        <a:bodyPr/>
        <a:lstStyle/>
        <a:p>
          <a:endParaRPr lang="ru-RU"/>
        </a:p>
      </dgm:t>
    </dgm:pt>
    <dgm:pt modelId="{B52ECE2D-6425-4BC0-B8A7-966096D092B4}" type="sibTrans" cxnId="{D82F002F-5BE3-4E1F-9F70-A41EC1772BC6}">
      <dgm:prSet/>
      <dgm:spPr/>
      <dgm:t>
        <a:bodyPr/>
        <a:lstStyle/>
        <a:p>
          <a:endParaRPr lang="ru-RU"/>
        </a:p>
      </dgm:t>
    </dgm:pt>
    <dgm:pt modelId="{1672D564-BAA1-4246-B6A9-F7DB033A9CD9}">
      <dgm:prSet phldrT="[Текст]"/>
      <dgm:spPr/>
      <dgm:t>
        <a:bodyPr/>
        <a:lstStyle/>
        <a:p>
          <a:r>
            <a:rPr lang="ru-RU" dirty="0" smtClean="0"/>
            <a:t>создание и развитие распределенной сети муниципальной методической поддержки</a:t>
          </a:r>
          <a:endParaRPr lang="ru-RU" dirty="0"/>
        </a:p>
      </dgm:t>
    </dgm:pt>
    <dgm:pt modelId="{CFA5FD11-CC3D-4BAF-9B67-ED4A4AEF2651}" type="parTrans" cxnId="{E44A9AB5-131F-451C-B408-599488961AF3}">
      <dgm:prSet/>
      <dgm:spPr/>
      <dgm:t>
        <a:bodyPr/>
        <a:lstStyle/>
        <a:p>
          <a:endParaRPr lang="ru-RU"/>
        </a:p>
      </dgm:t>
    </dgm:pt>
    <dgm:pt modelId="{077160A4-4FC1-41AA-9DAB-B4F04DF9939F}" type="sibTrans" cxnId="{E44A9AB5-131F-451C-B408-599488961AF3}">
      <dgm:prSet/>
      <dgm:spPr/>
      <dgm:t>
        <a:bodyPr/>
        <a:lstStyle/>
        <a:p>
          <a:endParaRPr lang="ru-RU"/>
        </a:p>
      </dgm:t>
    </dgm:pt>
    <dgm:pt modelId="{75B474CE-8E06-49B7-8E78-0292E6D5204B}" type="pres">
      <dgm:prSet presAssocID="{1E88D83F-9899-4C1F-9DF7-CDF7917FC1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9C763C-FE29-4619-B585-4E74CA0C9E4F}" type="pres">
      <dgm:prSet presAssocID="{7C1978EA-F9E6-421A-A69D-9827CC11A6A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B0C3E-DE31-4094-8841-8752EA7F8BA9}" type="pres">
      <dgm:prSet presAssocID="{6D6AEB22-D696-4484-941C-962CBDF339D6}" presName="spacer" presStyleCnt="0"/>
      <dgm:spPr/>
    </dgm:pt>
    <dgm:pt modelId="{C6A1FC20-9236-4FB4-8254-B19F5F4421A2}" type="pres">
      <dgm:prSet presAssocID="{7744525C-24FD-4938-9EAF-B64868F4E08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C9040-5A43-4979-96D3-A5BDED7C7E0A}" type="pres">
      <dgm:prSet presAssocID="{4C86CC9F-9A1A-4656-8989-2CB659472181}" presName="spacer" presStyleCnt="0"/>
      <dgm:spPr/>
    </dgm:pt>
    <dgm:pt modelId="{89BAF1A2-78DA-4460-839E-586AFE5E57E3}" type="pres">
      <dgm:prSet presAssocID="{533FEB85-87A0-4D1F-B292-36FC6B1210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0E4A2-6F88-4E0D-9CEB-4B298FCAC2E5}" type="pres">
      <dgm:prSet presAssocID="{B52ECE2D-6425-4BC0-B8A7-966096D092B4}" presName="spacer" presStyleCnt="0"/>
      <dgm:spPr/>
    </dgm:pt>
    <dgm:pt modelId="{461707AA-5792-4729-B6BC-1A27E37814B6}" type="pres">
      <dgm:prSet presAssocID="{1672D564-BAA1-4246-B6A9-F7DB033A9CD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2F002F-5BE3-4E1F-9F70-A41EC1772BC6}" srcId="{1E88D83F-9899-4C1F-9DF7-CDF7917FC1F2}" destId="{533FEB85-87A0-4D1F-B292-36FC6B121060}" srcOrd="2" destOrd="0" parTransId="{1E9DB9B7-D2F3-4CAB-B850-F52AD15B7F2B}" sibTransId="{B52ECE2D-6425-4BC0-B8A7-966096D092B4}"/>
    <dgm:cxn modelId="{C9F91AA0-2369-4BCE-8D40-123933AECC72}" type="presOf" srcId="{7C1978EA-F9E6-421A-A69D-9827CC11A6AD}" destId="{6B9C763C-FE29-4619-B585-4E74CA0C9E4F}" srcOrd="0" destOrd="0" presId="urn:microsoft.com/office/officeart/2005/8/layout/vList2"/>
    <dgm:cxn modelId="{47377527-A899-43FD-AB14-76811B8CF6FB}" srcId="{1E88D83F-9899-4C1F-9DF7-CDF7917FC1F2}" destId="{7744525C-24FD-4938-9EAF-B64868F4E087}" srcOrd="1" destOrd="0" parTransId="{23AEAC72-0919-4D67-9356-0394FF078A2D}" sibTransId="{4C86CC9F-9A1A-4656-8989-2CB659472181}"/>
    <dgm:cxn modelId="{53F239D8-9ECA-44E3-A0B0-95DD242F9317}" type="presOf" srcId="{533FEB85-87A0-4D1F-B292-36FC6B121060}" destId="{89BAF1A2-78DA-4460-839E-586AFE5E57E3}" srcOrd="0" destOrd="0" presId="urn:microsoft.com/office/officeart/2005/8/layout/vList2"/>
    <dgm:cxn modelId="{655DA0AE-4FFE-46EA-B103-E2316E8CD819}" type="presOf" srcId="{1672D564-BAA1-4246-B6A9-F7DB033A9CD9}" destId="{461707AA-5792-4729-B6BC-1A27E37814B6}" srcOrd="0" destOrd="0" presId="urn:microsoft.com/office/officeart/2005/8/layout/vList2"/>
    <dgm:cxn modelId="{F6EB07CB-BD84-4A58-805F-FE58F21FC334}" srcId="{1E88D83F-9899-4C1F-9DF7-CDF7917FC1F2}" destId="{7C1978EA-F9E6-421A-A69D-9827CC11A6AD}" srcOrd="0" destOrd="0" parTransId="{023E6B90-B87A-47C1-B9AA-201890A5B55F}" sibTransId="{6D6AEB22-D696-4484-941C-962CBDF339D6}"/>
    <dgm:cxn modelId="{E44A9AB5-131F-451C-B408-599488961AF3}" srcId="{1E88D83F-9899-4C1F-9DF7-CDF7917FC1F2}" destId="{1672D564-BAA1-4246-B6A9-F7DB033A9CD9}" srcOrd="3" destOrd="0" parTransId="{CFA5FD11-CC3D-4BAF-9B67-ED4A4AEF2651}" sibTransId="{077160A4-4FC1-41AA-9DAB-B4F04DF9939F}"/>
    <dgm:cxn modelId="{BB714A13-21F8-43C8-A0FE-0E1AB732502A}" type="presOf" srcId="{7744525C-24FD-4938-9EAF-B64868F4E087}" destId="{C6A1FC20-9236-4FB4-8254-B19F5F4421A2}" srcOrd="0" destOrd="0" presId="urn:microsoft.com/office/officeart/2005/8/layout/vList2"/>
    <dgm:cxn modelId="{5F107645-E35D-4E04-BA01-91A2F23418F4}" type="presOf" srcId="{1E88D83F-9899-4C1F-9DF7-CDF7917FC1F2}" destId="{75B474CE-8E06-49B7-8E78-0292E6D5204B}" srcOrd="0" destOrd="0" presId="urn:microsoft.com/office/officeart/2005/8/layout/vList2"/>
    <dgm:cxn modelId="{9D2C5661-E31F-4439-BE8F-FD5A48B31748}" type="presParOf" srcId="{75B474CE-8E06-49B7-8E78-0292E6D5204B}" destId="{6B9C763C-FE29-4619-B585-4E74CA0C9E4F}" srcOrd="0" destOrd="0" presId="urn:microsoft.com/office/officeart/2005/8/layout/vList2"/>
    <dgm:cxn modelId="{FCD92E90-C3CB-4909-9FDC-3946FA3D4440}" type="presParOf" srcId="{75B474CE-8E06-49B7-8E78-0292E6D5204B}" destId="{1DBB0C3E-DE31-4094-8841-8752EA7F8BA9}" srcOrd="1" destOrd="0" presId="urn:microsoft.com/office/officeart/2005/8/layout/vList2"/>
    <dgm:cxn modelId="{82EF2CFE-7F72-43A9-8659-8FD09DA3D854}" type="presParOf" srcId="{75B474CE-8E06-49B7-8E78-0292E6D5204B}" destId="{C6A1FC20-9236-4FB4-8254-B19F5F4421A2}" srcOrd="2" destOrd="0" presId="urn:microsoft.com/office/officeart/2005/8/layout/vList2"/>
    <dgm:cxn modelId="{44044CA5-9367-4A8B-A666-AF65453C05C8}" type="presParOf" srcId="{75B474CE-8E06-49B7-8E78-0292E6D5204B}" destId="{C50C9040-5A43-4979-96D3-A5BDED7C7E0A}" srcOrd="3" destOrd="0" presId="urn:microsoft.com/office/officeart/2005/8/layout/vList2"/>
    <dgm:cxn modelId="{5A0DB0AC-A3D9-4138-A700-3187BE45AC2F}" type="presParOf" srcId="{75B474CE-8E06-49B7-8E78-0292E6D5204B}" destId="{89BAF1A2-78DA-4460-839E-586AFE5E57E3}" srcOrd="4" destOrd="0" presId="urn:microsoft.com/office/officeart/2005/8/layout/vList2"/>
    <dgm:cxn modelId="{BE10FAD0-572F-498D-A7C4-0DF2441CDB25}" type="presParOf" srcId="{75B474CE-8E06-49B7-8E78-0292E6D5204B}" destId="{1FC0E4A2-6F88-4E0D-9CEB-4B298FCAC2E5}" srcOrd="5" destOrd="0" presId="urn:microsoft.com/office/officeart/2005/8/layout/vList2"/>
    <dgm:cxn modelId="{D566713A-9A48-4DE2-A7C9-7707CF8FC999}" type="presParOf" srcId="{75B474CE-8E06-49B7-8E78-0292E6D5204B}" destId="{461707AA-5792-4729-B6BC-1A27E37814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1820C-AAC8-4B00-876F-DF68B7CA6640}" type="doc">
      <dgm:prSet loTypeId="urn:microsoft.com/office/officeart/2005/8/layout/targe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EA4757F-B12A-40EC-8CFF-D81572B893CB}">
      <dgm:prSet phldrT="[Текст]"/>
      <dgm:spPr/>
      <dgm:t>
        <a:bodyPr/>
        <a:lstStyle/>
        <a:p>
          <a:r>
            <a:rPr lang="ru-RU" dirty="0" smtClean="0"/>
            <a:t>Аналитическое</a:t>
          </a:r>
          <a:endParaRPr lang="ru-RU" dirty="0"/>
        </a:p>
      </dgm:t>
    </dgm:pt>
    <dgm:pt modelId="{B448CA0D-AB7D-4E23-9550-43A94097207C}" type="parTrans" cxnId="{03034A9E-EEC8-42A1-8B15-A9F7AAADC42D}">
      <dgm:prSet/>
      <dgm:spPr/>
      <dgm:t>
        <a:bodyPr/>
        <a:lstStyle/>
        <a:p>
          <a:endParaRPr lang="ru-RU"/>
        </a:p>
      </dgm:t>
    </dgm:pt>
    <dgm:pt modelId="{A5DCD58D-710E-4E18-9FE8-DBD7F08F958D}" type="sibTrans" cxnId="{03034A9E-EEC8-42A1-8B15-A9F7AAADC42D}">
      <dgm:prSet/>
      <dgm:spPr/>
      <dgm:t>
        <a:bodyPr/>
        <a:lstStyle/>
        <a:p>
          <a:endParaRPr lang="ru-RU"/>
        </a:p>
      </dgm:t>
    </dgm:pt>
    <dgm:pt modelId="{443FF948-E29E-42DF-9286-56E5CD947876}">
      <dgm:prSet phldrT="[Текст]"/>
      <dgm:spPr/>
      <dgm:t>
        <a:bodyPr/>
        <a:lstStyle/>
        <a:p>
          <a:r>
            <a:rPr lang="ru-RU" dirty="0" smtClean="0"/>
            <a:t>Информационное</a:t>
          </a:r>
          <a:endParaRPr lang="ru-RU" dirty="0"/>
        </a:p>
      </dgm:t>
    </dgm:pt>
    <dgm:pt modelId="{2EF0298F-2F3E-451B-9DEF-49D8A287C681}" type="parTrans" cxnId="{0D899D39-4E15-426A-8FED-86ED224C4353}">
      <dgm:prSet/>
      <dgm:spPr/>
      <dgm:t>
        <a:bodyPr/>
        <a:lstStyle/>
        <a:p>
          <a:endParaRPr lang="ru-RU"/>
        </a:p>
      </dgm:t>
    </dgm:pt>
    <dgm:pt modelId="{01BF9BF0-1FA2-4A71-8B24-32CA46E81181}" type="sibTrans" cxnId="{0D899D39-4E15-426A-8FED-86ED224C4353}">
      <dgm:prSet/>
      <dgm:spPr/>
      <dgm:t>
        <a:bodyPr/>
        <a:lstStyle/>
        <a:p>
          <a:endParaRPr lang="ru-RU"/>
        </a:p>
      </dgm:t>
    </dgm:pt>
    <dgm:pt modelId="{1A2CF1F6-E531-4500-9D6B-7A4BCAA14653}">
      <dgm:prSet phldrT="[Текст]"/>
      <dgm:spPr/>
      <dgm:t>
        <a:bodyPr/>
        <a:lstStyle/>
        <a:p>
          <a:r>
            <a:rPr lang="ru-RU" dirty="0" smtClean="0"/>
            <a:t>Организационно-методическое</a:t>
          </a:r>
          <a:endParaRPr lang="ru-RU" dirty="0"/>
        </a:p>
      </dgm:t>
    </dgm:pt>
    <dgm:pt modelId="{1CA4808B-4D41-424D-9AD7-C3E6B92A7576}" type="parTrans" cxnId="{6B239100-40C7-448D-9C53-673DCB4FA56F}">
      <dgm:prSet/>
      <dgm:spPr/>
      <dgm:t>
        <a:bodyPr/>
        <a:lstStyle/>
        <a:p>
          <a:endParaRPr lang="ru-RU"/>
        </a:p>
      </dgm:t>
    </dgm:pt>
    <dgm:pt modelId="{70CD1CC8-2985-4C85-97B6-A1B62B3A55AF}" type="sibTrans" cxnId="{6B239100-40C7-448D-9C53-673DCB4FA56F}">
      <dgm:prSet/>
      <dgm:spPr/>
      <dgm:t>
        <a:bodyPr/>
        <a:lstStyle/>
        <a:p>
          <a:endParaRPr lang="ru-RU"/>
        </a:p>
      </dgm:t>
    </dgm:pt>
    <dgm:pt modelId="{EFB0A61A-F65C-40F9-961A-73034CB515B0}">
      <dgm:prSet phldrT="[Текст]"/>
      <dgm:spPr/>
      <dgm:t>
        <a:bodyPr/>
        <a:lstStyle/>
        <a:p>
          <a:r>
            <a:rPr lang="ru-RU" dirty="0" smtClean="0"/>
            <a:t>Консультационное</a:t>
          </a:r>
          <a:endParaRPr lang="ru-RU" dirty="0"/>
        </a:p>
      </dgm:t>
    </dgm:pt>
    <dgm:pt modelId="{0A9DF525-AD94-4AD7-AD77-E537DCBE45B1}" type="parTrans" cxnId="{538A2EB1-29A8-4F27-A942-3A9AD486A1BC}">
      <dgm:prSet/>
      <dgm:spPr/>
    </dgm:pt>
    <dgm:pt modelId="{8110E526-824C-4C59-BF91-69C5A325EE18}" type="sibTrans" cxnId="{538A2EB1-29A8-4F27-A942-3A9AD486A1BC}">
      <dgm:prSet/>
      <dgm:spPr/>
    </dgm:pt>
    <dgm:pt modelId="{CBE38304-D5BC-49DF-A67F-148F8BC30693}" type="pres">
      <dgm:prSet presAssocID="{2711820C-AAC8-4B00-876F-DF68B7CA664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68478-20C4-4E4E-AA59-7C7D723124CD}" type="pres">
      <dgm:prSet presAssocID="{4EA4757F-B12A-40EC-8CFF-D81572B893CB}" presName="circle1" presStyleLbl="node1" presStyleIdx="0" presStyleCnt="4"/>
      <dgm:spPr/>
    </dgm:pt>
    <dgm:pt modelId="{A78B4775-4780-4ED6-ACF7-7A10966F5C1D}" type="pres">
      <dgm:prSet presAssocID="{4EA4757F-B12A-40EC-8CFF-D81572B893CB}" presName="space" presStyleCnt="0"/>
      <dgm:spPr/>
    </dgm:pt>
    <dgm:pt modelId="{38F5C13C-361D-4C5C-831B-65ADE1117582}" type="pres">
      <dgm:prSet presAssocID="{4EA4757F-B12A-40EC-8CFF-D81572B893CB}" presName="rect1" presStyleLbl="alignAcc1" presStyleIdx="0" presStyleCnt="4"/>
      <dgm:spPr/>
      <dgm:t>
        <a:bodyPr/>
        <a:lstStyle/>
        <a:p>
          <a:endParaRPr lang="ru-RU"/>
        </a:p>
      </dgm:t>
    </dgm:pt>
    <dgm:pt modelId="{BE3F5FAF-32F1-4875-B8ED-461C28B4E28E}" type="pres">
      <dgm:prSet presAssocID="{443FF948-E29E-42DF-9286-56E5CD947876}" presName="vertSpace2" presStyleLbl="node1" presStyleIdx="0" presStyleCnt="4"/>
      <dgm:spPr/>
    </dgm:pt>
    <dgm:pt modelId="{21BAD958-3D7A-4924-9305-29BEA6276AAA}" type="pres">
      <dgm:prSet presAssocID="{443FF948-E29E-42DF-9286-56E5CD947876}" presName="circle2" presStyleLbl="node1" presStyleIdx="1" presStyleCnt="4"/>
      <dgm:spPr/>
    </dgm:pt>
    <dgm:pt modelId="{EA86E362-514A-45A3-8A68-D93D24714F90}" type="pres">
      <dgm:prSet presAssocID="{443FF948-E29E-42DF-9286-56E5CD947876}" presName="rect2" presStyleLbl="alignAcc1" presStyleIdx="1" presStyleCnt="4"/>
      <dgm:spPr/>
      <dgm:t>
        <a:bodyPr/>
        <a:lstStyle/>
        <a:p>
          <a:endParaRPr lang="ru-RU"/>
        </a:p>
      </dgm:t>
    </dgm:pt>
    <dgm:pt modelId="{98596435-47E6-454C-970A-44D996E5E148}" type="pres">
      <dgm:prSet presAssocID="{1A2CF1F6-E531-4500-9D6B-7A4BCAA14653}" presName="vertSpace3" presStyleLbl="node1" presStyleIdx="1" presStyleCnt="4"/>
      <dgm:spPr/>
    </dgm:pt>
    <dgm:pt modelId="{AE8A493E-6764-4EBC-969D-50B23CA88701}" type="pres">
      <dgm:prSet presAssocID="{1A2CF1F6-E531-4500-9D6B-7A4BCAA14653}" presName="circle3" presStyleLbl="node1" presStyleIdx="2" presStyleCnt="4"/>
      <dgm:spPr/>
    </dgm:pt>
    <dgm:pt modelId="{98B04729-2EB3-4E2E-8CE9-27ACCEC0BE47}" type="pres">
      <dgm:prSet presAssocID="{1A2CF1F6-E531-4500-9D6B-7A4BCAA14653}" presName="rect3" presStyleLbl="alignAcc1" presStyleIdx="2" presStyleCnt="4"/>
      <dgm:spPr/>
      <dgm:t>
        <a:bodyPr/>
        <a:lstStyle/>
        <a:p>
          <a:endParaRPr lang="ru-RU"/>
        </a:p>
      </dgm:t>
    </dgm:pt>
    <dgm:pt modelId="{BA785247-5619-4C9B-92B3-24D39B60A1F5}" type="pres">
      <dgm:prSet presAssocID="{EFB0A61A-F65C-40F9-961A-73034CB515B0}" presName="vertSpace4" presStyleLbl="node1" presStyleIdx="2" presStyleCnt="4"/>
      <dgm:spPr/>
    </dgm:pt>
    <dgm:pt modelId="{D97CF91F-D422-428D-88C7-D88616A77AE3}" type="pres">
      <dgm:prSet presAssocID="{EFB0A61A-F65C-40F9-961A-73034CB515B0}" presName="circle4" presStyleLbl="node1" presStyleIdx="3" presStyleCnt="4"/>
      <dgm:spPr/>
    </dgm:pt>
    <dgm:pt modelId="{F20B85A6-D016-4337-A3A4-1F27B848A084}" type="pres">
      <dgm:prSet presAssocID="{EFB0A61A-F65C-40F9-961A-73034CB515B0}" presName="rect4" presStyleLbl="alignAcc1" presStyleIdx="3" presStyleCnt="4"/>
      <dgm:spPr/>
      <dgm:t>
        <a:bodyPr/>
        <a:lstStyle/>
        <a:p>
          <a:endParaRPr lang="ru-RU"/>
        </a:p>
      </dgm:t>
    </dgm:pt>
    <dgm:pt modelId="{1076C71B-C655-4E3A-98B2-667053ADF3A8}" type="pres">
      <dgm:prSet presAssocID="{4EA4757F-B12A-40EC-8CFF-D81572B893C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BFD7C-CF2B-438F-9A54-9681620F99BF}" type="pres">
      <dgm:prSet presAssocID="{443FF948-E29E-42DF-9286-56E5CD94787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D1497-8667-4715-A06B-6570B014E8B1}" type="pres">
      <dgm:prSet presAssocID="{1A2CF1F6-E531-4500-9D6B-7A4BCAA1465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1B283-54AE-43DE-829B-68E4E139400F}" type="pres">
      <dgm:prSet presAssocID="{EFB0A61A-F65C-40F9-961A-73034CB515B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41FB2A-07AE-4923-9026-03771D6CCEED}" type="presOf" srcId="{2711820C-AAC8-4B00-876F-DF68B7CA6640}" destId="{CBE38304-D5BC-49DF-A67F-148F8BC30693}" srcOrd="0" destOrd="0" presId="urn:microsoft.com/office/officeart/2005/8/layout/target3"/>
    <dgm:cxn modelId="{AB480368-CDF4-4889-B34B-EC3E3CDE9C79}" type="presOf" srcId="{EFB0A61A-F65C-40F9-961A-73034CB515B0}" destId="{F20B85A6-D016-4337-A3A4-1F27B848A084}" srcOrd="0" destOrd="0" presId="urn:microsoft.com/office/officeart/2005/8/layout/target3"/>
    <dgm:cxn modelId="{0D899D39-4E15-426A-8FED-86ED224C4353}" srcId="{2711820C-AAC8-4B00-876F-DF68B7CA6640}" destId="{443FF948-E29E-42DF-9286-56E5CD947876}" srcOrd="1" destOrd="0" parTransId="{2EF0298F-2F3E-451B-9DEF-49D8A287C681}" sibTransId="{01BF9BF0-1FA2-4A71-8B24-32CA46E81181}"/>
    <dgm:cxn modelId="{538A2EB1-29A8-4F27-A942-3A9AD486A1BC}" srcId="{2711820C-AAC8-4B00-876F-DF68B7CA6640}" destId="{EFB0A61A-F65C-40F9-961A-73034CB515B0}" srcOrd="3" destOrd="0" parTransId="{0A9DF525-AD94-4AD7-AD77-E537DCBE45B1}" sibTransId="{8110E526-824C-4C59-BF91-69C5A325EE18}"/>
    <dgm:cxn modelId="{38C7C7F0-755F-409C-8520-8281DE56E69E}" type="presOf" srcId="{443FF948-E29E-42DF-9286-56E5CD947876}" destId="{EA86E362-514A-45A3-8A68-D93D24714F90}" srcOrd="0" destOrd="0" presId="urn:microsoft.com/office/officeart/2005/8/layout/target3"/>
    <dgm:cxn modelId="{4C6312B4-55A2-4F97-983B-7ADCA6C07DE3}" type="presOf" srcId="{443FF948-E29E-42DF-9286-56E5CD947876}" destId="{580BFD7C-CF2B-438F-9A54-9681620F99BF}" srcOrd="1" destOrd="0" presId="urn:microsoft.com/office/officeart/2005/8/layout/target3"/>
    <dgm:cxn modelId="{1DD02DF5-EEA0-470E-9608-E68404533E03}" type="presOf" srcId="{1A2CF1F6-E531-4500-9D6B-7A4BCAA14653}" destId="{98B04729-2EB3-4E2E-8CE9-27ACCEC0BE47}" srcOrd="0" destOrd="0" presId="urn:microsoft.com/office/officeart/2005/8/layout/target3"/>
    <dgm:cxn modelId="{6B239100-40C7-448D-9C53-673DCB4FA56F}" srcId="{2711820C-AAC8-4B00-876F-DF68B7CA6640}" destId="{1A2CF1F6-E531-4500-9D6B-7A4BCAA14653}" srcOrd="2" destOrd="0" parTransId="{1CA4808B-4D41-424D-9AD7-C3E6B92A7576}" sibTransId="{70CD1CC8-2985-4C85-97B6-A1B62B3A55AF}"/>
    <dgm:cxn modelId="{751DAF4F-0C1D-4198-9F70-3D23C5A7C57D}" type="presOf" srcId="{4EA4757F-B12A-40EC-8CFF-D81572B893CB}" destId="{38F5C13C-361D-4C5C-831B-65ADE1117582}" srcOrd="0" destOrd="0" presId="urn:microsoft.com/office/officeart/2005/8/layout/target3"/>
    <dgm:cxn modelId="{CBB4EFCE-0390-4AE9-A576-A8AFA9769D01}" type="presOf" srcId="{4EA4757F-B12A-40EC-8CFF-D81572B893CB}" destId="{1076C71B-C655-4E3A-98B2-667053ADF3A8}" srcOrd="1" destOrd="0" presId="urn:microsoft.com/office/officeart/2005/8/layout/target3"/>
    <dgm:cxn modelId="{F5D77EB5-9C19-4461-A26A-3A34295008CF}" type="presOf" srcId="{1A2CF1F6-E531-4500-9D6B-7A4BCAA14653}" destId="{D07D1497-8667-4715-A06B-6570B014E8B1}" srcOrd="1" destOrd="0" presId="urn:microsoft.com/office/officeart/2005/8/layout/target3"/>
    <dgm:cxn modelId="{420407DB-6A84-41FA-8F13-23F1ED94FBF3}" type="presOf" srcId="{EFB0A61A-F65C-40F9-961A-73034CB515B0}" destId="{FE01B283-54AE-43DE-829B-68E4E139400F}" srcOrd="1" destOrd="0" presId="urn:microsoft.com/office/officeart/2005/8/layout/target3"/>
    <dgm:cxn modelId="{03034A9E-EEC8-42A1-8B15-A9F7AAADC42D}" srcId="{2711820C-AAC8-4B00-876F-DF68B7CA6640}" destId="{4EA4757F-B12A-40EC-8CFF-D81572B893CB}" srcOrd="0" destOrd="0" parTransId="{B448CA0D-AB7D-4E23-9550-43A94097207C}" sibTransId="{A5DCD58D-710E-4E18-9FE8-DBD7F08F958D}"/>
    <dgm:cxn modelId="{C273F953-B188-4842-ACAF-34168AF2D044}" type="presParOf" srcId="{CBE38304-D5BC-49DF-A67F-148F8BC30693}" destId="{8B168478-20C4-4E4E-AA59-7C7D723124CD}" srcOrd="0" destOrd="0" presId="urn:microsoft.com/office/officeart/2005/8/layout/target3"/>
    <dgm:cxn modelId="{50C858A4-1B77-4FF4-9C51-3B4015B9CE23}" type="presParOf" srcId="{CBE38304-D5BC-49DF-A67F-148F8BC30693}" destId="{A78B4775-4780-4ED6-ACF7-7A10966F5C1D}" srcOrd="1" destOrd="0" presId="urn:microsoft.com/office/officeart/2005/8/layout/target3"/>
    <dgm:cxn modelId="{807133E2-26AE-4BEE-9DA0-A0EBEA5EDB92}" type="presParOf" srcId="{CBE38304-D5BC-49DF-A67F-148F8BC30693}" destId="{38F5C13C-361D-4C5C-831B-65ADE1117582}" srcOrd="2" destOrd="0" presId="urn:microsoft.com/office/officeart/2005/8/layout/target3"/>
    <dgm:cxn modelId="{353D5C6A-8812-4EE0-9933-A10D1FC38C99}" type="presParOf" srcId="{CBE38304-D5BC-49DF-A67F-148F8BC30693}" destId="{BE3F5FAF-32F1-4875-B8ED-461C28B4E28E}" srcOrd="3" destOrd="0" presId="urn:microsoft.com/office/officeart/2005/8/layout/target3"/>
    <dgm:cxn modelId="{2C840855-CA66-4FA3-856A-D7345EF38BC6}" type="presParOf" srcId="{CBE38304-D5BC-49DF-A67F-148F8BC30693}" destId="{21BAD958-3D7A-4924-9305-29BEA6276AAA}" srcOrd="4" destOrd="0" presId="urn:microsoft.com/office/officeart/2005/8/layout/target3"/>
    <dgm:cxn modelId="{96411A7E-9556-49A1-A36E-5E2FC9B1AE04}" type="presParOf" srcId="{CBE38304-D5BC-49DF-A67F-148F8BC30693}" destId="{EA86E362-514A-45A3-8A68-D93D24714F90}" srcOrd="5" destOrd="0" presId="urn:microsoft.com/office/officeart/2005/8/layout/target3"/>
    <dgm:cxn modelId="{85F2FA46-D496-4F47-8E1E-08F1C61D9636}" type="presParOf" srcId="{CBE38304-D5BC-49DF-A67F-148F8BC30693}" destId="{98596435-47E6-454C-970A-44D996E5E148}" srcOrd="6" destOrd="0" presId="urn:microsoft.com/office/officeart/2005/8/layout/target3"/>
    <dgm:cxn modelId="{02F9179A-B42E-4EF5-97EF-EEE2E39A253E}" type="presParOf" srcId="{CBE38304-D5BC-49DF-A67F-148F8BC30693}" destId="{AE8A493E-6764-4EBC-969D-50B23CA88701}" srcOrd="7" destOrd="0" presId="urn:microsoft.com/office/officeart/2005/8/layout/target3"/>
    <dgm:cxn modelId="{EAB7615D-287C-4765-801A-A2759919E30B}" type="presParOf" srcId="{CBE38304-D5BC-49DF-A67F-148F8BC30693}" destId="{98B04729-2EB3-4E2E-8CE9-27ACCEC0BE47}" srcOrd="8" destOrd="0" presId="urn:microsoft.com/office/officeart/2005/8/layout/target3"/>
    <dgm:cxn modelId="{18FFD335-ED6C-4448-91AC-01DFF2F30F6B}" type="presParOf" srcId="{CBE38304-D5BC-49DF-A67F-148F8BC30693}" destId="{BA785247-5619-4C9B-92B3-24D39B60A1F5}" srcOrd="9" destOrd="0" presId="urn:microsoft.com/office/officeart/2005/8/layout/target3"/>
    <dgm:cxn modelId="{F03411E8-2B0F-419B-82A4-7EFC35ED2C0C}" type="presParOf" srcId="{CBE38304-D5BC-49DF-A67F-148F8BC30693}" destId="{D97CF91F-D422-428D-88C7-D88616A77AE3}" srcOrd="10" destOrd="0" presId="urn:microsoft.com/office/officeart/2005/8/layout/target3"/>
    <dgm:cxn modelId="{A580FAC0-1166-49E4-8D3F-71B3F1C76070}" type="presParOf" srcId="{CBE38304-D5BC-49DF-A67F-148F8BC30693}" destId="{F20B85A6-D016-4337-A3A4-1F27B848A084}" srcOrd="11" destOrd="0" presId="urn:microsoft.com/office/officeart/2005/8/layout/target3"/>
    <dgm:cxn modelId="{49976524-1108-48D8-BABC-D65260D49CF3}" type="presParOf" srcId="{CBE38304-D5BC-49DF-A67F-148F8BC30693}" destId="{1076C71B-C655-4E3A-98B2-667053ADF3A8}" srcOrd="12" destOrd="0" presId="urn:microsoft.com/office/officeart/2005/8/layout/target3"/>
    <dgm:cxn modelId="{8CD06A52-7D51-4A29-AEB7-0C0F4C900DC4}" type="presParOf" srcId="{CBE38304-D5BC-49DF-A67F-148F8BC30693}" destId="{580BFD7C-CF2B-438F-9A54-9681620F99BF}" srcOrd="13" destOrd="0" presId="urn:microsoft.com/office/officeart/2005/8/layout/target3"/>
    <dgm:cxn modelId="{3E65E4C6-05FF-4D50-BFA9-77BE95DF49CC}" type="presParOf" srcId="{CBE38304-D5BC-49DF-A67F-148F8BC30693}" destId="{D07D1497-8667-4715-A06B-6570B014E8B1}" srcOrd="14" destOrd="0" presId="urn:microsoft.com/office/officeart/2005/8/layout/target3"/>
    <dgm:cxn modelId="{3E285F43-430C-4B5D-9738-FE75FF7272E2}" type="presParOf" srcId="{CBE38304-D5BC-49DF-A67F-148F8BC30693}" destId="{FE01B283-54AE-43DE-829B-68E4E139400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C763C-FE29-4619-B585-4E74CA0C9E4F}">
      <dsp:nvSpPr>
        <dsp:cNvPr id="0" name=""/>
        <dsp:cNvSpPr/>
      </dsp:nvSpPr>
      <dsp:spPr>
        <a:xfrm>
          <a:off x="0" y="70199"/>
          <a:ext cx="8504238" cy="789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формирование системы методического и содержательного сопровождения освоения ДПП </a:t>
          </a:r>
          <a:br>
            <a:rPr lang="ru-RU" sz="1500" kern="1200" dirty="0" smtClean="0"/>
          </a:br>
          <a:r>
            <a:rPr lang="ru-RU" sz="1500" kern="1200" dirty="0" smtClean="0"/>
            <a:t>с использованием персонифицированных образовательных маршрутов на основе выявленных дефицитов профессиональных компетенций</a:t>
          </a:r>
          <a:endParaRPr lang="ru-RU" sz="1500" kern="1200" dirty="0"/>
        </a:p>
      </dsp:txBody>
      <dsp:txXfrm>
        <a:off x="38552" y="108751"/>
        <a:ext cx="8427134" cy="712646"/>
      </dsp:txXfrm>
    </dsp:sp>
    <dsp:sp modelId="{C6A1FC20-9236-4FB4-8254-B19F5F4421A2}">
      <dsp:nvSpPr>
        <dsp:cNvPr id="0" name=""/>
        <dsp:cNvSpPr/>
      </dsp:nvSpPr>
      <dsp:spPr>
        <a:xfrm>
          <a:off x="0" y="903149"/>
          <a:ext cx="8504238" cy="789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сопровождение переноса приобретенных профессиональных компетенций в ежедневную педагогическую практику</a:t>
          </a:r>
          <a:endParaRPr lang="ru-RU" sz="1500" kern="1200" dirty="0"/>
        </a:p>
      </dsp:txBody>
      <dsp:txXfrm>
        <a:off x="38552" y="941701"/>
        <a:ext cx="8427134" cy="712646"/>
      </dsp:txXfrm>
    </dsp:sp>
    <dsp:sp modelId="{89BAF1A2-78DA-4460-839E-586AFE5E57E3}">
      <dsp:nvSpPr>
        <dsp:cNvPr id="0" name=""/>
        <dsp:cNvSpPr/>
      </dsp:nvSpPr>
      <dsp:spPr>
        <a:xfrm>
          <a:off x="0" y="1736100"/>
          <a:ext cx="8504238" cy="789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выявление, систематизация, отбор и распространение новых рациональных и эффективных педагогических (управленческих) практик</a:t>
          </a:r>
          <a:endParaRPr lang="ru-RU" sz="1500" kern="1200" dirty="0"/>
        </a:p>
      </dsp:txBody>
      <dsp:txXfrm>
        <a:off x="38552" y="1774652"/>
        <a:ext cx="8427134" cy="712646"/>
      </dsp:txXfrm>
    </dsp:sp>
    <dsp:sp modelId="{461707AA-5792-4729-B6BC-1A27E37814B6}">
      <dsp:nvSpPr>
        <dsp:cNvPr id="0" name=""/>
        <dsp:cNvSpPr/>
      </dsp:nvSpPr>
      <dsp:spPr>
        <a:xfrm>
          <a:off x="0" y="2569050"/>
          <a:ext cx="8504238" cy="789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создание и развитие распределенной сети муниципальной методической поддержки</a:t>
          </a:r>
          <a:endParaRPr lang="ru-RU" sz="1500" kern="1200" dirty="0"/>
        </a:p>
      </dsp:txBody>
      <dsp:txXfrm>
        <a:off x="38552" y="2607602"/>
        <a:ext cx="8427134" cy="712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68478-20C4-4E4E-AA59-7C7D723124CD}">
      <dsp:nvSpPr>
        <dsp:cNvPr id="0" name=""/>
        <dsp:cNvSpPr/>
      </dsp:nvSpPr>
      <dsp:spPr>
        <a:xfrm>
          <a:off x="0" y="0"/>
          <a:ext cx="3429000" cy="34290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5C13C-361D-4C5C-831B-65ADE1117582}">
      <dsp:nvSpPr>
        <dsp:cNvPr id="0" name=""/>
        <dsp:cNvSpPr/>
      </dsp:nvSpPr>
      <dsp:spPr>
        <a:xfrm>
          <a:off x="1714500" y="0"/>
          <a:ext cx="6789738" cy="342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Аналитическое</a:t>
          </a:r>
          <a:endParaRPr lang="ru-RU" sz="3200" kern="1200" dirty="0"/>
        </a:p>
      </dsp:txBody>
      <dsp:txXfrm>
        <a:off x="1714500" y="0"/>
        <a:ext cx="6789738" cy="728662"/>
      </dsp:txXfrm>
    </dsp:sp>
    <dsp:sp modelId="{21BAD958-3D7A-4924-9305-29BEA6276AAA}">
      <dsp:nvSpPr>
        <dsp:cNvPr id="0" name=""/>
        <dsp:cNvSpPr/>
      </dsp:nvSpPr>
      <dsp:spPr>
        <a:xfrm>
          <a:off x="450056" y="728662"/>
          <a:ext cx="2528887" cy="252888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-19192"/>
            <a:satOff val="450"/>
            <a:lumOff val="190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6E362-514A-45A3-8A68-D93D24714F90}">
      <dsp:nvSpPr>
        <dsp:cNvPr id="0" name=""/>
        <dsp:cNvSpPr/>
      </dsp:nvSpPr>
      <dsp:spPr>
        <a:xfrm>
          <a:off x="1714500" y="728662"/>
          <a:ext cx="6789738" cy="25288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50000"/>
              <a:hueOff val="-19192"/>
              <a:satOff val="450"/>
              <a:lumOff val="1906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Информационное</a:t>
          </a:r>
          <a:endParaRPr lang="ru-RU" sz="3200" kern="1200" dirty="0"/>
        </a:p>
      </dsp:txBody>
      <dsp:txXfrm>
        <a:off x="1714500" y="728662"/>
        <a:ext cx="6789738" cy="728662"/>
      </dsp:txXfrm>
    </dsp:sp>
    <dsp:sp modelId="{AE8A493E-6764-4EBC-969D-50B23CA88701}">
      <dsp:nvSpPr>
        <dsp:cNvPr id="0" name=""/>
        <dsp:cNvSpPr/>
      </dsp:nvSpPr>
      <dsp:spPr>
        <a:xfrm>
          <a:off x="900112" y="1457325"/>
          <a:ext cx="1628774" cy="162877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-38384"/>
            <a:satOff val="900"/>
            <a:lumOff val="3813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04729-2EB3-4E2E-8CE9-27ACCEC0BE47}">
      <dsp:nvSpPr>
        <dsp:cNvPr id="0" name=""/>
        <dsp:cNvSpPr/>
      </dsp:nvSpPr>
      <dsp:spPr>
        <a:xfrm>
          <a:off x="1714500" y="1457325"/>
          <a:ext cx="6789738" cy="1628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50000"/>
              <a:hueOff val="-38384"/>
              <a:satOff val="900"/>
              <a:lumOff val="3813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Организационно-методическое</a:t>
          </a:r>
          <a:endParaRPr lang="ru-RU" sz="3200" kern="1200" dirty="0"/>
        </a:p>
      </dsp:txBody>
      <dsp:txXfrm>
        <a:off x="1714500" y="1457325"/>
        <a:ext cx="6789738" cy="728662"/>
      </dsp:txXfrm>
    </dsp:sp>
    <dsp:sp modelId="{D97CF91F-D422-428D-88C7-D88616A77AE3}">
      <dsp:nvSpPr>
        <dsp:cNvPr id="0" name=""/>
        <dsp:cNvSpPr/>
      </dsp:nvSpPr>
      <dsp:spPr>
        <a:xfrm>
          <a:off x="1350168" y="2185987"/>
          <a:ext cx="728662" cy="72866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-19192"/>
            <a:satOff val="450"/>
            <a:lumOff val="190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B85A6-D016-4337-A3A4-1F27B848A084}">
      <dsp:nvSpPr>
        <dsp:cNvPr id="0" name=""/>
        <dsp:cNvSpPr/>
      </dsp:nvSpPr>
      <dsp:spPr>
        <a:xfrm>
          <a:off x="1714500" y="2185987"/>
          <a:ext cx="6789738" cy="7286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50000"/>
              <a:hueOff val="-19192"/>
              <a:satOff val="450"/>
              <a:lumOff val="1906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Консультационное</a:t>
          </a:r>
          <a:endParaRPr lang="ru-RU" sz="3200" kern="1200" dirty="0"/>
        </a:p>
      </dsp:txBody>
      <dsp:txXfrm>
        <a:off x="1714500" y="2185987"/>
        <a:ext cx="6789738" cy="728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4793742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400" b="1" cap="all" spc="223" baseline="0">
                <a:solidFill>
                  <a:schemeClr val="tx2"/>
                </a:solidFill>
              </a:defRPr>
            </a:lvl1pPr>
            <a:lvl2pPr marL="408179" indent="0" algn="ctr">
              <a:buNone/>
            </a:lvl2pPr>
            <a:lvl3pPr marL="816358" indent="0" algn="ctr">
              <a:buNone/>
            </a:lvl3pPr>
            <a:lvl4pPr marL="1224537" indent="0" algn="ctr">
              <a:buNone/>
            </a:lvl4pPr>
            <a:lvl5pPr marL="1632716" indent="0" algn="ctr">
              <a:buNone/>
            </a:lvl5pPr>
            <a:lvl6pPr marL="2040895" indent="0" algn="ctr">
              <a:buNone/>
            </a:lvl6pPr>
            <a:lvl7pPr marL="2449074" indent="0" algn="ctr">
              <a:buNone/>
            </a:lvl7pPr>
            <a:lvl8pPr marL="2857253" indent="0" algn="ctr">
              <a:buNone/>
            </a:lvl8pPr>
            <a:lvl9pPr marL="326543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47EE-4AE8-4649-AA16-08A9778BAD5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BE3A16-D327-4553-8ED8-F079A081FE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47EE-4AE8-4649-AA16-08A9778BAD5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3A16-D327-4553-8ED8-F079A081FE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4793742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FDBE3A16-D327-4553-8ED8-F079A081FE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47EE-4AE8-4649-AA16-08A9778BAD5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47EE-4AE8-4649-AA16-08A9778BAD5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FDBE3A16-D327-4553-8ED8-F079A081FE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057401"/>
            <a:ext cx="6480174" cy="1254919"/>
          </a:xfrm>
        </p:spPr>
        <p:txBody>
          <a:bodyPr anchor="t"/>
          <a:lstStyle>
            <a:lvl1pPr marL="0" indent="0" algn="ctr">
              <a:buNone/>
              <a:defRPr sz="1400" b="1" cap="all" spc="223" baseline="0">
                <a:solidFill>
                  <a:schemeClr val="tx2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4793742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47EE-4AE8-4649-AA16-08A9778BAD5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BE3A16-D327-4553-8ED8-F079A081FE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38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B06C47EE-4AE8-4649-AA16-08A9778BAD5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3A16-D327-4553-8ED8-F079A081FE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2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2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1650207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000" b="1" dirty="0" smtClean="0">
                <a:solidFill>
                  <a:srgbClr val="FFFFFF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47EE-4AE8-4649-AA16-08A9778BAD5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FDBE3A16-D327-4553-8ED8-F079A081FE9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47EE-4AE8-4649-AA16-08A9778BAD5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777016"/>
            <a:ext cx="457200" cy="330994"/>
          </a:xfrm>
        </p:spPr>
        <p:txBody>
          <a:bodyPr/>
          <a:lstStyle/>
          <a:p>
            <a:fld id="{FDBE3A16-D327-4553-8ED8-F079A081FE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4793742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47EE-4AE8-4649-AA16-08A9778BAD5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BE3A16-D327-4553-8ED8-F079A081FE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893"/>
              </a:spcAft>
              <a:buNone/>
              <a:defRPr sz="1400">
                <a:solidFill>
                  <a:srgbClr val="FFFFFF"/>
                </a:solidFill>
              </a:defRPr>
            </a:lvl1pPr>
            <a:lvl2pPr>
              <a:buNone/>
              <a:defRPr sz="1100"/>
            </a:lvl2pPr>
            <a:lvl3pPr>
              <a:buNone/>
              <a:defRPr sz="9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BE3A16-D327-4553-8ED8-F079A081FE9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47EE-4AE8-4649-AA16-08A9778BAD5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FDBE3A16-D327-4553-8ED8-F079A081FE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29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893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3" y="4803738"/>
            <a:ext cx="3044952" cy="274320"/>
          </a:xfrm>
        </p:spPr>
        <p:txBody>
          <a:bodyPr/>
          <a:lstStyle/>
          <a:p>
            <a:fld id="{B06C47EE-4AE8-4649-AA16-08A9778BAD5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 lIns="81636" tIns="40818" rIns="81636" bIns="40818"/>
          <a:lstStyle>
            <a:lvl1pPr algn="r" eaLnBrk="1" latinLnBrk="0" hangingPunct="1">
              <a:defRPr kumimoji="0" sz="1300">
                <a:solidFill>
                  <a:srgbClr val="FFFFFF"/>
                </a:solidFill>
              </a:defRPr>
            </a:lvl1pPr>
          </a:lstStyle>
          <a:p>
            <a:fld id="{B06C47EE-4AE8-4649-AA16-08A9778BAD5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 lIns="81636" tIns="40818" rIns="81636" bIns="40818"/>
          <a:lstStyle>
            <a:lvl1pPr algn="l" eaLnBrk="1" latinLnBrk="0" hangingPunct="1">
              <a:defRPr kumimoji="0" sz="11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81636" tIns="40818" rIns="81636" bIns="40818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0818" tIns="40818" rIns="40818" bIns="40818" anchor="ctr">
            <a:normAutofit/>
          </a:bodyPr>
          <a:lstStyle>
            <a:lvl1pPr algn="ctr" eaLnBrk="1" latinLnBrk="0" hangingPunct="1">
              <a:defRPr kumimoji="0" sz="14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BE3A16-D327-4553-8ED8-F079A081FE9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lIns="81636" tIns="40818" rIns="81636" bIns="40818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 lIns="81636" tIns="40818" rIns="81636" bIns="4081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29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4907" indent="-24490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15" indent="-24490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34722" indent="-20409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79630" indent="-20409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24537" indent="-20409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69444" indent="-16327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352" indent="-16327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77623" indent="-163272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22531" indent="-163272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3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905"/>
            <a:ext cx="8784976" cy="49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Штатное расписание и функциональная нагрузка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0519018"/>
              </p:ext>
            </p:extLst>
          </p:nvPr>
        </p:nvGraphicFramePr>
        <p:xfrm>
          <a:off x="301625" y="1144588"/>
          <a:ext cx="8518847" cy="37710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74231"/>
                <a:gridCol w="5544616"/>
              </a:tblGrid>
              <a:tr h="7641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должностей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Функциональные</a:t>
                      </a:r>
                      <a:r>
                        <a:rPr lang="ru-RU" baseline="0" dirty="0" smtClean="0"/>
                        <a:t> обязанности</a:t>
                      </a:r>
                      <a:endParaRPr lang="ru-RU" dirty="0"/>
                    </a:p>
                  </a:txBody>
                  <a:tcPr anchor="ctr"/>
                </a:tc>
              </a:tr>
              <a:tr h="442746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Управленческий персонал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6"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Руководитель Центра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работы, административное руководство Центром, обеспечение достижения целевых показателей</a:t>
                      </a:r>
                      <a:endParaRPr lang="ru-RU" dirty="0"/>
                    </a:p>
                  </a:txBody>
                  <a:tcPr/>
                </a:tc>
              </a:tr>
              <a:tr h="764192"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 руководителя Центра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6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Административно-технический /инженерный/ персонал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6">
                <a:tc>
                  <a:txBody>
                    <a:bodyPr/>
                    <a:lstStyle/>
                    <a:p>
                      <a:r>
                        <a:rPr lang="ru-RU" dirty="0" smtClean="0"/>
                        <a:t>Инженер-программист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Системное администрирование информационных систем; развитие ЦОС ЦНППМ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0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Штатное расписание и функциональная нагрузка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2436733"/>
              </p:ext>
            </p:extLst>
          </p:nvPr>
        </p:nvGraphicFramePr>
        <p:xfrm>
          <a:off x="319881" y="1131590"/>
          <a:ext cx="8572599" cy="349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27983"/>
                <a:gridCol w="5544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Наименование должностей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Функциональные</a:t>
                      </a:r>
                      <a:r>
                        <a:rPr lang="ru-RU" sz="1700" baseline="0" dirty="0" smtClean="0"/>
                        <a:t> обязанности</a:t>
                      </a:r>
                      <a:endParaRPr lang="ru-RU" sz="1700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комплексного сопровождения профессионального развития педагогических кадров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Руководитель отдела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Аналитическая работа, информационное</a:t>
                      </a:r>
                      <a:r>
                        <a:rPr lang="ru-RU" sz="1600" baseline="0" dirty="0" smtClean="0"/>
                        <a:t> сопровождение деятельности Центра, формирование банков данных, консультирование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Методист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0" lang="ru-RU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развития новых технологий ДППО</a:t>
                      </a:r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Зав.</a:t>
                      </a:r>
                      <a:r>
                        <a:rPr lang="ru-RU" baseline="0" dirty="0" smtClean="0"/>
                        <a:t> кафедрой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dirty="0" smtClean="0"/>
                        <a:t>Организационно-методическая работа, консультирование, </a:t>
                      </a:r>
                      <a:r>
                        <a:rPr lang="ru-RU" sz="1600" dirty="0" err="1" smtClean="0"/>
                        <a:t>тьюторское</a:t>
                      </a:r>
                      <a:r>
                        <a:rPr lang="ru-RU" sz="1600" dirty="0" smtClean="0"/>
                        <a:t> сопровождение педагогов, разработка и сопровождение ИОМ 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Доцент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Ст. преподаватель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Ресурсная база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г. Смоленск, Киевский пер., д.16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37" y="1059582"/>
            <a:ext cx="3572818" cy="188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58356"/>
            <a:ext cx="3572817" cy="191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5" y="1815852"/>
            <a:ext cx="4752528" cy="277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2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деятельности Центра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/>
              <a:t>Цель деятельности </a:t>
            </a:r>
            <a:r>
              <a:rPr lang="ru-RU" sz="2800" dirty="0" smtClean="0"/>
              <a:t>– </a:t>
            </a:r>
            <a:r>
              <a:rPr lang="ru-RU" sz="2800" dirty="0"/>
              <a:t>обеспечить стабильную, системную организационно-методическую работу, необходимую для профессионального развития педагогических работников и управленческих кадров региона, повышения их квалификации и профессионального </a:t>
            </a:r>
            <a:r>
              <a:rPr lang="ru-RU" sz="2800" dirty="0" smtClean="0"/>
              <a:t>мастерства.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64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Центра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3401504"/>
              </p:ext>
            </p:extLst>
          </p:nvPr>
        </p:nvGraphicFramePr>
        <p:xfrm>
          <a:off x="301625" y="1144588"/>
          <a:ext cx="850423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5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Целевая аудитория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203598"/>
            <a:ext cx="8503920" cy="3370688"/>
          </a:xfrm>
        </p:spPr>
        <p:txBody>
          <a:bodyPr/>
          <a:lstStyle/>
          <a:p>
            <a:pPr marL="0" indent="0" algn="just">
              <a:buNone/>
            </a:pPr>
            <a:endParaRPr lang="ru-RU" sz="1100" dirty="0" smtClean="0"/>
          </a:p>
          <a:p>
            <a:pPr algn="just"/>
            <a:r>
              <a:rPr lang="ru-RU" dirty="0" smtClean="0"/>
              <a:t>Управленческие команды и педагогические работники школ с низкими (необъективными) результатами обучения</a:t>
            </a:r>
          </a:p>
          <a:p>
            <a:pPr algn="just"/>
            <a:r>
              <a:rPr lang="ru-RU" dirty="0" smtClean="0"/>
              <a:t>Лидеры региональной системы образования</a:t>
            </a:r>
          </a:p>
          <a:p>
            <a:pPr algn="just"/>
            <a:r>
              <a:rPr lang="ru-RU" dirty="0" smtClean="0"/>
              <a:t>Молодые педагоги</a:t>
            </a:r>
          </a:p>
          <a:p>
            <a:pPr algn="just"/>
            <a:r>
              <a:rPr lang="ru-RU" dirty="0" smtClean="0"/>
              <a:t>Педагогические работники с признаками профессионального выгорания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0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Основные направления деятельности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0973953"/>
              </p:ext>
            </p:extLst>
          </p:nvPr>
        </p:nvGraphicFramePr>
        <p:xfrm>
          <a:off x="301625" y="1144588"/>
          <a:ext cx="850423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3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Аналитическое направление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550" dirty="0" smtClean="0"/>
              <a:t>анализ </a:t>
            </a:r>
            <a:r>
              <a:rPr lang="ru-RU" sz="1550" dirty="0"/>
              <a:t>результатов диагностики профессиональных компетенций и выявление профессиональных </a:t>
            </a:r>
            <a:r>
              <a:rPr lang="ru-RU" sz="1550" dirty="0" smtClean="0"/>
              <a:t>дефицитов;</a:t>
            </a:r>
            <a:endParaRPr lang="ru-RU" sz="1550" dirty="0"/>
          </a:p>
          <a:p>
            <a:pPr algn="just">
              <a:spcBef>
                <a:spcPts val="0"/>
              </a:spcBef>
            </a:pPr>
            <a:r>
              <a:rPr lang="ru-RU" sz="1550" dirty="0"/>
              <a:t>в</a:t>
            </a:r>
            <a:r>
              <a:rPr lang="ru-RU" sz="1550" dirty="0" smtClean="0"/>
              <a:t>ыявление и обобщение </a:t>
            </a:r>
            <a:r>
              <a:rPr lang="ru-RU" sz="1550" dirty="0"/>
              <a:t>затруднений дидактического и методического характера при решении задач по развитию функциональной и иных видов грамотности школьников;</a:t>
            </a:r>
          </a:p>
          <a:p>
            <a:pPr algn="just">
              <a:spcBef>
                <a:spcPts val="0"/>
              </a:spcBef>
            </a:pPr>
            <a:r>
              <a:rPr lang="ru-RU" sz="1550" dirty="0"/>
              <a:t>в</a:t>
            </a:r>
            <a:r>
              <a:rPr lang="ru-RU" sz="1550" dirty="0" smtClean="0"/>
              <a:t>ыявление и анализ запросов </a:t>
            </a:r>
            <a:r>
              <a:rPr lang="ru-RU" sz="1550" dirty="0"/>
              <a:t>педагогических коллективов, управленческих кадров и отдельных педагогов на направления повышения квалификации и профессионального развития;</a:t>
            </a:r>
          </a:p>
          <a:p>
            <a:pPr algn="just">
              <a:spcBef>
                <a:spcPts val="0"/>
              </a:spcBef>
            </a:pPr>
            <a:r>
              <a:rPr lang="ru-RU" sz="1550" dirty="0" smtClean="0"/>
              <a:t>выявление </a:t>
            </a:r>
            <a:r>
              <a:rPr lang="ru-RU" sz="1550" dirty="0"/>
              <a:t>и систематизация затруднений слушателей при освоении дополнительных профессиональных программ для дальнейшей передачи разработчикам курсов;</a:t>
            </a:r>
          </a:p>
          <a:p>
            <a:pPr algn="just">
              <a:spcBef>
                <a:spcPts val="0"/>
              </a:spcBef>
            </a:pPr>
            <a:r>
              <a:rPr lang="ru-RU" sz="1550" dirty="0" smtClean="0"/>
              <a:t>обобщение </a:t>
            </a:r>
            <a:r>
              <a:rPr lang="ru-RU" sz="1550" dirty="0"/>
              <a:t>аналитических данных</a:t>
            </a:r>
            <a:r>
              <a:rPr lang="ru-RU" sz="1550" i="1" dirty="0"/>
              <a:t> единого федерального портала дополнительного профессионального педагогического образования</a:t>
            </a:r>
            <a:r>
              <a:rPr lang="ru-RU" sz="1550" dirty="0"/>
              <a:t> по своему региону в целях управления развитием кадрового потенциала;</a:t>
            </a:r>
          </a:p>
          <a:p>
            <a:pPr algn="just">
              <a:spcBef>
                <a:spcPts val="0"/>
              </a:spcBef>
            </a:pPr>
            <a:r>
              <a:rPr lang="ru-RU" sz="1550" dirty="0" smtClean="0"/>
              <a:t>изучение</a:t>
            </a:r>
            <a:r>
              <a:rPr lang="ru-RU" sz="1550" dirty="0"/>
              <a:t>, обобщение и распространение эффективного опыта педагогической и управленческой деятельности, направленной на достижение приоритетных задач в области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1977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Информационное направление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0040" y="1059582"/>
            <a:ext cx="8503920" cy="3429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 smtClean="0"/>
              <a:t>информирование педагогов </a:t>
            </a:r>
            <a:r>
              <a:rPr lang="ru-RU" sz="1400" dirty="0"/>
              <a:t>о новых тенденциях развития образования, задачах и требованиях к профессиональной компетентности педагогических работников и управленческих кадров, приоритетных направлениях развития </a:t>
            </a:r>
            <a:r>
              <a:rPr lang="ru-RU" sz="1400" dirty="0" smtClean="0"/>
              <a:t>сферы образования;</a:t>
            </a:r>
            <a:endParaRPr lang="ru-RU" sz="1400" dirty="0"/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информирование </a:t>
            </a:r>
            <a:r>
              <a:rPr lang="ru-RU" sz="1400" dirty="0"/>
              <a:t>педагогических и управленческих кадров о возможности повышения квалификации по актуальным программам из федерального реестра образовательных программ дополнительного профессионального педагогического образования;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постоянная </a:t>
            </a:r>
            <a:r>
              <a:rPr lang="ru-RU" sz="1400" dirty="0"/>
              <a:t>актуализация информации о возможностях для повышения квалификации педагогических и управленческих кадров на официальных сайтах (страницах, сообществах в социальных сетях</a:t>
            </a:r>
            <a:r>
              <a:rPr lang="ru-RU" sz="1400" dirty="0" smtClean="0"/>
              <a:t>);</a:t>
            </a:r>
            <a:endParaRPr lang="ru-RU" sz="1400" dirty="0"/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формирование </a:t>
            </a:r>
            <a:r>
              <a:rPr lang="ru-RU" sz="1400" dirty="0"/>
              <a:t>банков </a:t>
            </a:r>
            <a:r>
              <a:rPr lang="ru-RU" sz="1400" dirty="0" smtClean="0"/>
              <a:t>данных: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dirty="0" smtClean="0"/>
              <a:t>– </a:t>
            </a:r>
            <a:r>
              <a:rPr lang="ru-RU" sz="1350" dirty="0"/>
              <a:t>о </a:t>
            </a:r>
            <a:r>
              <a:rPr lang="ru-RU" sz="1350" dirty="0" smtClean="0"/>
              <a:t>ДПП </a:t>
            </a:r>
            <a:r>
              <a:rPr lang="ru-RU" sz="1350" dirty="0"/>
              <a:t>по определенной тематике, в образовательных организациях других субъектов </a:t>
            </a:r>
            <a:r>
              <a:rPr lang="ru-RU" sz="1350" dirty="0" smtClean="0"/>
              <a:t>РФ, </a:t>
            </a:r>
            <a:r>
              <a:rPr lang="ru-RU" sz="1350" dirty="0"/>
              <a:t>а также в открытом образовательном пространстве, включая информацию об их качестве и доступности; </a:t>
            </a:r>
            <a:endParaRPr lang="ru-RU" sz="13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dirty="0" smtClean="0"/>
              <a:t>– о </a:t>
            </a:r>
            <a:r>
              <a:rPr lang="ru-RU" sz="1350" dirty="0"/>
              <a:t>передовом педагогическом опыте, об авторских методиках обучения, получивших поддержку школьных педагогов; </a:t>
            </a:r>
            <a:endParaRPr lang="ru-RU" sz="135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dirty="0" smtClean="0"/>
              <a:t>– о «точках </a:t>
            </a:r>
            <a:r>
              <a:rPr lang="ru-RU" sz="1350" dirty="0"/>
              <a:t>роста» в региональной системе образования, которые могут стать эффективным ресурсом профессионального развития, об имеющихся </a:t>
            </a:r>
            <a:r>
              <a:rPr lang="ru-RU" sz="1350" dirty="0" err="1"/>
              <a:t>стажировочных</a:t>
            </a:r>
            <a:r>
              <a:rPr lang="ru-RU" sz="1350" dirty="0"/>
              <a:t> площадках, о ресурсах неформального и </a:t>
            </a:r>
            <a:r>
              <a:rPr lang="ru-RU" sz="1350" dirty="0" err="1"/>
              <a:t>информального</a:t>
            </a:r>
            <a:r>
              <a:rPr lang="ru-RU" sz="1350" dirty="0"/>
              <a:t> </a:t>
            </a:r>
            <a:r>
              <a:rPr lang="ru-RU" sz="1350" dirty="0" smtClean="0"/>
              <a:t>образования.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5285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Организационно-методическое направление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0040" y="1131590"/>
            <a:ext cx="8503920" cy="3429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 smtClean="0"/>
              <a:t>построение </a:t>
            </a:r>
            <a:r>
              <a:rPr lang="ru-RU" sz="1400" dirty="0"/>
              <a:t>индивидуальных образовательных маршрутов </a:t>
            </a:r>
            <a:r>
              <a:rPr lang="ru-RU" sz="1400" dirty="0" smtClean="0"/>
              <a:t>профессионального развития;</a:t>
            </a:r>
            <a:endParaRPr lang="ru-RU" sz="1400" dirty="0"/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комплексное методическое сопровождение </a:t>
            </a:r>
            <a:r>
              <a:rPr lang="ru-RU" sz="1400" dirty="0"/>
              <a:t>педагогических </a:t>
            </a:r>
            <a:r>
              <a:rPr lang="ru-RU" sz="1400" dirty="0" smtClean="0"/>
              <a:t>работников, </a:t>
            </a:r>
            <a:r>
              <a:rPr lang="ru-RU" sz="1400" dirty="0"/>
              <a:t>в том числе в процессе прохождения ими </a:t>
            </a:r>
            <a:r>
              <a:rPr lang="ru-RU" sz="1400" dirty="0" smtClean="0"/>
              <a:t>ИОМ </a:t>
            </a:r>
            <a:r>
              <a:rPr lang="ru-RU" sz="1400" dirty="0"/>
              <a:t>по программам ДПП из федерального реестра, работы на едином федеральном портале дополнительного профессионального педагогического образования;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методическое сопровождение педагогических работников в </a:t>
            </a:r>
            <a:r>
              <a:rPr lang="ru-RU" sz="1400" dirty="0" err="1" smtClean="0"/>
              <a:t>посткурсововй</a:t>
            </a:r>
            <a:r>
              <a:rPr lang="ru-RU" sz="1400" dirty="0" smtClean="0"/>
              <a:t> период;</a:t>
            </a:r>
            <a:endParaRPr lang="ru-RU" sz="1400" dirty="0"/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разработка </a:t>
            </a:r>
            <a:r>
              <a:rPr lang="ru-RU" sz="1400" dirty="0"/>
              <a:t>модульных </a:t>
            </a:r>
            <a:r>
              <a:rPr lang="ru-RU" sz="1400" dirty="0" smtClean="0"/>
              <a:t>ДПП, </a:t>
            </a:r>
            <a:r>
              <a:rPr lang="ru-RU" sz="1400" dirty="0"/>
              <a:t>в том числе с применением сетевых форм организации обучения, с последующим размещением в федеральном реестре;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Внедрение моделей </a:t>
            </a:r>
            <a:r>
              <a:rPr lang="ru-RU" sz="1400" dirty="0"/>
              <a:t>«горизонтального обучения» педагогических работников и управленческих кадров;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организация </a:t>
            </a:r>
            <a:r>
              <a:rPr lang="ru-RU" sz="1400" dirty="0"/>
              <a:t>и сопровождение стажировок </a:t>
            </a:r>
            <a:r>
              <a:rPr lang="ru-RU" sz="1400" dirty="0" smtClean="0"/>
              <a:t> педагогических </a:t>
            </a:r>
            <a:r>
              <a:rPr lang="ru-RU" sz="1400" dirty="0"/>
              <a:t>коллективов (отдельных педагогов) и управленческих команд;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формирование </a:t>
            </a:r>
            <a:r>
              <a:rPr lang="ru-RU" sz="1400" dirty="0"/>
              <a:t>и сопровождение деятельности площадок для создания и развития деятельности профессиональных педагогических сообществ;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организация </a:t>
            </a:r>
            <a:r>
              <a:rPr lang="ru-RU" sz="1400" dirty="0"/>
              <a:t>взаимодействия и координация деятельности Центра с организациями дополнительного профессионального (педагогического) образования, муниципальными методическими службами и образовательными организациями с целью согласованной реализации методической и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9777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Консультационное направление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750" dirty="0" smtClean="0"/>
              <a:t>комплексное </a:t>
            </a:r>
            <a:r>
              <a:rPr lang="ru-RU" sz="1750" dirty="0"/>
              <a:t>методическое консультирование педагогов и управленческих кадров в ходе прохождения </a:t>
            </a:r>
            <a:r>
              <a:rPr lang="ru-RU" sz="1750" dirty="0" smtClean="0"/>
              <a:t>ИОМ, </a:t>
            </a:r>
            <a:r>
              <a:rPr lang="ru-RU" sz="1750" dirty="0"/>
              <a:t>освоения программ ДПП из федерального реестра;</a:t>
            </a:r>
          </a:p>
          <a:p>
            <a:pPr algn="just">
              <a:spcBef>
                <a:spcPts val="0"/>
              </a:spcBef>
            </a:pPr>
            <a:r>
              <a:rPr lang="ru-RU" sz="1750" dirty="0" smtClean="0"/>
              <a:t>консультирование </a:t>
            </a:r>
            <a:r>
              <a:rPr lang="ru-RU" sz="1750" dirty="0"/>
              <a:t>по вопросам функционирования единого федерального портала дополнительного профессионального педагогического образования в части, касающейся педагогических и управленческих кадров региона;</a:t>
            </a:r>
          </a:p>
          <a:p>
            <a:pPr algn="just">
              <a:spcBef>
                <a:spcPts val="0"/>
              </a:spcBef>
            </a:pPr>
            <a:r>
              <a:rPr lang="ru-RU" sz="1750" dirty="0" smtClean="0"/>
              <a:t>консультирование  по </a:t>
            </a:r>
            <a:r>
              <a:rPr lang="ru-RU" sz="1750" dirty="0"/>
              <a:t>вопросам эффективного методического обеспечения образовательной деятельности;</a:t>
            </a:r>
          </a:p>
          <a:p>
            <a:pPr algn="just">
              <a:spcBef>
                <a:spcPts val="0"/>
              </a:spcBef>
            </a:pPr>
            <a:r>
              <a:rPr lang="ru-RU" sz="1750" dirty="0" smtClean="0"/>
              <a:t>консультирование по </a:t>
            </a:r>
            <a:r>
              <a:rPr lang="ru-RU" sz="1750" dirty="0"/>
              <a:t>вопросам внедрения целевой модели наставничества педагогических работников образовательных организаций;</a:t>
            </a:r>
          </a:p>
          <a:p>
            <a:pPr algn="just">
              <a:spcBef>
                <a:spcPts val="0"/>
              </a:spcBef>
            </a:pPr>
            <a:r>
              <a:rPr lang="ru-RU" sz="1750" dirty="0" smtClean="0"/>
              <a:t>популяризация </a:t>
            </a:r>
            <a:r>
              <a:rPr lang="ru-RU" sz="1750" dirty="0"/>
              <a:t>новейших эффективных педагогических практик, методик обучения и воспитания, инструментов управления образовательными </a:t>
            </a:r>
            <a:r>
              <a:rPr lang="ru-RU" sz="1750" dirty="0" smtClean="0"/>
              <a:t>организациями</a:t>
            </a:r>
            <a:r>
              <a:rPr lang="ru-RU" sz="17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</TotalTime>
  <Words>696</Words>
  <Application>Microsoft Office PowerPoint</Application>
  <PresentationFormat>Экран (16:9)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Презентация PowerPoint</vt:lpstr>
      <vt:lpstr>Цель деятельности Центра</vt:lpstr>
      <vt:lpstr>Задачи Центра</vt:lpstr>
      <vt:lpstr>Целевая аудитория</vt:lpstr>
      <vt:lpstr>Основные направления деятельности</vt:lpstr>
      <vt:lpstr>Аналитическое направление</vt:lpstr>
      <vt:lpstr>Информационное направление</vt:lpstr>
      <vt:lpstr>Организационно-методическое направление</vt:lpstr>
      <vt:lpstr>Консультационное направление</vt:lpstr>
      <vt:lpstr>Штатное расписание и функциональная нагрузка </vt:lpstr>
      <vt:lpstr>Штатное расписание и функциональная нагрузка </vt:lpstr>
      <vt:lpstr>Ресурсная база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Боброва</dc:creator>
  <cp:lastModifiedBy>Боброва</cp:lastModifiedBy>
  <cp:revision>12</cp:revision>
  <dcterms:created xsi:type="dcterms:W3CDTF">2021-03-01T12:02:36Z</dcterms:created>
  <dcterms:modified xsi:type="dcterms:W3CDTF">2021-04-02T13:13:43Z</dcterms:modified>
</cp:coreProperties>
</file>