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8" r:id="rId8"/>
    <p:sldId id="265" r:id="rId9"/>
    <p:sldId id="266" r:id="rId10"/>
    <p:sldId id="258" r:id="rId11"/>
    <p:sldId id="267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1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543800" cy="2593975"/>
          </a:xfrm>
        </p:spPr>
        <p:txBody>
          <a:bodyPr/>
          <a:lstStyle/>
          <a:p>
            <a:r>
              <a:rPr lang="ru-RU" sz="4400" b="1" i="1" dirty="0" smtClean="0"/>
              <a:t>Структура ВПР</a:t>
            </a:r>
            <a:r>
              <a:rPr lang="ru-RU" sz="4400" b="1" i="1" dirty="0"/>
              <a:t/>
            </a:r>
            <a:br>
              <a:rPr lang="ru-RU" sz="4400" b="1" i="1" dirty="0"/>
            </a:br>
            <a:r>
              <a:rPr lang="ru-RU" sz="4400" b="1" i="1" dirty="0"/>
              <a:t>по географии в </a:t>
            </a:r>
            <a:r>
              <a:rPr lang="ru-RU" sz="4400" b="1" i="1" dirty="0" smtClean="0"/>
              <a:t>6 классе</a:t>
            </a:r>
            <a:br>
              <a:rPr lang="ru-RU" sz="4400" b="1" i="1" dirty="0" smtClean="0"/>
            </a:b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2240" y="5157192"/>
            <a:ext cx="6461760" cy="10668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Учитель географии МБОУ «СШ № 16» г. Смоленска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Игнатова Ирина Федоровна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Учитель географии МБОУ «СШ № 26» г. Смоленска</a:t>
            </a:r>
          </a:p>
          <a:p>
            <a:r>
              <a:rPr lang="ru-RU" b="1" i="1" dirty="0" err="1">
                <a:solidFill>
                  <a:srgbClr val="C00000"/>
                </a:solidFill>
              </a:rPr>
              <a:t>Струженкова</a:t>
            </a:r>
            <a:r>
              <a:rPr lang="ru-RU" b="1" i="1" dirty="0">
                <a:solidFill>
                  <a:srgbClr val="C00000"/>
                </a:solidFill>
              </a:rPr>
              <a:t> Лариса Анатольевна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Задание 1-2 выполняется с использованием карты мира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18442" y="1340945"/>
            <a:ext cx="10150280" cy="4213638"/>
            <a:chOff x="509" y="2103"/>
            <a:chExt cx="27391" cy="8007"/>
          </a:xfrm>
        </p:grpSpPr>
        <p:pic>
          <p:nvPicPr>
            <p:cNvPr id="1027" name="Picture 3" descr="C:\Users\Polzovatel\Desktop\6 класс\карта_2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" y="3005"/>
              <a:ext cx="18071" cy="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14913" y="2103"/>
              <a:ext cx="6315" cy="3350"/>
            </a:xfrm>
            <a:custGeom>
              <a:avLst/>
              <a:gdLst>
                <a:gd name="T0" fmla="+- 0 28091 21787"/>
                <a:gd name="T1" fmla="*/ T0 w 6315"/>
                <a:gd name="T2" fmla="+- 0 2741 2671"/>
                <a:gd name="T3" fmla="*/ 2741 h 3350"/>
                <a:gd name="T4" fmla="+- 0 28011 21787"/>
                <a:gd name="T5" fmla="*/ T4 w 6315"/>
                <a:gd name="T6" fmla="+- 0 2851 2671"/>
                <a:gd name="T7" fmla="*/ 2851 h 3350"/>
                <a:gd name="T8" fmla="+- 0 27879 21787"/>
                <a:gd name="T9" fmla="*/ T8 w 6315"/>
                <a:gd name="T10" fmla="+- 0 2894 2671"/>
                <a:gd name="T11" fmla="*/ 2894 h 3350"/>
                <a:gd name="T12" fmla="+- 0 21940 21787"/>
                <a:gd name="T13" fmla="*/ T12 w 6315"/>
                <a:gd name="T14" fmla="+- 0 2905 2671"/>
                <a:gd name="T15" fmla="*/ 2905 h 3350"/>
                <a:gd name="T16" fmla="+- 0 21830 21787"/>
                <a:gd name="T17" fmla="*/ T16 w 6315"/>
                <a:gd name="T18" fmla="+- 0 2985 2671"/>
                <a:gd name="T19" fmla="*/ 2985 h 3350"/>
                <a:gd name="T20" fmla="+- 0 21787 21787"/>
                <a:gd name="T21" fmla="*/ T20 w 6315"/>
                <a:gd name="T22" fmla="+- 0 3117 2671"/>
                <a:gd name="T23" fmla="*/ 3117 h 3350"/>
                <a:gd name="T24" fmla="+- 0 21799 21787"/>
                <a:gd name="T25" fmla="*/ T24 w 6315"/>
                <a:gd name="T26" fmla="+- 0 5867 2671"/>
                <a:gd name="T27" fmla="*/ 5867 h 3350"/>
                <a:gd name="T28" fmla="+- 0 21879 21787"/>
                <a:gd name="T29" fmla="*/ T28 w 6315"/>
                <a:gd name="T30" fmla="+- 0 5977 2671"/>
                <a:gd name="T31" fmla="*/ 5977 h 3350"/>
                <a:gd name="T32" fmla="+- 0 22011 21787"/>
                <a:gd name="T33" fmla="*/ T32 w 6315"/>
                <a:gd name="T34" fmla="+- 0 6020 2671"/>
                <a:gd name="T35" fmla="*/ 6020 h 3350"/>
                <a:gd name="T36" fmla="+- 0 22143 21787"/>
                <a:gd name="T37" fmla="*/ T36 w 6315"/>
                <a:gd name="T38" fmla="+- 0 5977 2671"/>
                <a:gd name="T39" fmla="*/ 5977 h 3350"/>
                <a:gd name="T40" fmla="+- 0 22223 21787"/>
                <a:gd name="T41" fmla="*/ T40 w 6315"/>
                <a:gd name="T42" fmla="+- 0 5867 2671"/>
                <a:gd name="T43" fmla="*/ 5867 h 3350"/>
                <a:gd name="T44" fmla="+- 0 22234 21787"/>
                <a:gd name="T45" fmla="*/ T44 w 6315"/>
                <a:gd name="T46" fmla="+- 0 5573 2671"/>
                <a:gd name="T47" fmla="*/ 5573 h 3350"/>
                <a:gd name="T48" fmla="+- 0 27950 21787"/>
                <a:gd name="T49" fmla="*/ T48 w 6315"/>
                <a:gd name="T50" fmla="+- 0 5562 2671"/>
                <a:gd name="T51" fmla="*/ 5562 h 3350"/>
                <a:gd name="T52" fmla="+- 0 28059 21787"/>
                <a:gd name="T53" fmla="*/ T52 w 6315"/>
                <a:gd name="T54" fmla="+- 0 5482 2671"/>
                <a:gd name="T55" fmla="*/ 5482 h 3350"/>
                <a:gd name="T56" fmla="+- 0 28102 21787"/>
                <a:gd name="T57" fmla="*/ T56 w 6315"/>
                <a:gd name="T58" fmla="+- 0 5350 2671"/>
                <a:gd name="T59" fmla="*/ 5350 h 3350"/>
                <a:gd name="T60" fmla="+- 0 22011 21787"/>
                <a:gd name="T61" fmla="*/ T60 w 6315"/>
                <a:gd name="T62" fmla="+- 0 3341 2671"/>
                <a:gd name="T63" fmla="*/ 3341 h 3350"/>
                <a:gd name="T64" fmla="+- 0 22020 21787"/>
                <a:gd name="T65" fmla="*/ T64 w 6315"/>
                <a:gd name="T66" fmla="+- 0 3074 2671"/>
                <a:gd name="T67" fmla="*/ 3074 h 3350"/>
                <a:gd name="T68" fmla="+- 0 22079 21787"/>
                <a:gd name="T69" fmla="*/ T68 w 6315"/>
                <a:gd name="T70" fmla="+- 0 3014 2671"/>
                <a:gd name="T71" fmla="*/ 3014 h 3350"/>
                <a:gd name="T72" fmla="+- 0 28102 21787"/>
                <a:gd name="T73" fmla="*/ T72 w 6315"/>
                <a:gd name="T74" fmla="+- 0 3006 2671"/>
                <a:gd name="T75" fmla="*/ 3006 h 3350"/>
                <a:gd name="T76" fmla="+- 0 28102 21787"/>
                <a:gd name="T77" fmla="*/ T76 w 6315"/>
                <a:gd name="T78" fmla="+- 0 3006 2671"/>
                <a:gd name="T79" fmla="*/ 3006 h 3350"/>
                <a:gd name="T80" fmla="+- 0 22166 21787"/>
                <a:gd name="T81" fmla="*/ T80 w 6315"/>
                <a:gd name="T82" fmla="+- 0 3014 2671"/>
                <a:gd name="T83" fmla="*/ 3014 h 3350"/>
                <a:gd name="T84" fmla="+- 0 22225 21787"/>
                <a:gd name="T85" fmla="*/ T84 w 6315"/>
                <a:gd name="T86" fmla="+- 0 3074 2671"/>
                <a:gd name="T87" fmla="*/ 3074 h 3350"/>
                <a:gd name="T88" fmla="+- 0 22223 21787"/>
                <a:gd name="T89" fmla="*/ T88 w 6315"/>
                <a:gd name="T90" fmla="+- 0 3188 2671"/>
                <a:gd name="T91" fmla="*/ 3188 h 3350"/>
                <a:gd name="T92" fmla="+- 0 22143 21787"/>
                <a:gd name="T93" fmla="*/ T92 w 6315"/>
                <a:gd name="T94" fmla="+- 0 3297 2671"/>
                <a:gd name="T95" fmla="*/ 3297 h 3350"/>
                <a:gd name="T96" fmla="+- 0 22011 21787"/>
                <a:gd name="T97" fmla="*/ T96 w 6315"/>
                <a:gd name="T98" fmla="+- 0 3341 2671"/>
                <a:gd name="T99" fmla="*/ 3341 h 3350"/>
                <a:gd name="T100" fmla="+- 0 28102 21787"/>
                <a:gd name="T101" fmla="*/ T100 w 6315"/>
                <a:gd name="T102" fmla="+- 0 3006 2671"/>
                <a:gd name="T103" fmla="*/ 3006 h 3350"/>
                <a:gd name="T104" fmla="+- 0 27656 21787"/>
                <a:gd name="T105" fmla="*/ T104 w 6315"/>
                <a:gd name="T106" fmla="+- 0 2894 2671"/>
                <a:gd name="T107" fmla="*/ 2894 h 3350"/>
                <a:gd name="T108" fmla="+- 0 27879 21787"/>
                <a:gd name="T109" fmla="*/ T108 w 6315"/>
                <a:gd name="T110" fmla="+- 0 2782 2671"/>
                <a:gd name="T111" fmla="*/ 2782 h 3350"/>
                <a:gd name="T112" fmla="+- 0 27724 21787"/>
                <a:gd name="T113" fmla="*/ T112 w 6315"/>
                <a:gd name="T114" fmla="+- 0 2774 2671"/>
                <a:gd name="T115" fmla="*/ 2774 h 3350"/>
                <a:gd name="T116" fmla="+- 0 27665 21787"/>
                <a:gd name="T117" fmla="*/ T116 w 6315"/>
                <a:gd name="T118" fmla="+- 0 2714 2671"/>
                <a:gd name="T119" fmla="*/ 2714 h 3350"/>
                <a:gd name="T120" fmla="+- 0 27879 21787"/>
                <a:gd name="T121" fmla="*/ T120 w 6315"/>
                <a:gd name="T122" fmla="+- 0 2671 2671"/>
                <a:gd name="T123" fmla="*/ 2671 h 3350"/>
                <a:gd name="T124" fmla="+- 0 27847 21787"/>
                <a:gd name="T125" fmla="*/ T124 w 6315"/>
                <a:gd name="T126" fmla="+- 0 2750 2671"/>
                <a:gd name="T127" fmla="*/ 2750 h 3350"/>
                <a:gd name="T128" fmla="+- 0 27768 21787"/>
                <a:gd name="T129" fmla="*/ T128 w 6315"/>
                <a:gd name="T130" fmla="+- 0 2782 2671"/>
                <a:gd name="T131" fmla="*/ 2782 h 3350"/>
                <a:gd name="T132" fmla="+- 0 27879 21787"/>
                <a:gd name="T133" fmla="*/ T132 w 6315"/>
                <a:gd name="T134" fmla="+- 0 2671 2671"/>
                <a:gd name="T135" fmla="*/ 2671 h 3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6315" h="3350">
                  <a:moveTo>
                    <a:pt x="6315" y="0"/>
                  </a:moveTo>
                  <a:lnTo>
                    <a:pt x="6304" y="70"/>
                  </a:lnTo>
                  <a:lnTo>
                    <a:pt x="6272" y="132"/>
                  </a:lnTo>
                  <a:lnTo>
                    <a:pt x="6224" y="180"/>
                  </a:lnTo>
                  <a:lnTo>
                    <a:pt x="6163" y="212"/>
                  </a:lnTo>
                  <a:lnTo>
                    <a:pt x="6092" y="223"/>
                  </a:lnTo>
                  <a:lnTo>
                    <a:pt x="224" y="223"/>
                  </a:lnTo>
                  <a:lnTo>
                    <a:pt x="153" y="234"/>
                  </a:lnTo>
                  <a:lnTo>
                    <a:pt x="92" y="266"/>
                  </a:lnTo>
                  <a:lnTo>
                    <a:pt x="43" y="314"/>
                  </a:lnTo>
                  <a:lnTo>
                    <a:pt x="12" y="376"/>
                  </a:lnTo>
                  <a:lnTo>
                    <a:pt x="0" y="446"/>
                  </a:lnTo>
                  <a:lnTo>
                    <a:pt x="0" y="3126"/>
                  </a:lnTo>
                  <a:lnTo>
                    <a:pt x="12" y="3196"/>
                  </a:lnTo>
                  <a:lnTo>
                    <a:pt x="43" y="3258"/>
                  </a:lnTo>
                  <a:lnTo>
                    <a:pt x="92" y="3306"/>
                  </a:lnTo>
                  <a:lnTo>
                    <a:pt x="153" y="3338"/>
                  </a:lnTo>
                  <a:lnTo>
                    <a:pt x="224" y="3349"/>
                  </a:lnTo>
                  <a:lnTo>
                    <a:pt x="294" y="3338"/>
                  </a:lnTo>
                  <a:lnTo>
                    <a:pt x="356" y="3306"/>
                  </a:lnTo>
                  <a:lnTo>
                    <a:pt x="404" y="3258"/>
                  </a:lnTo>
                  <a:lnTo>
                    <a:pt x="436" y="3196"/>
                  </a:lnTo>
                  <a:lnTo>
                    <a:pt x="447" y="3126"/>
                  </a:lnTo>
                  <a:lnTo>
                    <a:pt x="447" y="2902"/>
                  </a:lnTo>
                  <a:lnTo>
                    <a:pt x="6092" y="2902"/>
                  </a:lnTo>
                  <a:lnTo>
                    <a:pt x="6163" y="2891"/>
                  </a:lnTo>
                  <a:lnTo>
                    <a:pt x="6224" y="2859"/>
                  </a:lnTo>
                  <a:lnTo>
                    <a:pt x="6272" y="2811"/>
                  </a:lnTo>
                  <a:lnTo>
                    <a:pt x="6304" y="2750"/>
                  </a:lnTo>
                  <a:lnTo>
                    <a:pt x="6315" y="2679"/>
                  </a:lnTo>
                  <a:lnTo>
                    <a:pt x="6315" y="670"/>
                  </a:lnTo>
                  <a:lnTo>
                    <a:pt x="224" y="670"/>
                  </a:lnTo>
                  <a:lnTo>
                    <a:pt x="224" y="446"/>
                  </a:lnTo>
                  <a:lnTo>
                    <a:pt x="233" y="403"/>
                  </a:lnTo>
                  <a:lnTo>
                    <a:pt x="257" y="367"/>
                  </a:lnTo>
                  <a:lnTo>
                    <a:pt x="292" y="343"/>
                  </a:lnTo>
                  <a:lnTo>
                    <a:pt x="335" y="335"/>
                  </a:lnTo>
                  <a:lnTo>
                    <a:pt x="6315" y="335"/>
                  </a:lnTo>
                  <a:lnTo>
                    <a:pt x="6315" y="0"/>
                  </a:lnTo>
                  <a:close/>
                  <a:moveTo>
                    <a:pt x="6315" y="335"/>
                  </a:moveTo>
                  <a:lnTo>
                    <a:pt x="335" y="335"/>
                  </a:lnTo>
                  <a:lnTo>
                    <a:pt x="379" y="343"/>
                  </a:lnTo>
                  <a:lnTo>
                    <a:pt x="414" y="367"/>
                  </a:lnTo>
                  <a:lnTo>
                    <a:pt x="438" y="403"/>
                  </a:lnTo>
                  <a:lnTo>
                    <a:pt x="447" y="446"/>
                  </a:lnTo>
                  <a:lnTo>
                    <a:pt x="436" y="517"/>
                  </a:lnTo>
                  <a:lnTo>
                    <a:pt x="404" y="578"/>
                  </a:lnTo>
                  <a:lnTo>
                    <a:pt x="356" y="626"/>
                  </a:lnTo>
                  <a:lnTo>
                    <a:pt x="294" y="658"/>
                  </a:lnTo>
                  <a:lnTo>
                    <a:pt x="224" y="670"/>
                  </a:lnTo>
                  <a:lnTo>
                    <a:pt x="6315" y="670"/>
                  </a:lnTo>
                  <a:lnTo>
                    <a:pt x="6315" y="335"/>
                  </a:lnTo>
                  <a:close/>
                  <a:moveTo>
                    <a:pt x="5869" y="0"/>
                  </a:moveTo>
                  <a:lnTo>
                    <a:pt x="5869" y="223"/>
                  </a:lnTo>
                  <a:lnTo>
                    <a:pt x="6092" y="223"/>
                  </a:lnTo>
                  <a:lnTo>
                    <a:pt x="6092" y="111"/>
                  </a:lnTo>
                  <a:lnTo>
                    <a:pt x="5981" y="111"/>
                  </a:lnTo>
                  <a:lnTo>
                    <a:pt x="5937" y="103"/>
                  </a:lnTo>
                  <a:lnTo>
                    <a:pt x="5902" y="79"/>
                  </a:lnTo>
                  <a:lnTo>
                    <a:pt x="5878" y="43"/>
                  </a:lnTo>
                  <a:lnTo>
                    <a:pt x="5869" y="0"/>
                  </a:lnTo>
                  <a:close/>
                  <a:moveTo>
                    <a:pt x="6092" y="0"/>
                  </a:moveTo>
                  <a:lnTo>
                    <a:pt x="6083" y="43"/>
                  </a:lnTo>
                  <a:lnTo>
                    <a:pt x="6060" y="79"/>
                  </a:lnTo>
                  <a:lnTo>
                    <a:pt x="6024" y="103"/>
                  </a:lnTo>
                  <a:lnTo>
                    <a:pt x="5981" y="111"/>
                  </a:lnTo>
                  <a:lnTo>
                    <a:pt x="6092" y="111"/>
                  </a:lnTo>
                  <a:lnTo>
                    <a:pt x="6092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" y="2650"/>
              <a:ext cx="26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6210280" y="177829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Максимальный</a:t>
            </a:r>
          </a:p>
          <a:p>
            <a:pPr algn="ctr"/>
            <a:r>
              <a:rPr lang="ru-RU" sz="2400" dirty="0"/>
              <a:t>балл 3</a:t>
            </a:r>
          </a:p>
        </p:txBody>
      </p:sp>
    </p:spTree>
    <p:extLst>
      <p:ext uri="{BB962C8B-B14F-4D97-AF65-F5344CB8AC3E}">
        <p14:creationId xmlns:p14="http://schemas.microsoft.com/office/powerpoint/2010/main" val="11957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208912" cy="3240360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Задание 1</a:t>
            </a:r>
            <a:r>
              <a:rPr lang="ru-RU" dirty="0"/>
              <a:t> проверяет комплекс умений работы с географической картой и представления об основных открытиях великих путешественников. </a:t>
            </a:r>
            <a:endParaRPr lang="ru-RU" dirty="0" smtClean="0"/>
          </a:p>
          <a:p>
            <a:pPr marL="11430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Первая </a:t>
            </a:r>
            <a:r>
              <a:rPr lang="ru-RU" b="1" dirty="0">
                <a:solidFill>
                  <a:srgbClr val="C00000"/>
                </a:solidFill>
              </a:rPr>
              <a:t>часть задания 1.1 </a:t>
            </a:r>
            <a:r>
              <a:rPr lang="ru-RU" dirty="0"/>
              <a:t>предполагает определение отмеченных на карте материков или океанов. Вторая часть – соотнесение этих материков или океанов с именами путешественников</a:t>
            </a:r>
          </a:p>
          <a:p>
            <a:pPr marL="114300" indent="0">
              <a:buNone/>
            </a:pPr>
            <a:r>
              <a:rPr lang="ru-RU" dirty="0"/>
              <a:t>Пример задания 1.1: Запишите названия материков, обозначенных на карте буквами А и Б. в соответствующее поле.</a:t>
            </a:r>
          </a:p>
          <a:p>
            <a:pPr marL="114300" indent="0">
              <a:buNone/>
            </a:pPr>
            <a:r>
              <a:rPr lang="ru-RU" dirty="0"/>
              <a:t>Название материка А:</a:t>
            </a:r>
            <a:r>
              <a:rPr lang="ru-RU" u="heavy" dirty="0"/>
              <a:t>	</a:t>
            </a:r>
            <a:r>
              <a:rPr lang="ru-RU" dirty="0"/>
              <a:t>Название материка Б:</a:t>
            </a:r>
            <a:r>
              <a:rPr lang="ru-RU" u="heavy" dirty="0"/>
              <a:t> </a:t>
            </a:r>
            <a:r>
              <a:rPr lang="ru-RU" u="heavy" dirty="0" smtClean="0"/>
              <a:t>_</a:t>
            </a:r>
            <a:r>
              <a:rPr lang="ru-RU" u="heavy" dirty="0"/>
              <a:t>	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 Подпишите на карте океаны, омывающие берега указанного Вами материка.	</a:t>
            </a:r>
          </a:p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1.2.</a:t>
            </a:r>
            <a:r>
              <a:rPr lang="ru-RU" dirty="0"/>
              <a:t>	С каким	из	названных	Вами	материков	связаны	открытия	путешественников и исследователей, изображённых на портретах? Укажите в ответе букву, которой обозначен этот материк на карте. </a:t>
            </a: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u="sng" dirty="0" smtClean="0"/>
              <a:t>Подпишите на карте океаны, омывающие берега указанного Вами материка</a:t>
            </a:r>
            <a:endParaRPr lang="ru-RU" u="sng" dirty="0"/>
          </a:p>
        </p:txBody>
      </p:sp>
      <p:pic>
        <p:nvPicPr>
          <p:cNvPr id="4" name="image7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5" y="4149080"/>
            <a:ext cx="3831173" cy="211456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58" y="4149080"/>
            <a:ext cx="5288541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/>
          </p:cNvSpPr>
          <p:nvPr/>
        </p:nvSpPr>
        <p:spPr bwMode="auto">
          <a:xfrm>
            <a:off x="7847810" y="4149080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1,2 балла (Б, 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064896" cy="480060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Задание 2</a:t>
            </a:r>
            <a:r>
              <a:rPr lang="ru-RU" dirty="0"/>
              <a:t> проверяет </a:t>
            </a:r>
            <a:r>
              <a:rPr lang="ru-RU" b="1" dirty="0">
                <a:solidFill>
                  <a:srgbClr val="C00000"/>
                </a:solidFill>
              </a:rPr>
              <a:t>умения работать с географической картой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Первая часть задания проверяет умение обозначать на карте точки по заданным координатам и определять направления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Вторая часть задания направлена на проверку </a:t>
            </a:r>
            <a:r>
              <a:rPr lang="ru-RU" dirty="0" err="1"/>
              <a:t>сформированности</a:t>
            </a:r>
            <a:r>
              <a:rPr lang="ru-RU" dirty="0"/>
              <a:t> представлений о географических объектах и знание географической номенклатуры</a:t>
            </a:r>
          </a:p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Пример задания </a:t>
            </a:r>
            <a:r>
              <a:rPr lang="ru-RU" b="1" dirty="0" smtClean="0">
                <a:solidFill>
                  <a:srgbClr val="C00000"/>
                </a:solidFill>
              </a:rPr>
              <a:t>2.1:</a:t>
            </a:r>
            <a:endParaRPr lang="ru-RU" b="1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Найдите на карте точку 1 с координатами 54° с</a:t>
            </a:r>
            <a:r>
              <a:rPr lang="ru-RU" dirty="0" smtClean="0"/>
              <a:t>. ш</a:t>
            </a:r>
            <a:r>
              <a:rPr lang="ru-RU" dirty="0"/>
              <a:t>. 108°в.д. Поставьте на карте точку 2 с координатами 54°с.ш. 100° з</a:t>
            </a:r>
            <a:r>
              <a:rPr lang="ru-RU" dirty="0" smtClean="0"/>
              <a:t>. д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В каком направлении от точки 1 находится точка 2?</a:t>
            </a:r>
          </a:p>
          <a:p>
            <a:pPr marL="114300" indent="0">
              <a:buNone/>
            </a:pPr>
            <a:r>
              <a:rPr lang="ru-RU" dirty="0"/>
              <a:t>1)	северном 2)	южном	3)	западном 4)	восточном</a:t>
            </a:r>
          </a:p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Пример задания 2.2:</a:t>
            </a:r>
          </a:p>
          <a:p>
            <a:pPr marL="114300" indent="0">
              <a:buNone/>
            </a:pPr>
            <a:r>
              <a:rPr lang="ru-RU" dirty="0" smtClean="0"/>
              <a:t>Точка </a:t>
            </a:r>
            <a:r>
              <a:rPr lang="ru-RU" dirty="0"/>
              <a:t>1 расположена на территории</a:t>
            </a:r>
          </a:p>
          <a:p>
            <a:pPr marL="114300" indent="0">
              <a:buNone/>
            </a:pPr>
            <a:r>
              <a:rPr lang="ru-RU" dirty="0"/>
              <a:t>уникального географического объекта. Прочитайте текст, рассмотрите космический снимок и укажите название этого географического объекта.</a:t>
            </a:r>
          </a:p>
          <a:p>
            <a:pPr marL="114300" indent="0">
              <a:buNone/>
            </a:pPr>
            <a:r>
              <a:rPr lang="ru-RU" dirty="0"/>
              <a:t>Это одно из древнейших и самое глубокое озеро в мире. Его средняя глубина около 730 метров, максимальная – 1637 метров. По объему водной массы оно занимает 1-е место среди пресных озер мира, вмещая около 20% мировых и 80% запасов вод России.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image8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8975" y="4968078"/>
            <a:ext cx="2843808" cy="1788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67" y="4985792"/>
            <a:ext cx="32915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/>
          </p:cNvSpPr>
          <p:nvPr/>
        </p:nvSpPr>
        <p:spPr bwMode="auto">
          <a:xfrm>
            <a:off x="7199715" y="0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2,1 баллов (Б)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9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064896" cy="4800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Задание 3</a:t>
            </a:r>
            <a:r>
              <a:rPr lang="ru-RU" dirty="0"/>
              <a:t> направлено на проверку умения </a:t>
            </a:r>
            <a:r>
              <a:rPr lang="ru-RU" b="1" dirty="0">
                <a:solidFill>
                  <a:srgbClr val="C00000"/>
                </a:solidFill>
              </a:rPr>
              <a:t>работать в знаково- символической системе, </a:t>
            </a:r>
            <a:r>
              <a:rPr lang="ru-RU" dirty="0"/>
              <a:t>устанавливать причинно-следственные связи, строить логическое рассуждение и делать выводы на основе использования различных источников информации (топографической карты).</a:t>
            </a:r>
          </a:p>
          <a:p>
            <a:r>
              <a:rPr lang="ru-RU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199715" y="0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2,1 баллов (Б)</a:t>
            </a:r>
            <a:endParaRPr lang="ru-RU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355846" y="2399218"/>
            <a:ext cx="4650049" cy="4012332"/>
            <a:chOff x="17077" y="728"/>
            <a:chExt cx="12236" cy="8699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7077" y="728"/>
              <a:ext cx="10422" cy="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На каком берегу реки </a:t>
              </a:r>
              <a:r>
                <a:rPr kumimoji="0" lang="ru-RU" alt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Михалевки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 расположена церковь?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Подчеркните верный ответ.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В каком направлении от церкви расположен родник?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Ответ. на правом / на левом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7077" y="5128"/>
              <a:ext cx="12236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Определите</a:t>
              </a: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протяжённость маршрута А–В на местности с</a:t>
              </a:r>
              <a:r>
                <a:rPr kumimoji="0" lang="ru-RU" alt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  помощью масштаба карты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8188" y="7974"/>
              <a:ext cx="984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Для выполнения задания используйте линейку</a:t>
              </a:r>
              <a:r>
                <a:rPr kumimoji="0" lang="ru-RU" altLang="ru-RU" sz="3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 Light" pitchFamily="34" charset="0"/>
                  <a:cs typeface="Arial" pitchFamily="34" charset="0"/>
                </a:rPr>
                <a:t>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0" name="image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5733"/>
            <a:ext cx="4203446" cy="35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7888" algn="l"/>
              </a:tabLst>
            </a:pPr>
            <a:r>
              <a:rPr kumimoji="0" lang="ru-RU" altLang="ru-RU" sz="3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>3.1.	На каком берегу реки Михалёвки находится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199715" y="0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 (П)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7888" algn="l"/>
              </a:tabLst>
            </a:pPr>
            <a:r>
              <a:rPr kumimoji="0" lang="ru-RU" altLang="ru-RU" sz="3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>3.1.	На каком берегу реки Михалёвки находится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399" y="902712"/>
            <a:ext cx="842661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>Задание 3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>направлено на проверку умения работать в знаково- символической системе, устанавливать причинно-следственные связи, строить логическое рассуждение и делать выводы на основе использования различных источников информации (топографической карты).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65674" y="2315499"/>
            <a:ext cx="9144000" cy="4581128"/>
            <a:chOff x="308" y="300"/>
            <a:chExt cx="28315" cy="10318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387"/>
              <a:ext cx="12245" cy="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2" y="300"/>
              <a:ext cx="15838" cy="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7" y="7602"/>
              <a:ext cx="15895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46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09600"/>
            <a:ext cx="8064896" cy="16672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Задание 4 </a:t>
            </a:r>
            <a:r>
              <a:rPr lang="ru-RU" dirty="0"/>
              <a:t>направлено на проверку умений анализировать и использовать различную </a:t>
            </a:r>
            <a:r>
              <a:rPr lang="ru-RU" dirty="0" smtClean="0"/>
              <a:t>информацию для </a:t>
            </a:r>
            <a:r>
              <a:rPr lang="ru-RU" dirty="0"/>
              <a:t>установления причинно-следственных связей, построения логического рассуждения, </a:t>
            </a:r>
            <a:r>
              <a:rPr lang="ru-RU" dirty="0" smtClean="0"/>
              <a:t>умозаключения.</a:t>
            </a:r>
            <a:r>
              <a:rPr lang="ru-RU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709699" y="0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1,2,1 баллов (Б)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76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67888" algn="l"/>
              </a:tabLst>
            </a:pPr>
            <a:r>
              <a:rPr kumimoji="0" lang="ru-RU" altLang="ru-RU" sz="3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>3.1.	На каком берегу реки Михалёвки находится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086" y="2276376"/>
            <a:ext cx="9056920" cy="4581128"/>
            <a:chOff x="0" y="6462"/>
            <a:chExt cx="29246" cy="92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9"/>
              <a:ext cx="16343" cy="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3" y="6462"/>
              <a:ext cx="12903" cy="9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7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6" y="588264"/>
            <a:ext cx="8244408" cy="2315344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ru-RU" sz="5500" b="1" dirty="0">
                <a:solidFill>
                  <a:srgbClr val="C00000"/>
                </a:solidFill>
              </a:rPr>
              <a:t>Задание 5 </a:t>
            </a:r>
            <a:r>
              <a:rPr lang="ru-RU" sz="5500" dirty="0"/>
              <a:t>направлено на проверку умения работать с текстовой информацией, интерпретировать ее и сопоставлять с визуальной информацией, умения определять понятия, устанавливать аналогии, классифицировать на основе владения навыками смыслового </a:t>
            </a:r>
            <a:r>
              <a:rPr lang="ru-RU" sz="5500" dirty="0" smtClean="0"/>
              <a:t>чтения.</a:t>
            </a:r>
            <a:r>
              <a:rPr lang="ru-RU" sz="2900" dirty="0" smtClean="0"/>
              <a:t>.</a:t>
            </a:r>
            <a:endParaRPr lang="ru-RU" sz="2900" dirty="0"/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956353" y="0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(П)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6832"/>
            <a:ext cx="816401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789602"/>
            <a:ext cx="8444000" cy="2315344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ru-RU" sz="5500" b="1" dirty="0">
                <a:solidFill>
                  <a:srgbClr val="C00000"/>
                </a:solidFill>
              </a:rPr>
              <a:t>Задание 5 </a:t>
            </a:r>
            <a:r>
              <a:rPr lang="ru-RU" sz="5500" dirty="0"/>
              <a:t>направлено на проверку умения работать с текстовой информацией, интерпретировать ее и сопоставлять с визуальной информацией, умения определять понятия, устанавливать аналогии, классифицировать на основе владения навыками смыслового </a:t>
            </a:r>
            <a:r>
              <a:rPr lang="ru-RU" sz="5500" dirty="0" smtClean="0"/>
              <a:t>чтения.</a:t>
            </a:r>
            <a:r>
              <a:rPr lang="ru-RU" sz="2900" dirty="0" smtClean="0"/>
              <a:t>.</a:t>
            </a:r>
            <a:endParaRPr lang="ru-RU" sz="2900" dirty="0"/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1 балл</a:t>
            </a:r>
          </a:p>
          <a:p>
            <a:pPr algn="ctr"/>
            <a:r>
              <a:rPr lang="ru-RU" dirty="0" smtClean="0"/>
              <a:t> (Б)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" y="2348880"/>
            <a:ext cx="85071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609600"/>
            <a:ext cx="8444000" cy="231534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Задание 6</a:t>
            </a:r>
            <a:r>
              <a:rPr lang="ru-RU" sz="3200" dirty="0"/>
              <a:t> проверяет умение использовать графическую интерпретацию показателей погоды для выявления заданных закономерностей и описания особенностей состояния атмосферы.</a:t>
            </a: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2,1 баллов</a:t>
            </a:r>
          </a:p>
          <a:p>
            <a:pPr algn="ctr"/>
            <a:r>
              <a:rPr lang="ru-RU" dirty="0" smtClean="0"/>
              <a:t> (Б,Б)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1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496" y="1988840"/>
            <a:ext cx="83387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609600"/>
            <a:ext cx="8444000" cy="231534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Задание 6</a:t>
            </a:r>
            <a:r>
              <a:rPr lang="ru-RU" sz="3200" dirty="0"/>
              <a:t> проверяет умение использовать графическую интерпретацию показателей погоды для выявления заданных закономерностей и описания особенностей состояния атмосферы.</a:t>
            </a: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 (П)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11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00" y="1988840"/>
            <a:ext cx="855961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8951640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Основная задача проведения ВПР	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ценить </a:t>
            </a:r>
            <a:r>
              <a:rPr lang="ru-RU" b="1" dirty="0"/>
              <a:t>уровень общеобразовательной подготовки обучающихся </a:t>
            </a:r>
            <a:r>
              <a:rPr lang="ru-RU" b="1" dirty="0" smtClean="0"/>
              <a:t>6-7классов </a:t>
            </a:r>
            <a:r>
              <a:rPr lang="ru-RU" b="1" dirty="0"/>
              <a:t>в соответствии </a:t>
            </a:r>
            <a:r>
              <a:rPr lang="ru-RU" b="1" dirty="0" smtClean="0"/>
              <a:t>с требованиями </a:t>
            </a:r>
            <a:r>
              <a:rPr lang="ru-RU" b="1" dirty="0"/>
              <a:t>ФГОС. </a:t>
            </a:r>
            <a:endParaRPr lang="ru-RU" b="1" dirty="0" smtClean="0"/>
          </a:p>
          <a:p>
            <a:r>
              <a:rPr lang="ru-RU" b="1" dirty="0" smtClean="0"/>
              <a:t>КИМ </a:t>
            </a:r>
            <a:r>
              <a:rPr lang="ru-RU" b="1" dirty="0"/>
              <a:t>ВПР позволяют осуществить диагностику достижения предметных и </a:t>
            </a:r>
            <a:r>
              <a:rPr lang="ru-RU" b="1" dirty="0" err="1"/>
              <a:t>метапредметных</a:t>
            </a:r>
            <a:r>
              <a:rPr lang="ru-RU" b="1" dirty="0"/>
              <a:t> результатов обучения, в том числе овладение </a:t>
            </a:r>
            <a:r>
              <a:rPr lang="ru-RU" b="1" dirty="0" err="1"/>
              <a:t>межпредметными</a:t>
            </a:r>
            <a:r>
              <a:rPr lang="ru-RU" b="1" dirty="0"/>
              <a:t> понятиями и способность использования универсальных учебных действий (УУД) в учебной, познавательной и социальной практике.</a:t>
            </a:r>
          </a:p>
          <a:p>
            <a:r>
              <a:rPr lang="ru-RU" b="1" dirty="0"/>
              <a:t>Задания ВПР носят </a:t>
            </a:r>
            <a:r>
              <a:rPr lang="ru-RU" b="1" dirty="0" err="1"/>
              <a:t>компетентностный</a:t>
            </a:r>
            <a:r>
              <a:rPr lang="ru-RU" b="1" dirty="0"/>
              <a:t> характер, то есть проверяют применение знаний на практике, в том числе навыки работы с картами, текстами, статистическими материалами</a:t>
            </a:r>
          </a:p>
        </p:txBody>
      </p:sp>
    </p:spTree>
    <p:extLst>
      <p:ext uri="{BB962C8B-B14F-4D97-AF65-F5344CB8AC3E}">
        <p14:creationId xmlns:p14="http://schemas.microsoft.com/office/powerpoint/2010/main" val="26689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609600"/>
            <a:ext cx="8444000" cy="231534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Задание 7 </a:t>
            </a:r>
            <a:r>
              <a:rPr lang="ru-RU" sz="3200" dirty="0"/>
              <a:t>направлено на проверку </a:t>
            </a:r>
            <a:r>
              <a:rPr lang="ru-RU" sz="3200" dirty="0" err="1"/>
              <a:t>сформированности</a:t>
            </a:r>
            <a:r>
              <a:rPr lang="ru-RU" sz="3200" dirty="0"/>
              <a:t> представлений об основных географических закономерностях и особенностях природы Земли. Задание проверяет уровень владения понятийным аппаратом географии и навыками смыслового </a:t>
            </a:r>
            <a:r>
              <a:rPr lang="ru-RU" sz="3200" dirty="0" smtClean="0"/>
              <a:t>чтения.</a:t>
            </a: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 (П)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12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348881"/>
            <a:ext cx="8344884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609600"/>
            <a:ext cx="8444000" cy="231534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Задание 7 </a:t>
            </a:r>
            <a:r>
              <a:rPr lang="ru-RU" sz="3200" dirty="0"/>
              <a:t>направлено на проверку </a:t>
            </a:r>
            <a:r>
              <a:rPr lang="ru-RU" sz="3200" dirty="0" err="1"/>
              <a:t>сформированности</a:t>
            </a:r>
            <a:r>
              <a:rPr lang="ru-RU" sz="3200" dirty="0"/>
              <a:t> представлений об основных географических закономерностях и особенностях природы Земли. Задание проверяет уровень владения понятийным аппаратом географии и навыками смыслового </a:t>
            </a:r>
            <a:r>
              <a:rPr lang="ru-RU" sz="3200" dirty="0" smtClean="0"/>
              <a:t>чтения.</a:t>
            </a:r>
            <a:r>
              <a:rPr lang="ru-RU" sz="2900" dirty="0"/>
              <a:t> </a:t>
            </a:r>
          </a:p>
          <a:p>
            <a:pPr marL="114300" indent="0">
              <a:buNone/>
            </a:pPr>
            <a:r>
              <a:rPr lang="ru-RU" sz="2900" dirty="0"/>
              <a:t> 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 (П)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-57944" y="2021145"/>
            <a:ext cx="18127663" cy="4836993"/>
            <a:chOff x="96" y="1098"/>
            <a:chExt cx="28546" cy="761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8" y="1098"/>
              <a:ext cx="13964" cy="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15"/>
              <a:ext cx="15836" cy="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515"/>
              <a:ext cx="13273" cy="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1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609600"/>
            <a:ext cx="8444000" cy="1955304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Задание 8</a:t>
            </a:r>
            <a:r>
              <a:rPr lang="ru-RU" sz="3200" dirty="0"/>
              <a:t> проверяет уровень </a:t>
            </a:r>
            <a:r>
              <a:rPr lang="ru-RU" sz="3200" dirty="0" err="1"/>
              <a:t>сформированности</a:t>
            </a:r>
            <a:r>
              <a:rPr lang="ru-RU" sz="3200" dirty="0"/>
              <a:t> представлений о географических процессах и явлениях, умение узнавать опасные природные явления по фотоизображениям, </a:t>
            </a:r>
            <a:r>
              <a:rPr lang="ru-RU" sz="3200" dirty="0" smtClean="0"/>
              <a:t>особенностей и причин возникновения. Понимание опасности этих явлений для людей, а также мер безопасного поведения при их наступлении.</a:t>
            </a: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 (Б)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896"/>
            <a:ext cx="85025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609600"/>
            <a:ext cx="8525727" cy="195530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Задание 9</a:t>
            </a:r>
            <a:r>
              <a:rPr lang="ru-RU" dirty="0"/>
              <a:t> направлено на проверку умения работать со статистическими и </a:t>
            </a:r>
            <a:r>
              <a:rPr lang="ru-RU" dirty="0" smtClean="0"/>
              <a:t>иллюстративными источниками </a:t>
            </a:r>
            <a:r>
              <a:rPr lang="ru-RU" dirty="0"/>
              <a:t>информации, извлекать и интерпретировать информацию о населении стран мира в соответствии с поставленной задачей.</a:t>
            </a:r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 (Б)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12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16832"/>
            <a:ext cx="84266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Проверяемые умения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4" y="813048"/>
            <a:ext cx="8444000" cy="175185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Задание 9</a:t>
            </a:r>
            <a:r>
              <a:rPr lang="ru-RU" dirty="0"/>
              <a:t> направлено на проверку умения работать со статистическими и </a:t>
            </a:r>
            <a:r>
              <a:rPr lang="ru-RU" dirty="0" smtClean="0"/>
              <a:t>иллюстративными источниками </a:t>
            </a:r>
            <a:r>
              <a:rPr lang="ru-RU" dirty="0"/>
              <a:t>информации, извлекать и интерпретировать информацию о населении стран мира в соответствии с поставленной задачей.</a:t>
            </a:r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7849190" y="-51049"/>
            <a:ext cx="1296189" cy="864097"/>
          </a:xfrm>
          <a:custGeom>
            <a:avLst/>
            <a:gdLst>
              <a:gd name="T0" fmla="+- 0 28091 21787"/>
              <a:gd name="T1" fmla="*/ T0 w 6315"/>
              <a:gd name="T2" fmla="+- 0 2741 2671"/>
              <a:gd name="T3" fmla="*/ 2741 h 3350"/>
              <a:gd name="T4" fmla="+- 0 28011 21787"/>
              <a:gd name="T5" fmla="*/ T4 w 6315"/>
              <a:gd name="T6" fmla="+- 0 2851 2671"/>
              <a:gd name="T7" fmla="*/ 2851 h 3350"/>
              <a:gd name="T8" fmla="+- 0 27879 21787"/>
              <a:gd name="T9" fmla="*/ T8 w 6315"/>
              <a:gd name="T10" fmla="+- 0 2894 2671"/>
              <a:gd name="T11" fmla="*/ 2894 h 3350"/>
              <a:gd name="T12" fmla="+- 0 21940 21787"/>
              <a:gd name="T13" fmla="*/ T12 w 6315"/>
              <a:gd name="T14" fmla="+- 0 2905 2671"/>
              <a:gd name="T15" fmla="*/ 2905 h 3350"/>
              <a:gd name="T16" fmla="+- 0 21830 21787"/>
              <a:gd name="T17" fmla="*/ T16 w 6315"/>
              <a:gd name="T18" fmla="+- 0 2985 2671"/>
              <a:gd name="T19" fmla="*/ 2985 h 3350"/>
              <a:gd name="T20" fmla="+- 0 21787 21787"/>
              <a:gd name="T21" fmla="*/ T20 w 6315"/>
              <a:gd name="T22" fmla="+- 0 3117 2671"/>
              <a:gd name="T23" fmla="*/ 3117 h 3350"/>
              <a:gd name="T24" fmla="+- 0 21799 21787"/>
              <a:gd name="T25" fmla="*/ T24 w 6315"/>
              <a:gd name="T26" fmla="+- 0 5867 2671"/>
              <a:gd name="T27" fmla="*/ 5867 h 3350"/>
              <a:gd name="T28" fmla="+- 0 21879 21787"/>
              <a:gd name="T29" fmla="*/ T28 w 6315"/>
              <a:gd name="T30" fmla="+- 0 5977 2671"/>
              <a:gd name="T31" fmla="*/ 5977 h 3350"/>
              <a:gd name="T32" fmla="+- 0 22011 21787"/>
              <a:gd name="T33" fmla="*/ T32 w 6315"/>
              <a:gd name="T34" fmla="+- 0 6020 2671"/>
              <a:gd name="T35" fmla="*/ 6020 h 3350"/>
              <a:gd name="T36" fmla="+- 0 22143 21787"/>
              <a:gd name="T37" fmla="*/ T36 w 6315"/>
              <a:gd name="T38" fmla="+- 0 5977 2671"/>
              <a:gd name="T39" fmla="*/ 5977 h 3350"/>
              <a:gd name="T40" fmla="+- 0 22223 21787"/>
              <a:gd name="T41" fmla="*/ T40 w 6315"/>
              <a:gd name="T42" fmla="+- 0 5867 2671"/>
              <a:gd name="T43" fmla="*/ 5867 h 3350"/>
              <a:gd name="T44" fmla="+- 0 22234 21787"/>
              <a:gd name="T45" fmla="*/ T44 w 6315"/>
              <a:gd name="T46" fmla="+- 0 5573 2671"/>
              <a:gd name="T47" fmla="*/ 5573 h 3350"/>
              <a:gd name="T48" fmla="+- 0 27950 21787"/>
              <a:gd name="T49" fmla="*/ T48 w 6315"/>
              <a:gd name="T50" fmla="+- 0 5562 2671"/>
              <a:gd name="T51" fmla="*/ 5562 h 3350"/>
              <a:gd name="T52" fmla="+- 0 28059 21787"/>
              <a:gd name="T53" fmla="*/ T52 w 6315"/>
              <a:gd name="T54" fmla="+- 0 5482 2671"/>
              <a:gd name="T55" fmla="*/ 5482 h 3350"/>
              <a:gd name="T56" fmla="+- 0 28102 21787"/>
              <a:gd name="T57" fmla="*/ T56 w 6315"/>
              <a:gd name="T58" fmla="+- 0 5350 2671"/>
              <a:gd name="T59" fmla="*/ 5350 h 3350"/>
              <a:gd name="T60" fmla="+- 0 22011 21787"/>
              <a:gd name="T61" fmla="*/ T60 w 6315"/>
              <a:gd name="T62" fmla="+- 0 3341 2671"/>
              <a:gd name="T63" fmla="*/ 3341 h 3350"/>
              <a:gd name="T64" fmla="+- 0 22020 21787"/>
              <a:gd name="T65" fmla="*/ T64 w 6315"/>
              <a:gd name="T66" fmla="+- 0 3074 2671"/>
              <a:gd name="T67" fmla="*/ 3074 h 3350"/>
              <a:gd name="T68" fmla="+- 0 22079 21787"/>
              <a:gd name="T69" fmla="*/ T68 w 6315"/>
              <a:gd name="T70" fmla="+- 0 3014 2671"/>
              <a:gd name="T71" fmla="*/ 3014 h 3350"/>
              <a:gd name="T72" fmla="+- 0 28102 21787"/>
              <a:gd name="T73" fmla="*/ T72 w 6315"/>
              <a:gd name="T74" fmla="+- 0 3006 2671"/>
              <a:gd name="T75" fmla="*/ 3006 h 3350"/>
              <a:gd name="T76" fmla="+- 0 28102 21787"/>
              <a:gd name="T77" fmla="*/ T76 w 6315"/>
              <a:gd name="T78" fmla="+- 0 3006 2671"/>
              <a:gd name="T79" fmla="*/ 3006 h 3350"/>
              <a:gd name="T80" fmla="+- 0 22166 21787"/>
              <a:gd name="T81" fmla="*/ T80 w 6315"/>
              <a:gd name="T82" fmla="+- 0 3014 2671"/>
              <a:gd name="T83" fmla="*/ 3014 h 3350"/>
              <a:gd name="T84" fmla="+- 0 22225 21787"/>
              <a:gd name="T85" fmla="*/ T84 w 6315"/>
              <a:gd name="T86" fmla="+- 0 3074 2671"/>
              <a:gd name="T87" fmla="*/ 3074 h 3350"/>
              <a:gd name="T88" fmla="+- 0 22223 21787"/>
              <a:gd name="T89" fmla="*/ T88 w 6315"/>
              <a:gd name="T90" fmla="+- 0 3188 2671"/>
              <a:gd name="T91" fmla="*/ 3188 h 3350"/>
              <a:gd name="T92" fmla="+- 0 22143 21787"/>
              <a:gd name="T93" fmla="*/ T92 w 6315"/>
              <a:gd name="T94" fmla="+- 0 3297 2671"/>
              <a:gd name="T95" fmla="*/ 3297 h 3350"/>
              <a:gd name="T96" fmla="+- 0 22011 21787"/>
              <a:gd name="T97" fmla="*/ T96 w 6315"/>
              <a:gd name="T98" fmla="+- 0 3341 2671"/>
              <a:gd name="T99" fmla="*/ 3341 h 3350"/>
              <a:gd name="T100" fmla="+- 0 28102 21787"/>
              <a:gd name="T101" fmla="*/ T100 w 6315"/>
              <a:gd name="T102" fmla="+- 0 3006 2671"/>
              <a:gd name="T103" fmla="*/ 3006 h 3350"/>
              <a:gd name="T104" fmla="+- 0 27656 21787"/>
              <a:gd name="T105" fmla="*/ T104 w 6315"/>
              <a:gd name="T106" fmla="+- 0 2894 2671"/>
              <a:gd name="T107" fmla="*/ 2894 h 3350"/>
              <a:gd name="T108" fmla="+- 0 27879 21787"/>
              <a:gd name="T109" fmla="*/ T108 w 6315"/>
              <a:gd name="T110" fmla="+- 0 2782 2671"/>
              <a:gd name="T111" fmla="*/ 2782 h 3350"/>
              <a:gd name="T112" fmla="+- 0 27724 21787"/>
              <a:gd name="T113" fmla="*/ T112 w 6315"/>
              <a:gd name="T114" fmla="+- 0 2774 2671"/>
              <a:gd name="T115" fmla="*/ 2774 h 3350"/>
              <a:gd name="T116" fmla="+- 0 27665 21787"/>
              <a:gd name="T117" fmla="*/ T116 w 6315"/>
              <a:gd name="T118" fmla="+- 0 2714 2671"/>
              <a:gd name="T119" fmla="*/ 2714 h 3350"/>
              <a:gd name="T120" fmla="+- 0 27879 21787"/>
              <a:gd name="T121" fmla="*/ T120 w 6315"/>
              <a:gd name="T122" fmla="+- 0 2671 2671"/>
              <a:gd name="T123" fmla="*/ 2671 h 3350"/>
              <a:gd name="T124" fmla="+- 0 27847 21787"/>
              <a:gd name="T125" fmla="*/ T124 w 6315"/>
              <a:gd name="T126" fmla="+- 0 2750 2671"/>
              <a:gd name="T127" fmla="*/ 2750 h 3350"/>
              <a:gd name="T128" fmla="+- 0 27768 21787"/>
              <a:gd name="T129" fmla="*/ T128 w 6315"/>
              <a:gd name="T130" fmla="+- 0 2782 2671"/>
              <a:gd name="T131" fmla="*/ 2782 h 3350"/>
              <a:gd name="T132" fmla="+- 0 27879 21787"/>
              <a:gd name="T133" fmla="*/ T132 w 6315"/>
              <a:gd name="T134" fmla="+- 0 2671 2671"/>
              <a:gd name="T135" fmla="*/ 2671 h 3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6315" h="3350">
                <a:moveTo>
                  <a:pt x="6315" y="0"/>
                </a:moveTo>
                <a:lnTo>
                  <a:pt x="6304" y="70"/>
                </a:lnTo>
                <a:lnTo>
                  <a:pt x="6272" y="132"/>
                </a:lnTo>
                <a:lnTo>
                  <a:pt x="6224" y="180"/>
                </a:lnTo>
                <a:lnTo>
                  <a:pt x="6163" y="212"/>
                </a:lnTo>
                <a:lnTo>
                  <a:pt x="6092" y="223"/>
                </a:lnTo>
                <a:lnTo>
                  <a:pt x="224" y="223"/>
                </a:lnTo>
                <a:lnTo>
                  <a:pt x="153" y="234"/>
                </a:lnTo>
                <a:lnTo>
                  <a:pt x="92" y="266"/>
                </a:lnTo>
                <a:lnTo>
                  <a:pt x="43" y="314"/>
                </a:lnTo>
                <a:lnTo>
                  <a:pt x="12" y="376"/>
                </a:lnTo>
                <a:lnTo>
                  <a:pt x="0" y="446"/>
                </a:lnTo>
                <a:lnTo>
                  <a:pt x="0" y="3126"/>
                </a:lnTo>
                <a:lnTo>
                  <a:pt x="12" y="3196"/>
                </a:lnTo>
                <a:lnTo>
                  <a:pt x="43" y="3258"/>
                </a:lnTo>
                <a:lnTo>
                  <a:pt x="92" y="3306"/>
                </a:lnTo>
                <a:lnTo>
                  <a:pt x="153" y="3338"/>
                </a:lnTo>
                <a:lnTo>
                  <a:pt x="224" y="3349"/>
                </a:lnTo>
                <a:lnTo>
                  <a:pt x="294" y="3338"/>
                </a:lnTo>
                <a:lnTo>
                  <a:pt x="356" y="3306"/>
                </a:lnTo>
                <a:lnTo>
                  <a:pt x="404" y="3258"/>
                </a:lnTo>
                <a:lnTo>
                  <a:pt x="436" y="3196"/>
                </a:lnTo>
                <a:lnTo>
                  <a:pt x="447" y="3126"/>
                </a:lnTo>
                <a:lnTo>
                  <a:pt x="447" y="2902"/>
                </a:lnTo>
                <a:lnTo>
                  <a:pt x="6092" y="2902"/>
                </a:lnTo>
                <a:lnTo>
                  <a:pt x="6163" y="2891"/>
                </a:lnTo>
                <a:lnTo>
                  <a:pt x="6224" y="2859"/>
                </a:lnTo>
                <a:lnTo>
                  <a:pt x="6272" y="2811"/>
                </a:lnTo>
                <a:lnTo>
                  <a:pt x="6304" y="2750"/>
                </a:lnTo>
                <a:lnTo>
                  <a:pt x="6315" y="2679"/>
                </a:lnTo>
                <a:lnTo>
                  <a:pt x="6315" y="670"/>
                </a:lnTo>
                <a:lnTo>
                  <a:pt x="224" y="670"/>
                </a:lnTo>
                <a:lnTo>
                  <a:pt x="224" y="446"/>
                </a:lnTo>
                <a:lnTo>
                  <a:pt x="233" y="403"/>
                </a:lnTo>
                <a:lnTo>
                  <a:pt x="257" y="367"/>
                </a:lnTo>
                <a:lnTo>
                  <a:pt x="292" y="343"/>
                </a:lnTo>
                <a:lnTo>
                  <a:pt x="335" y="335"/>
                </a:lnTo>
                <a:lnTo>
                  <a:pt x="6315" y="335"/>
                </a:lnTo>
                <a:lnTo>
                  <a:pt x="6315" y="0"/>
                </a:lnTo>
                <a:close/>
                <a:moveTo>
                  <a:pt x="6315" y="335"/>
                </a:moveTo>
                <a:lnTo>
                  <a:pt x="335" y="335"/>
                </a:lnTo>
                <a:lnTo>
                  <a:pt x="379" y="343"/>
                </a:lnTo>
                <a:lnTo>
                  <a:pt x="414" y="367"/>
                </a:lnTo>
                <a:lnTo>
                  <a:pt x="438" y="403"/>
                </a:lnTo>
                <a:lnTo>
                  <a:pt x="447" y="446"/>
                </a:lnTo>
                <a:lnTo>
                  <a:pt x="436" y="517"/>
                </a:lnTo>
                <a:lnTo>
                  <a:pt x="404" y="578"/>
                </a:lnTo>
                <a:lnTo>
                  <a:pt x="356" y="626"/>
                </a:lnTo>
                <a:lnTo>
                  <a:pt x="294" y="658"/>
                </a:lnTo>
                <a:lnTo>
                  <a:pt x="224" y="670"/>
                </a:lnTo>
                <a:lnTo>
                  <a:pt x="6315" y="670"/>
                </a:lnTo>
                <a:lnTo>
                  <a:pt x="6315" y="335"/>
                </a:lnTo>
                <a:close/>
                <a:moveTo>
                  <a:pt x="5869" y="0"/>
                </a:moveTo>
                <a:lnTo>
                  <a:pt x="5869" y="223"/>
                </a:lnTo>
                <a:lnTo>
                  <a:pt x="6092" y="223"/>
                </a:lnTo>
                <a:lnTo>
                  <a:pt x="6092" y="111"/>
                </a:lnTo>
                <a:lnTo>
                  <a:pt x="5981" y="111"/>
                </a:lnTo>
                <a:lnTo>
                  <a:pt x="5937" y="103"/>
                </a:lnTo>
                <a:lnTo>
                  <a:pt x="5902" y="79"/>
                </a:lnTo>
                <a:lnTo>
                  <a:pt x="5878" y="43"/>
                </a:lnTo>
                <a:lnTo>
                  <a:pt x="5869" y="0"/>
                </a:lnTo>
                <a:close/>
                <a:moveTo>
                  <a:pt x="6092" y="0"/>
                </a:moveTo>
                <a:lnTo>
                  <a:pt x="6083" y="43"/>
                </a:lnTo>
                <a:lnTo>
                  <a:pt x="6060" y="79"/>
                </a:lnTo>
                <a:lnTo>
                  <a:pt x="6024" y="103"/>
                </a:lnTo>
                <a:lnTo>
                  <a:pt x="5981" y="111"/>
                </a:lnTo>
                <a:lnTo>
                  <a:pt x="6092" y="111"/>
                </a:lnTo>
                <a:lnTo>
                  <a:pt x="6092" y="0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 балла</a:t>
            </a:r>
          </a:p>
          <a:p>
            <a:pPr algn="ctr"/>
            <a:r>
              <a:rPr lang="ru-RU" dirty="0" smtClean="0"/>
              <a:t> (Б)</a:t>
            </a:r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005888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 Light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12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060848"/>
            <a:ext cx="83448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064896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Документы, определяющие содержание проверочной работы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Федеральный государственный образовательный стандарт основного общего образования (приказ </a:t>
            </a:r>
            <a:r>
              <a:rPr lang="ru-RU" b="1" dirty="0" err="1"/>
              <a:t>Минобрнауки</a:t>
            </a:r>
            <a:r>
              <a:rPr lang="ru-RU" b="1" dirty="0"/>
              <a:t> России от 17.12.2010 № 1897) с учетом Примерной основной образовательной программы основного общего образования (одобрена решением Федерального учебно- методического объединения по общему образованию (протокол от 08.04.2015 № 1/15 (в редакции протокола № 1/20 от 04.02.2020</a:t>
            </a:r>
            <a:r>
              <a:rPr lang="ru-RU" b="1" dirty="0" smtClean="0"/>
              <a:t>))</a:t>
            </a:r>
          </a:p>
          <a:p>
            <a:pPr lvl="0"/>
            <a:endParaRPr lang="ru-RU" b="1" dirty="0"/>
          </a:p>
          <a:p>
            <a:r>
              <a:rPr lang="ru-RU" b="1" dirty="0"/>
              <a:t>У</a:t>
            </a:r>
            <a:r>
              <a:rPr lang="ru-RU" b="1" dirty="0" smtClean="0"/>
              <a:t>чебники</a:t>
            </a:r>
            <a:r>
              <a:rPr lang="ru-RU" b="1" dirty="0"/>
              <a:t>, включенные в Федеральный перечень на 2021/22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42177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519592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 рамках ВПР оцениваются предметные и </a:t>
            </a:r>
            <a:r>
              <a:rPr lang="ru-RU" sz="3200" b="1" dirty="0" err="1">
                <a:solidFill>
                  <a:srgbClr val="C00000"/>
                </a:solidFill>
              </a:rPr>
              <a:t>метапредметные</a:t>
            </a:r>
            <a:r>
              <a:rPr lang="ru-RU" sz="3200" b="1" dirty="0">
                <a:solidFill>
                  <a:srgbClr val="C00000"/>
                </a:solidFill>
              </a:rPr>
              <a:t> результаты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468052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Овладение универсальными учебными познавательными действиями: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Общеучебные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универсальные учебные действия: </a:t>
            </a:r>
            <a:r>
              <a:rPr lang="ru-RU" dirty="0"/>
              <a:t>поиск и выделение необходимой информации; преобразование информации из одной формы в другую; структурирование знаний; выбор наиболее эффективных способов решения задач в зависимости от конкретных условий; </a:t>
            </a:r>
            <a:r>
              <a:rPr lang="ru-RU" dirty="0" smtClean="0"/>
              <a:t>смысловое </a:t>
            </a:r>
            <a:r>
              <a:rPr lang="ru-RU" dirty="0"/>
              <a:t>чтение как осмысление цели чтения и выбор вида чтения в зависимости от цели; определение основной и второстепенной информации; моделирование, преобразование модели.</a:t>
            </a:r>
          </a:p>
          <a:p>
            <a:r>
              <a:rPr lang="ru-RU" b="1" dirty="0">
                <a:solidFill>
                  <a:srgbClr val="FF0000"/>
                </a:solidFill>
              </a:rPr>
              <a:t>Логические универсальные действия: </a:t>
            </a:r>
            <a:r>
              <a:rPr lang="ru-RU" dirty="0"/>
              <a:t>анализ объектов в целях выделения признаков; синтез, в том числе самостоятельное достраивание с восполнением недостающих компонентов; выбор оснований и критериев для сравнения; подведение под понятие; выведение следствий; установление причинно-следственных связей; построение логической цепи рассуждений; доказательство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Регулятивные универсальные учебные действия: </a:t>
            </a:r>
            <a:r>
              <a:rPr lang="ru-RU" dirty="0"/>
              <a:t>целеполагание, планирование, контроль и коррекция, </a:t>
            </a:r>
            <a:r>
              <a:rPr lang="ru-RU" dirty="0" err="1" smtClean="0"/>
              <a:t>саморегуляци</a:t>
            </a:r>
            <a:r>
              <a:rPr lang="ru-RU" dirty="0" smtClean="0"/>
              <a:t>,. </a:t>
            </a:r>
            <a:r>
              <a:rPr lang="ru-RU" dirty="0"/>
              <a:t>рефлексия способов и условий </a:t>
            </a:r>
            <a:r>
              <a:rPr lang="ru-RU" dirty="0" smtClean="0"/>
              <a:t>действия.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Коммуникативные </a:t>
            </a:r>
            <a:r>
              <a:rPr lang="ru-RU" b="1" dirty="0">
                <a:solidFill>
                  <a:srgbClr val="C00000"/>
                </a:solidFill>
              </a:rPr>
              <a:t>универсальные учебные действия</a:t>
            </a:r>
            <a:r>
              <a:rPr lang="ru-RU" dirty="0"/>
              <a:t>: умение выражать свои мысли </a:t>
            </a:r>
            <a:r>
              <a:rPr lang="ru-RU" dirty="0" smtClean="0"/>
              <a:t>в соответствии </a:t>
            </a:r>
            <a:r>
              <a:rPr lang="ru-RU" dirty="0"/>
              <a:t>с задачами и условиями коммуникации, осознанное и произвольное построение речевого высказывания в письменной форме; владение монологической формой речи в соответствии с грамматическими и синтаксическими </a:t>
            </a:r>
            <a:r>
              <a:rPr lang="ru-RU" dirty="0" smtClean="0"/>
              <a:t>нормами родного языка.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 КИМ ВПР направлены на проверку </a:t>
            </a:r>
            <a:r>
              <a:rPr lang="ru-RU" sz="3200" b="1" dirty="0" err="1">
                <a:solidFill>
                  <a:srgbClr val="C00000"/>
                </a:solidFill>
              </a:rPr>
              <a:t>сформированности</a:t>
            </a:r>
            <a:r>
              <a:rPr lang="ru-RU" sz="3200" b="1" dirty="0">
                <a:solidFill>
                  <a:srgbClr val="C00000"/>
                </a:solidFill>
              </a:rPr>
              <a:t> у обучающихся: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предметных географических умений по работе с картографическими</a:t>
            </a:r>
            <a:r>
              <a:rPr lang="ru-RU" b="1" dirty="0" smtClean="0"/>
              <a:t>, статистическими</a:t>
            </a:r>
            <a:r>
              <a:rPr lang="ru-RU" b="1" dirty="0"/>
              <a:t>, текстовыми и иллюстративными (в </a:t>
            </a:r>
            <a:r>
              <a:rPr lang="ru-RU" b="1" dirty="0" err="1"/>
              <a:t>т.ч</a:t>
            </a:r>
            <a:r>
              <a:rPr lang="ru-RU" b="1" dirty="0"/>
              <a:t>. графическими) источниками информации;</a:t>
            </a:r>
          </a:p>
          <a:p>
            <a:r>
              <a:rPr lang="ru-RU" b="1" dirty="0">
                <a:solidFill>
                  <a:srgbClr val="C00000"/>
                </a:solidFill>
              </a:rPr>
              <a:t>видов деятельности по получению нового географического знания, преобразованию и применению знания в учебных и учебно- проектных ситуациях;</a:t>
            </a:r>
          </a:p>
          <a:p>
            <a:r>
              <a:rPr lang="ru-RU" b="1" dirty="0"/>
              <a:t>географического типа мышления, научных представлений, владения научной географической терминологией, </a:t>
            </a:r>
            <a:r>
              <a:rPr lang="ru-RU" b="1" dirty="0" smtClean="0"/>
              <a:t>ключевыми географическими </a:t>
            </a:r>
            <a:r>
              <a:rPr lang="ru-RU" b="1" dirty="0"/>
              <a:t>понятиями, методами и приемами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4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ВПР 6 класса: география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image3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8388424" cy="56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ВПР 6 класса: география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76988" y="1251127"/>
            <a:ext cx="8283444" cy="5805170"/>
            <a:chOff x="75" y="3780"/>
            <a:chExt cx="15093" cy="1242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3780"/>
              <a:ext cx="14370" cy="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539"/>
              <a:ext cx="1268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2" y="12922"/>
              <a:ext cx="1265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07" y="13860"/>
              <a:ext cx="7613" cy="1920"/>
            </a:xfrm>
            <a:custGeom>
              <a:avLst/>
              <a:gdLst>
                <a:gd name="T0" fmla="+- 0 8800 1508"/>
                <a:gd name="T1" fmla="*/ T0 w 7613"/>
                <a:gd name="T2" fmla="+- 0 13860 13860"/>
                <a:gd name="T3" fmla="*/ 13860 h 1920"/>
                <a:gd name="T4" fmla="+- 0 1828 1508"/>
                <a:gd name="T5" fmla="*/ T4 w 7613"/>
                <a:gd name="T6" fmla="+- 0 13860 13860"/>
                <a:gd name="T7" fmla="*/ 13860 h 1920"/>
                <a:gd name="T8" fmla="+- 0 1754 1508"/>
                <a:gd name="T9" fmla="*/ T8 w 7613"/>
                <a:gd name="T10" fmla="+- 0 13868 13860"/>
                <a:gd name="T11" fmla="*/ 13868 h 1920"/>
                <a:gd name="T12" fmla="+- 0 1687 1508"/>
                <a:gd name="T13" fmla="*/ T12 w 7613"/>
                <a:gd name="T14" fmla="+- 0 13893 13860"/>
                <a:gd name="T15" fmla="*/ 13893 h 1920"/>
                <a:gd name="T16" fmla="+- 0 1627 1508"/>
                <a:gd name="T17" fmla="*/ T16 w 7613"/>
                <a:gd name="T18" fmla="+- 0 13930 13860"/>
                <a:gd name="T19" fmla="*/ 13930 h 1920"/>
                <a:gd name="T20" fmla="+- 0 1578 1508"/>
                <a:gd name="T21" fmla="*/ T20 w 7613"/>
                <a:gd name="T22" fmla="+- 0 13980 13860"/>
                <a:gd name="T23" fmla="*/ 13980 h 1920"/>
                <a:gd name="T24" fmla="+- 0 1540 1508"/>
                <a:gd name="T25" fmla="*/ T24 w 7613"/>
                <a:gd name="T26" fmla="+- 0 14039 13860"/>
                <a:gd name="T27" fmla="*/ 14039 h 1920"/>
                <a:gd name="T28" fmla="+- 0 1516 1508"/>
                <a:gd name="T29" fmla="*/ T28 w 7613"/>
                <a:gd name="T30" fmla="+- 0 14107 13860"/>
                <a:gd name="T31" fmla="*/ 14107 h 1920"/>
                <a:gd name="T32" fmla="+- 0 1508 1508"/>
                <a:gd name="T33" fmla="*/ T32 w 7613"/>
                <a:gd name="T34" fmla="+- 0 14180 13860"/>
                <a:gd name="T35" fmla="*/ 14180 h 1920"/>
                <a:gd name="T36" fmla="+- 0 1508 1508"/>
                <a:gd name="T37" fmla="*/ T36 w 7613"/>
                <a:gd name="T38" fmla="+- 0 15460 13860"/>
                <a:gd name="T39" fmla="*/ 15460 h 1920"/>
                <a:gd name="T40" fmla="+- 0 1516 1508"/>
                <a:gd name="T41" fmla="*/ T40 w 7613"/>
                <a:gd name="T42" fmla="+- 0 15533 13860"/>
                <a:gd name="T43" fmla="*/ 15533 h 1920"/>
                <a:gd name="T44" fmla="+- 0 1540 1508"/>
                <a:gd name="T45" fmla="*/ T44 w 7613"/>
                <a:gd name="T46" fmla="+- 0 15601 13860"/>
                <a:gd name="T47" fmla="*/ 15601 h 1920"/>
                <a:gd name="T48" fmla="+- 0 1578 1508"/>
                <a:gd name="T49" fmla="*/ T48 w 7613"/>
                <a:gd name="T50" fmla="+- 0 15660 13860"/>
                <a:gd name="T51" fmla="*/ 15660 h 1920"/>
                <a:gd name="T52" fmla="+- 0 1627 1508"/>
                <a:gd name="T53" fmla="*/ T52 w 7613"/>
                <a:gd name="T54" fmla="+- 0 15710 13860"/>
                <a:gd name="T55" fmla="*/ 15710 h 1920"/>
                <a:gd name="T56" fmla="+- 0 1687 1508"/>
                <a:gd name="T57" fmla="*/ T56 w 7613"/>
                <a:gd name="T58" fmla="+- 0 15747 13860"/>
                <a:gd name="T59" fmla="*/ 15747 h 1920"/>
                <a:gd name="T60" fmla="+- 0 1754 1508"/>
                <a:gd name="T61" fmla="*/ T60 w 7613"/>
                <a:gd name="T62" fmla="+- 0 15772 13860"/>
                <a:gd name="T63" fmla="*/ 15772 h 1920"/>
                <a:gd name="T64" fmla="+- 0 1828 1508"/>
                <a:gd name="T65" fmla="*/ T64 w 7613"/>
                <a:gd name="T66" fmla="+- 0 15780 13860"/>
                <a:gd name="T67" fmla="*/ 15780 h 1920"/>
                <a:gd name="T68" fmla="+- 0 8800 1508"/>
                <a:gd name="T69" fmla="*/ T68 w 7613"/>
                <a:gd name="T70" fmla="+- 0 15780 13860"/>
                <a:gd name="T71" fmla="*/ 15780 h 1920"/>
                <a:gd name="T72" fmla="+- 0 8873 1508"/>
                <a:gd name="T73" fmla="*/ T72 w 7613"/>
                <a:gd name="T74" fmla="+- 0 15772 13860"/>
                <a:gd name="T75" fmla="*/ 15772 h 1920"/>
                <a:gd name="T76" fmla="+- 0 8941 1508"/>
                <a:gd name="T77" fmla="*/ T76 w 7613"/>
                <a:gd name="T78" fmla="+- 0 15747 13860"/>
                <a:gd name="T79" fmla="*/ 15747 h 1920"/>
                <a:gd name="T80" fmla="+- 0 9000 1508"/>
                <a:gd name="T81" fmla="*/ T80 w 7613"/>
                <a:gd name="T82" fmla="+- 0 15710 13860"/>
                <a:gd name="T83" fmla="*/ 15710 h 1920"/>
                <a:gd name="T84" fmla="+- 0 9050 1508"/>
                <a:gd name="T85" fmla="*/ T84 w 7613"/>
                <a:gd name="T86" fmla="+- 0 15660 13860"/>
                <a:gd name="T87" fmla="*/ 15660 h 1920"/>
                <a:gd name="T88" fmla="+- 0 9087 1508"/>
                <a:gd name="T89" fmla="*/ T88 w 7613"/>
                <a:gd name="T90" fmla="+- 0 15601 13860"/>
                <a:gd name="T91" fmla="*/ 15601 h 1920"/>
                <a:gd name="T92" fmla="+- 0 9112 1508"/>
                <a:gd name="T93" fmla="*/ T92 w 7613"/>
                <a:gd name="T94" fmla="+- 0 15533 13860"/>
                <a:gd name="T95" fmla="*/ 15533 h 1920"/>
                <a:gd name="T96" fmla="+- 0 9120 1508"/>
                <a:gd name="T97" fmla="*/ T96 w 7613"/>
                <a:gd name="T98" fmla="+- 0 15460 13860"/>
                <a:gd name="T99" fmla="*/ 15460 h 1920"/>
                <a:gd name="T100" fmla="+- 0 9120 1508"/>
                <a:gd name="T101" fmla="*/ T100 w 7613"/>
                <a:gd name="T102" fmla="+- 0 14180 13860"/>
                <a:gd name="T103" fmla="*/ 14180 h 1920"/>
                <a:gd name="T104" fmla="+- 0 9112 1508"/>
                <a:gd name="T105" fmla="*/ T104 w 7613"/>
                <a:gd name="T106" fmla="+- 0 14107 13860"/>
                <a:gd name="T107" fmla="*/ 14107 h 1920"/>
                <a:gd name="T108" fmla="+- 0 9087 1508"/>
                <a:gd name="T109" fmla="*/ T108 w 7613"/>
                <a:gd name="T110" fmla="+- 0 14039 13860"/>
                <a:gd name="T111" fmla="*/ 14039 h 1920"/>
                <a:gd name="T112" fmla="+- 0 9050 1508"/>
                <a:gd name="T113" fmla="*/ T112 w 7613"/>
                <a:gd name="T114" fmla="+- 0 13980 13860"/>
                <a:gd name="T115" fmla="*/ 13980 h 1920"/>
                <a:gd name="T116" fmla="+- 0 9000 1508"/>
                <a:gd name="T117" fmla="*/ T116 w 7613"/>
                <a:gd name="T118" fmla="+- 0 13930 13860"/>
                <a:gd name="T119" fmla="*/ 13930 h 1920"/>
                <a:gd name="T120" fmla="+- 0 8941 1508"/>
                <a:gd name="T121" fmla="*/ T120 w 7613"/>
                <a:gd name="T122" fmla="+- 0 13893 13860"/>
                <a:gd name="T123" fmla="*/ 13893 h 1920"/>
                <a:gd name="T124" fmla="+- 0 8873 1508"/>
                <a:gd name="T125" fmla="*/ T124 w 7613"/>
                <a:gd name="T126" fmla="+- 0 13868 13860"/>
                <a:gd name="T127" fmla="*/ 13868 h 1920"/>
                <a:gd name="T128" fmla="+- 0 8800 1508"/>
                <a:gd name="T129" fmla="*/ T128 w 7613"/>
                <a:gd name="T130" fmla="+- 0 13860 13860"/>
                <a:gd name="T131" fmla="*/ 13860 h 19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613" h="1920">
                  <a:moveTo>
                    <a:pt x="7292" y="0"/>
                  </a:moveTo>
                  <a:lnTo>
                    <a:pt x="320" y="0"/>
                  </a:lnTo>
                  <a:lnTo>
                    <a:pt x="246" y="8"/>
                  </a:lnTo>
                  <a:lnTo>
                    <a:pt x="179" y="33"/>
                  </a:lnTo>
                  <a:lnTo>
                    <a:pt x="119" y="70"/>
                  </a:lnTo>
                  <a:lnTo>
                    <a:pt x="70" y="120"/>
                  </a:lnTo>
                  <a:lnTo>
                    <a:pt x="32" y="179"/>
                  </a:lnTo>
                  <a:lnTo>
                    <a:pt x="8" y="247"/>
                  </a:lnTo>
                  <a:lnTo>
                    <a:pt x="0" y="320"/>
                  </a:lnTo>
                  <a:lnTo>
                    <a:pt x="0" y="1600"/>
                  </a:lnTo>
                  <a:lnTo>
                    <a:pt x="8" y="1673"/>
                  </a:lnTo>
                  <a:lnTo>
                    <a:pt x="32" y="1741"/>
                  </a:lnTo>
                  <a:lnTo>
                    <a:pt x="70" y="1800"/>
                  </a:lnTo>
                  <a:lnTo>
                    <a:pt x="119" y="1850"/>
                  </a:lnTo>
                  <a:lnTo>
                    <a:pt x="179" y="1887"/>
                  </a:lnTo>
                  <a:lnTo>
                    <a:pt x="246" y="1912"/>
                  </a:lnTo>
                  <a:lnTo>
                    <a:pt x="320" y="1920"/>
                  </a:lnTo>
                  <a:lnTo>
                    <a:pt x="7292" y="1920"/>
                  </a:lnTo>
                  <a:lnTo>
                    <a:pt x="7365" y="1912"/>
                  </a:lnTo>
                  <a:lnTo>
                    <a:pt x="7433" y="1887"/>
                  </a:lnTo>
                  <a:lnTo>
                    <a:pt x="7492" y="1850"/>
                  </a:lnTo>
                  <a:lnTo>
                    <a:pt x="7542" y="1800"/>
                  </a:lnTo>
                  <a:lnTo>
                    <a:pt x="7579" y="1741"/>
                  </a:lnTo>
                  <a:lnTo>
                    <a:pt x="7604" y="1673"/>
                  </a:lnTo>
                  <a:lnTo>
                    <a:pt x="7612" y="1600"/>
                  </a:lnTo>
                  <a:lnTo>
                    <a:pt x="7612" y="320"/>
                  </a:lnTo>
                  <a:lnTo>
                    <a:pt x="7604" y="247"/>
                  </a:lnTo>
                  <a:lnTo>
                    <a:pt x="7579" y="179"/>
                  </a:lnTo>
                  <a:lnTo>
                    <a:pt x="7542" y="120"/>
                  </a:lnTo>
                  <a:lnTo>
                    <a:pt x="7492" y="70"/>
                  </a:lnTo>
                  <a:lnTo>
                    <a:pt x="7433" y="33"/>
                  </a:lnTo>
                  <a:lnTo>
                    <a:pt x="7365" y="8"/>
                  </a:lnTo>
                  <a:lnTo>
                    <a:pt x="7292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507" y="13860"/>
              <a:ext cx="7613" cy="1920"/>
            </a:xfrm>
            <a:custGeom>
              <a:avLst/>
              <a:gdLst>
                <a:gd name="T0" fmla="+- 0 1508 1508"/>
                <a:gd name="T1" fmla="*/ T0 w 7613"/>
                <a:gd name="T2" fmla="+- 0 14180 13860"/>
                <a:gd name="T3" fmla="*/ 14180 h 1920"/>
                <a:gd name="T4" fmla="+- 0 1516 1508"/>
                <a:gd name="T5" fmla="*/ T4 w 7613"/>
                <a:gd name="T6" fmla="+- 0 14107 13860"/>
                <a:gd name="T7" fmla="*/ 14107 h 1920"/>
                <a:gd name="T8" fmla="+- 0 1540 1508"/>
                <a:gd name="T9" fmla="*/ T8 w 7613"/>
                <a:gd name="T10" fmla="+- 0 14039 13860"/>
                <a:gd name="T11" fmla="*/ 14039 h 1920"/>
                <a:gd name="T12" fmla="+- 0 1578 1508"/>
                <a:gd name="T13" fmla="*/ T12 w 7613"/>
                <a:gd name="T14" fmla="+- 0 13980 13860"/>
                <a:gd name="T15" fmla="*/ 13980 h 1920"/>
                <a:gd name="T16" fmla="+- 0 1627 1508"/>
                <a:gd name="T17" fmla="*/ T16 w 7613"/>
                <a:gd name="T18" fmla="+- 0 13930 13860"/>
                <a:gd name="T19" fmla="*/ 13930 h 1920"/>
                <a:gd name="T20" fmla="+- 0 1687 1508"/>
                <a:gd name="T21" fmla="*/ T20 w 7613"/>
                <a:gd name="T22" fmla="+- 0 13893 13860"/>
                <a:gd name="T23" fmla="*/ 13893 h 1920"/>
                <a:gd name="T24" fmla="+- 0 1754 1508"/>
                <a:gd name="T25" fmla="*/ T24 w 7613"/>
                <a:gd name="T26" fmla="+- 0 13868 13860"/>
                <a:gd name="T27" fmla="*/ 13868 h 1920"/>
                <a:gd name="T28" fmla="+- 0 1828 1508"/>
                <a:gd name="T29" fmla="*/ T28 w 7613"/>
                <a:gd name="T30" fmla="+- 0 13860 13860"/>
                <a:gd name="T31" fmla="*/ 13860 h 1920"/>
                <a:gd name="T32" fmla="+- 0 8800 1508"/>
                <a:gd name="T33" fmla="*/ T32 w 7613"/>
                <a:gd name="T34" fmla="+- 0 13860 13860"/>
                <a:gd name="T35" fmla="*/ 13860 h 1920"/>
                <a:gd name="T36" fmla="+- 0 8873 1508"/>
                <a:gd name="T37" fmla="*/ T36 w 7613"/>
                <a:gd name="T38" fmla="+- 0 13868 13860"/>
                <a:gd name="T39" fmla="*/ 13868 h 1920"/>
                <a:gd name="T40" fmla="+- 0 8941 1508"/>
                <a:gd name="T41" fmla="*/ T40 w 7613"/>
                <a:gd name="T42" fmla="+- 0 13893 13860"/>
                <a:gd name="T43" fmla="*/ 13893 h 1920"/>
                <a:gd name="T44" fmla="+- 0 9000 1508"/>
                <a:gd name="T45" fmla="*/ T44 w 7613"/>
                <a:gd name="T46" fmla="+- 0 13930 13860"/>
                <a:gd name="T47" fmla="*/ 13930 h 1920"/>
                <a:gd name="T48" fmla="+- 0 9050 1508"/>
                <a:gd name="T49" fmla="*/ T48 w 7613"/>
                <a:gd name="T50" fmla="+- 0 13980 13860"/>
                <a:gd name="T51" fmla="*/ 13980 h 1920"/>
                <a:gd name="T52" fmla="+- 0 9087 1508"/>
                <a:gd name="T53" fmla="*/ T52 w 7613"/>
                <a:gd name="T54" fmla="+- 0 14039 13860"/>
                <a:gd name="T55" fmla="*/ 14039 h 1920"/>
                <a:gd name="T56" fmla="+- 0 9112 1508"/>
                <a:gd name="T57" fmla="*/ T56 w 7613"/>
                <a:gd name="T58" fmla="+- 0 14107 13860"/>
                <a:gd name="T59" fmla="*/ 14107 h 1920"/>
                <a:gd name="T60" fmla="+- 0 9120 1508"/>
                <a:gd name="T61" fmla="*/ T60 w 7613"/>
                <a:gd name="T62" fmla="+- 0 14180 13860"/>
                <a:gd name="T63" fmla="*/ 14180 h 1920"/>
                <a:gd name="T64" fmla="+- 0 9120 1508"/>
                <a:gd name="T65" fmla="*/ T64 w 7613"/>
                <a:gd name="T66" fmla="+- 0 15460 13860"/>
                <a:gd name="T67" fmla="*/ 15460 h 1920"/>
                <a:gd name="T68" fmla="+- 0 9112 1508"/>
                <a:gd name="T69" fmla="*/ T68 w 7613"/>
                <a:gd name="T70" fmla="+- 0 15533 13860"/>
                <a:gd name="T71" fmla="*/ 15533 h 1920"/>
                <a:gd name="T72" fmla="+- 0 9087 1508"/>
                <a:gd name="T73" fmla="*/ T72 w 7613"/>
                <a:gd name="T74" fmla="+- 0 15601 13860"/>
                <a:gd name="T75" fmla="*/ 15601 h 1920"/>
                <a:gd name="T76" fmla="+- 0 9050 1508"/>
                <a:gd name="T77" fmla="*/ T76 w 7613"/>
                <a:gd name="T78" fmla="+- 0 15660 13860"/>
                <a:gd name="T79" fmla="*/ 15660 h 1920"/>
                <a:gd name="T80" fmla="+- 0 9000 1508"/>
                <a:gd name="T81" fmla="*/ T80 w 7613"/>
                <a:gd name="T82" fmla="+- 0 15710 13860"/>
                <a:gd name="T83" fmla="*/ 15710 h 1920"/>
                <a:gd name="T84" fmla="+- 0 8941 1508"/>
                <a:gd name="T85" fmla="*/ T84 w 7613"/>
                <a:gd name="T86" fmla="+- 0 15747 13860"/>
                <a:gd name="T87" fmla="*/ 15747 h 1920"/>
                <a:gd name="T88" fmla="+- 0 8873 1508"/>
                <a:gd name="T89" fmla="*/ T88 w 7613"/>
                <a:gd name="T90" fmla="+- 0 15772 13860"/>
                <a:gd name="T91" fmla="*/ 15772 h 1920"/>
                <a:gd name="T92" fmla="+- 0 8800 1508"/>
                <a:gd name="T93" fmla="*/ T92 w 7613"/>
                <a:gd name="T94" fmla="+- 0 15780 13860"/>
                <a:gd name="T95" fmla="*/ 15780 h 1920"/>
                <a:gd name="T96" fmla="+- 0 1828 1508"/>
                <a:gd name="T97" fmla="*/ T96 w 7613"/>
                <a:gd name="T98" fmla="+- 0 15780 13860"/>
                <a:gd name="T99" fmla="*/ 15780 h 1920"/>
                <a:gd name="T100" fmla="+- 0 1754 1508"/>
                <a:gd name="T101" fmla="*/ T100 w 7613"/>
                <a:gd name="T102" fmla="+- 0 15772 13860"/>
                <a:gd name="T103" fmla="*/ 15772 h 1920"/>
                <a:gd name="T104" fmla="+- 0 1687 1508"/>
                <a:gd name="T105" fmla="*/ T104 w 7613"/>
                <a:gd name="T106" fmla="+- 0 15747 13860"/>
                <a:gd name="T107" fmla="*/ 15747 h 1920"/>
                <a:gd name="T108" fmla="+- 0 1627 1508"/>
                <a:gd name="T109" fmla="*/ T108 w 7613"/>
                <a:gd name="T110" fmla="+- 0 15710 13860"/>
                <a:gd name="T111" fmla="*/ 15710 h 1920"/>
                <a:gd name="T112" fmla="+- 0 1578 1508"/>
                <a:gd name="T113" fmla="*/ T112 w 7613"/>
                <a:gd name="T114" fmla="+- 0 15660 13860"/>
                <a:gd name="T115" fmla="*/ 15660 h 1920"/>
                <a:gd name="T116" fmla="+- 0 1540 1508"/>
                <a:gd name="T117" fmla="*/ T116 w 7613"/>
                <a:gd name="T118" fmla="+- 0 15601 13860"/>
                <a:gd name="T119" fmla="*/ 15601 h 1920"/>
                <a:gd name="T120" fmla="+- 0 1516 1508"/>
                <a:gd name="T121" fmla="*/ T120 w 7613"/>
                <a:gd name="T122" fmla="+- 0 15533 13860"/>
                <a:gd name="T123" fmla="*/ 15533 h 1920"/>
                <a:gd name="T124" fmla="+- 0 1508 1508"/>
                <a:gd name="T125" fmla="*/ T124 w 7613"/>
                <a:gd name="T126" fmla="+- 0 15460 13860"/>
                <a:gd name="T127" fmla="*/ 15460 h 1920"/>
                <a:gd name="T128" fmla="+- 0 1508 1508"/>
                <a:gd name="T129" fmla="*/ T128 w 7613"/>
                <a:gd name="T130" fmla="+- 0 14180 13860"/>
                <a:gd name="T131" fmla="*/ 14180 h 19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613" h="1920">
                  <a:moveTo>
                    <a:pt x="0" y="320"/>
                  </a:moveTo>
                  <a:lnTo>
                    <a:pt x="8" y="247"/>
                  </a:lnTo>
                  <a:lnTo>
                    <a:pt x="32" y="179"/>
                  </a:lnTo>
                  <a:lnTo>
                    <a:pt x="70" y="120"/>
                  </a:lnTo>
                  <a:lnTo>
                    <a:pt x="119" y="70"/>
                  </a:lnTo>
                  <a:lnTo>
                    <a:pt x="179" y="33"/>
                  </a:lnTo>
                  <a:lnTo>
                    <a:pt x="246" y="8"/>
                  </a:lnTo>
                  <a:lnTo>
                    <a:pt x="320" y="0"/>
                  </a:lnTo>
                  <a:lnTo>
                    <a:pt x="7292" y="0"/>
                  </a:lnTo>
                  <a:lnTo>
                    <a:pt x="7365" y="8"/>
                  </a:lnTo>
                  <a:lnTo>
                    <a:pt x="7433" y="33"/>
                  </a:lnTo>
                  <a:lnTo>
                    <a:pt x="7492" y="70"/>
                  </a:lnTo>
                  <a:lnTo>
                    <a:pt x="7542" y="120"/>
                  </a:lnTo>
                  <a:lnTo>
                    <a:pt x="7579" y="179"/>
                  </a:lnTo>
                  <a:lnTo>
                    <a:pt x="7604" y="247"/>
                  </a:lnTo>
                  <a:lnTo>
                    <a:pt x="7612" y="320"/>
                  </a:lnTo>
                  <a:lnTo>
                    <a:pt x="7612" y="1600"/>
                  </a:lnTo>
                  <a:lnTo>
                    <a:pt x="7604" y="1673"/>
                  </a:lnTo>
                  <a:lnTo>
                    <a:pt x="7579" y="1741"/>
                  </a:lnTo>
                  <a:lnTo>
                    <a:pt x="7542" y="1800"/>
                  </a:lnTo>
                  <a:lnTo>
                    <a:pt x="7492" y="1850"/>
                  </a:lnTo>
                  <a:lnTo>
                    <a:pt x="7433" y="1887"/>
                  </a:lnTo>
                  <a:lnTo>
                    <a:pt x="7365" y="1912"/>
                  </a:lnTo>
                  <a:lnTo>
                    <a:pt x="7292" y="1920"/>
                  </a:lnTo>
                  <a:lnTo>
                    <a:pt x="320" y="1920"/>
                  </a:lnTo>
                  <a:lnTo>
                    <a:pt x="246" y="1912"/>
                  </a:lnTo>
                  <a:lnTo>
                    <a:pt x="179" y="1887"/>
                  </a:lnTo>
                  <a:lnTo>
                    <a:pt x="119" y="1850"/>
                  </a:lnTo>
                  <a:lnTo>
                    <a:pt x="70" y="1800"/>
                  </a:lnTo>
                  <a:lnTo>
                    <a:pt x="32" y="1741"/>
                  </a:lnTo>
                  <a:lnTo>
                    <a:pt x="8" y="1673"/>
                  </a:lnTo>
                  <a:lnTo>
                    <a:pt x="0" y="1600"/>
                  </a:lnTo>
                  <a:lnTo>
                    <a:pt x="0" y="320"/>
                  </a:lnTo>
                  <a:close/>
                </a:path>
              </a:pathLst>
            </a:custGeom>
            <a:noFill/>
            <a:ln w="25400">
              <a:solidFill>
                <a:srgbClr val="7878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13720"/>
              <a:ext cx="8854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5" y="3780"/>
              <a:ext cx="15093" cy="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alt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8710" y="89554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Структура проверочной работы: изменения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Вариант проверочной работы состоит из </a:t>
            </a:r>
            <a:r>
              <a:rPr lang="ru-RU" b="1" dirty="0">
                <a:solidFill>
                  <a:srgbClr val="C00000"/>
                </a:solidFill>
              </a:rPr>
              <a:t>9 заданий </a:t>
            </a:r>
            <a:r>
              <a:rPr lang="ru-RU" b="1" dirty="0"/>
              <a:t>(было 10!), большинство из которых состоит из </a:t>
            </a:r>
            <a:r>
              <a:rPr lang="ru-RU" b="1" dirty="0">
                <a:solidFill>
                  <a:srgbClr val="C00000"/>
                </a:solidFill>
              </a:rPr>
              <a:t>двух/трех частей </a:t>
            </a:r>
            <a:r>
              <a:rPr lang="ru-RU" b="1" dirty="0"/>
              <a:t>(пунктов), объединенных содержанием (темой) задания, но различающихся по форме и решаемым обучающимися задачам.</a:t>
            </a:r>
          </a:p>
          <a:p>
            <a:r>
              <a:rPr lang="ru-RU" b="1" dirty="0"/>
              <a:t>С учетом времени, отведенного на выполнение работы, задания требуют преимущественно </a:t>
            </a:r>
            <a:r>
              <a:rPr lang="ru-RU" b="1" dirty="0">
                <a:solidFill>
                  <a:srgbClr val="C00000"/>
                </a:solidFill>
              </a:rPr>
              <a:t>краткого ответа в виде одного или нескольких слов, последовательности цифр, числа, а также в графической форме </a:t>
            </a:r>
            <a:r>
              <a:rPr lang="ru-RU" b="1" dirty="0"/>
              <a:t>(в виде изображения символов) и </a:t>
            </a:r>
            <a:r>
              <a:rPr lang="ru-RU" b="1" dirty="0">
                <a:solidFill>
                  <a:srgbClr val="C00000"/>
                </a:solidFill>
              </a:rPr>
              <a:t>записи ответа на контурной карте.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3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67567_129-p-fon-dlya-prezentatsii-po-geografii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" y="0"/>
            <a:ext cx="854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Распределение заданий по уровню сложности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440691"/>
            <a:ext cx="6861302" cy="4099415"/>
            <a:chOff x="11225" y="3657"/>
            <a:chExt cx="17575" cy="1033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" y="3657"/>
              <a:ext cx="17575" cy="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0" y="11477"/>
              <a:ext cx="16925" cy="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9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394</TotalTime>
  <Words>1197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Соседство</vt:lpstr>
      <vt:lpstr>Структура ВПР по географии в 6 классе </vt:lpstr>
      <vt:lpstr>Основная задача проведения ВПР    </vt:lpstr>
      <vt:lpstr>Документы, определяющие содержание проверочной работы </vt:lpstr>
      <vt:lpstr>В рамках ВПР оцениваются предметные и метапредметные результаты</vt:lpstr>
      <vt:lpstr>В КИМ ВПР направлены на проверку сформированности у обучающихся: </vt:lpstr>
      <vt:lpstr>ВПР 6 класса: география </vt:lpstr>
      <vt:lpstr>ВПР 6 класса: география </vt:lpstr>
      <vt:lpstr>Структура проверочной работы: изменения </vt:lpstr>
      <vt:lpstr>Распределение заданий по уровню сложности</vt:lpstr>
      <vt:lpstr>Задание 1-2 выполняется с использованием карты мира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  <vt:lpstr>Проверяемые умения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32</cp:revision>
  <dcterms:created xsi:type="dcterms:W3CDTF">2022-03-05T18:18:23Z</dcterms:created>
  <dcterms:modified xsi:type="dcterms:W3CDTF">2022-03-14T15:18:35Z</dcterms:modified>
</cp:coreProperties>
</file>