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79" r:id="rId4"/>
    <p:sldId id="280" r:id="rId5"/>
    <p:sldId id="282" r:id="rId6"/>
    <p:sldId id="281" r:id="rId7"/>
    <p:sldId id="257" r:id="rId8"/>
    <p:sldId id="258" r:id="rId9"/>
    <p:sldId id="259" r:id="rId10"/>
    <p:sldId id="260" r:id="rId11"/>
    <p:sldId id="261" r:id="rId12"/>
    <p:sldId id="262" r:id="rId13"/>
    <p:sldId id="264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4660"/>
  </p:normalViewPr>
  <p:slideViewPr>
    <p:cSldViewPr snapToGrid="0">
      <p:cViewPr>
        <p:scale>
          <a:sx n="60" d="100"/>
          <a:sy n="60" d="100"/>
        </p:scale>
        <p:origin x="-2934" y="-1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FBC075-6195-4FF8-844A-34EB96FEDD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B909044C-63CD-48DD-BE62-FB2D3F47B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09D70F-7BE5-4A20-AAF6-154FA1AC5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1B96F2-D313-473F-A698-BAAFAB0EB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33C1BB1-0D36-4A4B-A0E7-DF9BDA6F2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31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6F433-5D49-4563-9E4B-B90662543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A73E11A-5B01-4D44-AE47-E4D8086AB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4270DEB-53F6-4AE4-BCF8-AF6CF2B77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4849A49-F4A1-40DF-9CDB-B3A004484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2EC0DB-00C8-423F-A84F-C25DF7934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3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F3FF68D3-4376-4115-9F86-197CB55296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EE312D3-F2FE-4E8D-B5A1-2024471FB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44C487-A22C-4DBC-BE94-5553CA0CB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B8C97A-0B1D-41E2-AAFA-0F61FF8BC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2EBECA2-2AFB-4340-B7ED-F5C55BBE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15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E16403-D303-4B6F-9CB4-044DB4B24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AE67E8-3575-4472-919E-C513D0C066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8970B8D-DBC7-4656-A5B9-F806EE08E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3DBA7A9-88E1-4002-BD81-61015FBA5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089ABA-43DE-4366-A5D9-9D8E28E34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403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A9ADDF-C0D5-4FF1-8798-624B0FFA4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5246648-87E5-4A6E-911C-8B22A7175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7CA305-8317-4F8A-8B2D-D2486CF8D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49A4BDD-7CE0-48D7-B5C7-B49B54AB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D13BE3-0046-45D6-BBCF-F56A3B26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25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0AA2B17-471D-4C22-A7F9-D0B749D7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6480064-D07D-40EC-8BD8-D72A9D5AC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7BBDC3F-2602-491C-B055-C5FF78F965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B3E9E23-EC8B-47C8-9DD0-A3D3D9164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301C847-7683-41C2-8CFB-F28D5B7C0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5F42BAD-D950-4639-8BA5-4BBA7E5B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660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3BFECA-C690-4CAC-B5C8-62129B982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8F79DFE-F00F-4481-98B2-D83FE6028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CF2C910-E4C6-42E3-B297-B10EE5DD9F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B8A7479-E632-4040-9303-B1E0369D0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48FD6816-05C6-465C-BB5B-665512CC1E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6032063-B6E9-4BC1-83D4-2928A15EC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E4740DD-D24E-476E-B177-4B1C96F7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5DD4DA32-4810-4316-9744-AF9830D4A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0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F47CB39-8F6D-42CF-806D-0EB2EAF8A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1AA463A7-6E37-4115-8BA6-ACF87F4A2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51F3AB1-9AA5-40DB-BE82-BBDFE364E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6EB43A0-B93E-4D2A-80FB-6BE2B1201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51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B84AC874-AE4B-460D-B27D-54A1C8792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01A163E-D940-43D0-A76F-8A2D1A0D2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412FA1E6-678E-4073-A3CF-262564B0A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291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284130-868A-4AB0-95E3-69383AB48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89BC11-165F-4444-A154-0DE5DAF4D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66B7379-DA05-487E-AA8B-2D8E210747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A83E5E37-C08D-4843-9474-7B60CD6C7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C8CA621-7DD8-45C9-B9ED-3BEF8185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DC26725-6DAA-4098-8B99-02A2B8373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6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CD632B8-6A74-48F9-B40E-3DAD419CE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5CA5271-D007-4523-A936-790552E8CC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038E7FD7-3EC1-4F4F-9550-C67CB9120D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3D23E5E-7D34-4302-B818-3AE978DDB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7F45B43-0949-4BB3-B994-362E2BA9D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51B2E67-ED0D-45A1-9550-47602EA2C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54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EA2B3A6-DD84-4EC7-A5C4-F1631F5D2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CF7A060-FEA4-4566-AF3A-68E229D93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F9488BF-C288-4840-9D07-F0F60431E0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DC76-31B2-4242-B189-331EF5D4FCB6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F17F58A-CFED-43A2-8AF7-ABEBA9C4C3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A14933C-BF99-4272-B89C-42F5018998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3F4F-62E6-40FE-AF43-4FB1137A37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278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mp.edu.ru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23E491F-1BE4-4A88-8AEC-CB7B1A8386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24023"/>
            <a:ext cx="9144000" cy="1440611"/>
          </a:xfrm>
        </p:spPr>
        <p:txBody>
          <a:bodyPr>
            <a:noAutofit/>
          </a:bodyPr>
          <a:lstStyle/>
          <a:p>
            <a:r>
              <a:rPr lang="ru-RU" sz="4800" b="1" dirty="0"/>
              <a:t>Школа Минпросвещения России</a:t>
            </a:r>
            <a:endParaRPr lang="ru-RU" sz="4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8C98EAD-0DDE-4430-BD8C-9A174AE52B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80626"/>
            <a:ext cx="9144000" cy="871268"/>
          </a:xfrm>
        </p:spPr>
        <p:txBody>
          <a:bodyPr/>
          <a:lstStyle/>
          <a:p>
            <a:r>
              <a:rPr lang="ru-RU" dirty="0"/>
              <a:t>Критерии и показатели самодиагностики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="" xmlns:a16="http://schemas.microsoft.com/office/drawing/2014/main" id="{45B166B9-B521-4903-8B1D-E99104A16157}"/>
              </a:ext>
            </a:extLst>
          </p:cNvPr>
          <p:cNvGrpSpPr/>
          <p:nvPr/>
        </p:nvGrpSpPr>
        <p:grpSpPr>
          <a:xfrm>
            <a:off x="1770808" y="534837"/>
            <a:ext cx="8650384" cy="1548000"/>
            <a:chOff x="1770808" y="534837"/>
            <a:chExt cx="8650384" cy="1548000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1D734723-B544-4D99-8D10-F4D6EEA3B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572" y="534837"/>
              <a:ext cx="2742855" cy="1440000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="" xmlns:a16="http://schemas.microsoft.com/office/drawing/2014/main" id="{64DF0A0C-8F24-48D7-A859-9BD9806774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75312" y="534837"/>
              <a:ext cx="1645880" cy="144000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="" xmlns:a16="http://schemas.microsoft.com/office/drawing/2014/main" id="{966A4333-96EC-4BA2-BA2B-4A5A40D0C3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895" b="8467"/>
            <a:stretch/>
          </p:blipFill>
          <p:spPr>
            <a:xfrm>
              <a:off x="1770808" y="534837"/>
              <a:ext cx="2243161" cy="154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19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3610691"/>
              </p:ext>
            </p:extLst>
          </p:nvPr>
        </p:nvGraphicFramePr>
        <p:xfrm>
          <a:off x="276225" y="1515976"/>
          <a:ext cx="11628000" cy="4832915"/>
        </p:xfrm>
        <a:graphic>
          <a:graphicData uri="http://schemas.openxmlformats.org/drawingml/2006/table">
            <a:tbl>
              <a:tblPr firstRow="1" bandRow="1"/>
              <a:tblGrid>
                <a:gridCol w="3814512">
                  <a:extLst>
                    <a:ext uri="{9D8B030D-6E8A-4147-A177-3AD203B41FA5}">
                      <a16:colId xmlns="" xmlns:a16="http://schemas.microsoft.com/office/drawing/2014/main" val="3404358871"/>
                    </a:ext>
                  </a:extLst>
                </a:gridCol>
                <a:gridCol w="7237488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6000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369079">
                <a:tc rowSpan="4">
                  <a:txBody>
                    <a:bodyPr/>
                    <a:lstStyle/>
                    <a:p>
                      <a:pPr marL="69215" marR="39370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(плана) мероприятий по обеспечению доступности и качества образования обучающихся с ОВЗ, с инвалидностью (или развития инклюзивного образования и т. п.)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47498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или в процессе разработки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17005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12890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разработана, готовы приступить к реализации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369079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27051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в течение 1 года и менее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17005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19621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в течение 2 и более лет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377401">
                <a:tc rowSpan="3"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Разработанность локальных актов (далее ‒ЛА) в части организации образования обучающихся с ОВЗ, с инвалидностью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отдельных ЛА и отсутствие указания в общих ЛА на особенности организации образования обучающихся с ОВЗ, с инвалидностью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613277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6985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отдельные ЛА, или есть указание в общих ЛА на особенности организации образования обучающихся с ОВЗ, с инвалидностью по отдельным вопросам (не охватывает все вопросы организации образования обучающихся с ОВЗ, с инвалидностью)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408851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19939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отдельные ЛА, или есть указание в общих ЛА на особенности организации образования обучающихся с ОВЗ, с инвалидностью по всем вопросам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192565">
                <a:tc rowSpan="3"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Кадровое обеспечение оказания психолого- педагогической и технической помощи обучающимся с ОВЗ, с инвалидностью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15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обеспечено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1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192565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4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частично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124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369079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полностью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369079">
                <a:tc rowSpan="3">
                  <a:txBody>
                    <a:bodyPr/>
                    <a:lstStyle/>
                    <a:p>
                      <a:pPr marL="69215" marR="256540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Программно-методическое обеспечение обучения и воспитания по федеральным адаптированным образовательным программам (при наличии обучающихся с ОВЗ, с инвалидностью)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разработаны адаптированные основные общеобразовательные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369079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12065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адаптированные основные общеобразовательные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14265789"/>
                  </a:ext>
                </a:extLst>
              </a:tr>
              <a:tr h="408851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72707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адаптированные основные общеобразовательные программы и адаптированные дополнительные общеобразовательные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72055013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C00C58C-DD8B-424D-A9FF-D9C8EBC4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49"/>
            <a:ext cx="11637034" cy="1375129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ЗНАНИЕ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200" b="1" i="1" dirty="0"/>
              <a:t>Инклюзивное образовательное пространство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Обеспечение условий для организации образования обучающихся с ограниченными возможностями здоровья (далее – ОВЗ), с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1583894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9800789"/>
              </p:ext>
            </p:extLst>
          </p:nvPr>
        </p:nvGraphicFramePr>
        <p:xfrm>
          <a:off x="276225" y="1515978"/>
          <a:ext cx="11628000" cy="5031156"/>
        </p:xfrm>
        <a:graphic>
          <a:graphicData uri="http://schemas.openxmlformats.org/drawingml/2006/table">
            <a:tbl>
              <a:tblPr firstRow="1" bandRow="1"/>
              <a:tblGrid>
                <a:gridCol w="3814512">
                  <a:extLst>
                    <a:ext uri="{9D8B030D-6E8A-4147-A177-3AD203B41FA5}">
                      <a16:colId xmlns="" xmlns:a16="http://schemas.microsoft.com/office/drawing/2014/main" val="3404358871"/>
                    </a:ext>
                  </a:extLst>
                </a:gridCol>
                <a:gridCol w="7237488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6000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389263">
                <a:tc rowSpan="4"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информационной открытости, доступности информации об организации образования обучающихся с ОВЗ, с инвалидностью (за исключением персональной информации, в том числе о состоянии здоровья обучающихся)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данное направление деятельности не организовано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16078324"/>
                  </a:ext>
                </a:extLst>
              </a:tr>
              <a:tr h="389263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73850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отдельные публикации на официальном сайте общеобразовательной организации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16283568"/>
                  </a:ext>
                </a:extLst>
              </a:tr>
              <a:tr h="389263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302260" algn="just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блок на официальном сайте общеобразовательной организации (информация не обновляется или обновляется редко)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84474811"/>
                  </a:ext>
                </a:extLst>
              </a:tr>
              <a:tr h="389263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информационный блок на официальном сайте общеобразовательной организации с регулярно обновляемой информацией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53555140"/>
                  </a:ext>
                </a:extLst>
              </a:tr>
              <a:tr h="389263">
                <a:tc rowSpan="4">
                  <a:txBody>
                    <a:bodyPr/>
                    <a:lstStyle/>
                    <a:p>
                      <a:pPr marL="69850" marR="97155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Учебно-дидактическое обеспечение обучения и воспитания по федеральным адаптированным образовательным программам (при наличии обучающихся с ОВЗ и в соответствии с рекомендованными психолого-медико-педагогической комиссией вариантами адаптированных образовательных программ)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34861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обеспечено учебниками в полном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55110473"/>
                  </a:ext>
                </a:extLst>
              </a:tr>
              <a:tr h="389263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5207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учебниками в полном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2365856"/>
                  </a:ext>
                </a:extLst>
              </a:tr>
              <a:tr h="389263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778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учебниками и учебными пособиями в полном объеме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9362929"/>
                  </a:ext>
                </a:extLst>
              </a:tr>
              <a:tr h="389263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обеспечено учебниками и учебными пособиями, в том числе специальными дидактическими материалами для обучающихся с ОВЗ, разработанными педагогами общеобразовательной организации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42762700"/>
                  </a:ext>
                </a:extLst>
              </a:tr>
              <a:tr h="389263">
                <a:tc rowSpan="4">
                  <a:txBody>
                    <a:bodyPr/>
                    <a:lstStyle/>
                    <a:p>
                      <a:pPr marL="69850" marR="106680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специальных технических средств обучения (далее ‒ТСО) индивидуального и коллективного пользования (при наличии в общеобразовательной организации обучающихся с ОВЗ, с инвалидностью)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оснащенных ТСО рабочих мест и классов для обучающихся с ОВЗ, с инвалидностью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35604620"/>
                  </a:ext>
                </a:extLst>
              </a:tr>
              <a:tr h="389263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996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оснащены ТСО отдельные рабочие места для обучающихся с ОВЗ, с инвалидностью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12772772"/>
                  </a:ext>
                </a:extLst>
              </a:tr>
              <a:tr h="389263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53276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оснащены ТСО отдельные классы для обучающихся с ОВЗ, с инвалидностью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13042425"/>
                  </a:ext>
                </a:extLst>
              </a:tr>
              <a:tr h="389263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016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оснащены ТСО как отдельные рабочие места, так и отдельные классы для обучающихся с ОВЗ, с инвалидностью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88959505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C00C58C-DD8B-424D-A9FF-D9C8EBC4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49"/>
            <a:ext cx="11637034" cy="1375129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ЗНАНИЕ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200" b="1" i="1" dirty="0"/>
              <a:t>Инклюзивное образовательное пространство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Обеспечение условий для организации образования обучающихся с ограниченными возможностями здоровья (далее – ОВЗ), с инвалидностью</a:t>
            </a:r>
          </a:p>
        </p:txBody>
      </p:sp>
    </p:spTree>
    <p:extLst>
      <p:ext uri="{BB962C8B-B14F-4D97-AF65-F5344CB8AC3E}">
        <p14:creationId xmlns:p14="http://schemas.microsoft.com/office/powerpoint/2010/main" val="708853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4077763"/>
              </p:ext>
            </p:extLst>
          </p:nvPr>
        </p:nvGraphicFramePr>
        <p:xfrm>
          <a:off x="276225" y="1515978"/>
          <a:ext cx="11628000" cy="3240735"/>
        </p:xfrm>
        <a:graphic>
          <a:graphicData uri="http://schemas.openxmlformats.org/drawingml/2006/table">
            <a:tbl>
              <a:tblPr firstRow="1" bandRow="1"/>
              <a:tblGrid>
                <a:gridCol w="3814512">
                  <a:extLst>
                    <a:ext uri="{9D8B030D-6E8A-4147-A177-3AD203B41FA5}">
                      <a16:colId xmlns="" xmlns:a16="http://schemas.microsoft.com/office/drawing/2014/main" val="3404358871"/>
                    </a:ext>
                  </a:extLst>
                </a:gridCol>
                <a:gridCol w="7237488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6000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311385">
                <a:tc rowSpan="2">
                  <a:txBody>
                    <a:bodyPr/>
                    <a:lstStyle/>
                    <a:p>
                      <a:pPr marL="69850" marR="12763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Применение электронных образовательных ресурсов и дистанционных образовательных технологий в образовании обучающихся с ОВЗ, с инвалидностью (при наличии обучающихся с ОВЗ, с инвалидностью)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предусмотрено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99576302"/>
                  </a:ext>
                </a:extLst>
              </a:tr>
              <a:tr h="358085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48378380"/>
                  </a:ext>
                </a:extLst>
              </a:tr>
              <a:tr h="311385">
                <a:tc rowSpan="4">
                  <a:txBody>
                    <a:bodyPr/>
                    <a:lstStyle/>
                    <a:p>
                      <a:pPr marL="69215" marR="368935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условий для профессионального развития и совершенствования профессиональных компетенций педагогических работников в части обучения и воспитания обучающимися с ОВЗ, с инвалидностью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50% педагогических работников прошли обучение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70384916"/>
                  </a:ext>
                </a:extLst>
              </a:tr>
              <a:tr h="311385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27432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педагогических работников прошли обучение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94477995"/>
                  </a:ext>
                </a:extLst>
              </a:tr>
              <a:tr h="311385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 педагогических работников прошли обучение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94668013"/>
                  </a:ext>
                </a:extLst>
              </a:tr>
              <a:tr h="311385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7556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педагогических работников прошли обучение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97923035"/>
                  </a:ext>
                </a:extLst>
              </a:tr>
              <a:tr h="311385">
                <a:tc rowSpan="3">
                  <a:txBody>
                    <a:bodyPr/>
                    <a:lstStyle/>
                    <a:p>
                      <a:pPr marL="69215" marR="50292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опыта образовательной организации в вопросах образования обучающихся с ОВЗ, с инвалидностью на семинарах, тренингах, конференциях и иных мероприятиях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проводится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04225002"/>
                  </a:ext>
                </a:extLst>
              </a:tr>
              <a:tr h="311385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51625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проводится эпизодически (отдельные мероприятия)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94022368"/>
                  </a:ext>
                </a:extLst>
              </a:tr>
              <a:tr h="311385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6413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системная работа (цикл мероприятий)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421254262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C00C58C-DD8B-424D-A9FF-D9C8EBC4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49"/>
            <a:ext cx="11637034" cy="1375129"/>
          </a:xfrm>
        </p:spPr>
        <p:txBody>
          <a:bodyPr>
            <a:noAutofit/>
          </a:bodyPr>
          <a:lstStyle/>
          <a:p>
            <a:r>
              <a:rPr lang="ru-RU" sz="2400" b="1"/>
              <a:t>Магистральное направление: </a:t>
            </a:r>
            <a:r>
              <a:rPr lang="ru-RU" sz="2400" b="1">
                <a:solidFill>
                  <a:srgbClr val="C00000"/>
                </a:solidFill>
              </a:rPr>
              <a:t>ЗНАНИЕ</a:t>
            </a:r>
            <a:r>
              <a:rPr lang="ru-RU" sz="2000" b="1"/>
              <a:t/>
            </a:r>
            <a:br>
              <a:rPr lang="ru-RU" sz="2000" b="1"/>
            </a:br>
            <a:r>
              <a:rPr lang="ru-RU" sz="2200" b="1" i="1"/>
              <a:t>Инклюзивное образовательное пространство</a:t>
            </a:r>
            <a:r>
              <a:rPr lang="ru-RU" sz="2000" b="1"/>
              <a:t/>
            </a:r>
            <a:br>
              <a:rPr lang="ru-RU" sz="2000" b="1"/>
            </a:br>
            <a:r>
              <a:rPr lang="ru-RU" sz="2000" b="1"/>
              <a:t>Критерий: </a:t>
            </a:r>
            <a:r>
              <a:rPr lang="ru-RU" sz="2000" b="1">
                <a:solidFill>
                  <a:srgbClr val="002060"/>
                </a:solidFill>
              </a:rPr>
              <a:t>Обеспечение условий для организации образования обучающихся с ограниченными возможностями здоровья (далее – ОВЗ), с инвалидностью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004993A2-1CD2-410F-98A8-D044242E84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606072"/>
              </p:ext>
            </p:extLst>
          </p:nvPr>
        </p:nvGraphicFramePr>
        <p:xfrm>
          <a:off x="276045" y="4912104"/>
          <a:ext cx="541738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1">
                  <a:extLst>
                    <a:ext uri="{9D8B030D-6E8A-4147-A177-3AD203B41FA5}">
                      <a16:colId xmlns="" xmlns:a16="http://schemas.microsoft.com/office/drawing/2014/main" val="3012618421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161349959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327597719"/>
                    </a:ext>
                  </a:extLst>
                </a:gridCol>
              </a:tblGrid>
              <a:tr h="243895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Распределение 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уровням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384874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Базовый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15-28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5720526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29-39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525561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40-53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16397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2B18B49-1370-4765-A629-F46B2F0AC149}"/>
              </a:ext>
            </a:extLst>
          </p:cNvPr>
          <p:cNvSpPr/>
          <p:nvPr/>
        </p:nvSpPr>
        <p:spPr>
          <a:xfrm>
            <a:off x="5857518" y="5105759"/>
            <a:ext cx="604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При нулевом значении хотя бы одного из «критических» показателей результат по данному направлению 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ОБНУЛЯЕТСЯ</a:t>
            </a:r>
            <a:r>
              <a:rPr lang="ru-RU" b="1" dirty="0">
                <a:ea typeface="Times New Roman" panose="02020603050405020304" pitchFamily="18" charset="0"/>
              </a:rPr>
              <a:t>, уровень соответствия – «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НИЖЕ БАЗОВОГО</a:t>
            </a:r>
            <a:r>
              <a:rPr lang="ru-RU" b="1" dirty="0">
                <a:ea typeface="Times New Roman" panose="02020603050405020304" pitchFamily="18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78052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ЗДОРОВЬЕ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Создание условий для занятий физической культурой и спортом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246904"/>
              </p:ext>
            </p:extLst>
          </p:nvPr>
        </p:nvGraphicFramePr>
        <p:xfrm>
          <a:off x="276225" y="960196"/>
          <a:ext cx="11629493" cy="5673555"/>
        </p:xfrm>
        <a:graphic>
          <a:graphicData uri="http://schemas.openxmlformats.org/drawingml/2006/table">
            <a:tbl>
              <a:tblPr firstRow="1" bandRow="1"/>
              <a:tblGrid>
                <a:gridCol w="4554567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6497433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52000">
                <a:tc rowSpan="2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образовательной организации спортивной инфраструктуры для занятий физической культурой и спортом, в том числе, доступной населению (в том числе на основе договоров сетевого взаимодействия)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194867">
                <a:tc rowSpan="4">
                  <a:txBody>
                    <a:bodyPr/>
                    <a:lstStyle/>
                    <a:p>
                      <a:pPr marL="71120" marR="20129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Диверсификация деятельности школьных спортивных клубов (далее – ШСК) (по видам спорта)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ШСК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24097">
                <a:tc vMerge="1">
                  <a:txBody>
                    <a:bodyPr/>
                    <a:lstStyle/>
                    <a:p>
                      <a:pPr marL="71120">
                        <a:lnSpc>
                          <a:spcPts val="1155"/>
                        </a:lnSpc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 до 4 видов спорта в ШСК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224097">
                <a:tc vMerge="1">
                  <a:txBody>
                    <a:bodyPr/>
                    <a:lstStyle/>
                    <a:p>
                      <a:pPr marL="71120" marR="318770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 до 9 видов спорта в ШСК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211106">
                <a:tc vMerge="1">
                  <a:txBody>
                    <a:bodyPr/>
                    <a:lstStyle/>
                    <a:p>
                      <a:pPr marL="71120" marR="318770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3448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и более видов спорта в ШСК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422213">
                <a:tc rowSpan="4"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дополнительных образовательных услуг в области физической культуры и спорта; доля обучающихся, постоянно посещающих занятия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2700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дополнительных образовательных услуг в области физической культуры и спорта, или менее 10% обучающихся постоянно посещают занятия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211106">
                <a:tc vMerge="1">
                  <a:txBody>
                    <a:bodyPr/>
                    <a:lstStyle/>
                    <a:p>
                      <a:pPr marL="71120" marR="318770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3208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10% до 19% обучающихся постоянно посещают занятия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211106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3208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20% до 29% обучающихся постоянно посещают занятия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211106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3843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 и более обучающихся постоянно посещают занятия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224097">
                <a:tc rowSpan="4">
                  <a:txBody>
                    <a:bodyPr/>
                    <a:lstStyle/>
                    <a:p>
                      <a:pPr marL="71120" marR="168910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массовых физкультурно- спортивных мероприятиях (в том числе во Всероссийских спортивных соревнованиях школьников «Президентские состязания» и Всероссийских спортивных играх школьников «Президентские спортивные игры»)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224097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1493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спортивных мероприятиях на школьном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67633214"/>
                  </a:ext>
                </a:extLst>
              </a:tr>
              <a:tr h="224097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1493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спортивных мероприятиях на муниципальном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1140005"/>
                  </a:ext>
                </a:extLst>
              </a:tr>
              <a:tr h="224097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286385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спортивных мероприятиях на региональном и (или) всероссийском уровнях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2088317"/>
                  </a:ext>
                </a:extLst>
              </a:tr>
              <a:tr h="259823">
                <a:tc rowSpan="3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победителей и призеров спортивных соревнований (в том числе во Всероссийских спортивных соревнованиях школьников «Президентские состязания» и Всероссийских спортивных играх школьников «Президентские спортивные игры»)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45964427"/>
                  </a:ext>
                </a:extLst>
              </a:tr>
              <a:tr h="259823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победителей и (или) призеров на муниципальном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60082422"/>
                  </a:ext>
                </a:extLst>
              </a:tr>
              <a:tr h="259823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49593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победителей и (или) призеров на региональном и (или) всероссийском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94538815"/>
                  </a:ext>
                </a:extLst>
              </a:tr>
              <a:tr h="252000">
                <a:tc rowSpan="4">
                  <a:txBody>
                    <a:bodyPr/>
                    <a:lstStyle/>
                    <a:p>
                      <a:pPr marL="71120" marR="80645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получивших знак отличия Всероссийского физкультурно-спортивного комплекса «Готов к труду и обороне» (далее ‒ ВФСК «ГТО») в установленном порядке, соответствующий его возрастной категории на 1 сентября отчетного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85979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обучающихся, имеющих знак отличия ВФСК «ГТО», подтвержденный удостоверением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4713512"/>
                  </a:ext>
                </a:extLst>
              </a:tr>
              <a:tr h="252000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8597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10% обучающихся, имеющих знак отличия ВФСК «ГТО», подтвержденный удостоверением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1341813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85979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10 до 29% обучающихся, имеющих знак отличия ВФСК «ГТО», подтвержденный удостоверением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98874774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85979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 и более обучающихся, имеющих знак отличия ВФСК «ГТО», подтвержденный удостоверением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52620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651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ЗДОРОВЬЕ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Здоровьесберегающая среда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676970"/>
              </p:ext>
            </p:extLst>
          </p:nvPr>
        </p:nvGraphicFramePr>
        <p:xfrm>
          <a:off x="276225" y="960197"/>
          <a:ext cx="11629493" cy="3721410"/>
        </p:xfrm>
        <a:graphic>
          <a:graphicData uri="http://schemas.openxmlformats.org/drawingml/2006/table">
            <a:tbl>
              <a:tblPr firstRow="1" bandRow="1"/>
              <a:tblGrid>
                <a:gridCol w="5333743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718257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329502">
                <a:tc rowSpan="2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бесплатным горячим питанием учащихся начальных классов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 для образовательных организаций, реализующих образовательные программы начального общего образования)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329502">
                <a:tc vMerge="1">
                  <a:txBody>
                    <a:bodyPr/>
                    <a:lstStyle/>
                    <a:p>
                      <a:pPr marL="69215" marR="1479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обучающихся начальных классов обеспечены горячим питанием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ts val="1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280889">
                <a:tc rowSpan="2">
                  <a:txBody>
                    <a:bodyPr/>
                    <a:lstStyle/>
                    <a:p>
                      <a:pPr marL="71120">
                        <a:lnSpc>
                          <a:spcPts val="115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просветительской деятельности, направленной на формирование здорового образа жизни (далее – ЗОЖ), профилактика табакокурения, употребления алкоголя и наркотических средств. 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396442">
                <a:tc vMerge="1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450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общешкольной программы работы по противодействию и профилактике вредных привычек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280889">
                <a:tc rowSpan="4">
                  <a:txBody>
                    <a:bodyPr/>
                    <a:lstStyle/>
                    <a:p>
                      <a:pPr marL="71120" marR="31877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школьных просветительских мероприятий по ЗОЖ, по профилактике курения табака, употребления алкоголя и наркотических средств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осуществляется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280889">
                <a:tc vMerge="1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b="1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6002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1‒2 мероприятия за учебный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280889">
                <a:tc vMerge="1">
                  <a:txBody>
                    <a:bodyPr/>
                    <a:lstStyle/>
                    <a:p>
                      <a:pPr marL="69215" marR="2311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4922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3‒5 мероприятий за учебный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280889">
                <a:tc vMerge="1">
                  <a:txBody>
                    <a:bodyPr/>
                    <a:lstStyle/>
                    <a:p>
                      <a:pPr marL="69215" marR="2311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47117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5 мероприятий за учебный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280889">
                <a:tc rowSpan="3">
                  <a:txBody>
                    <a:bodyPr/>
                    <a:lstStyle/>
                    <a:p>
                      <a:pPr marL="71120" marR="4940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программы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здоровьесбережения</a:t>
                      </a: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5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339741">
                <a:tc vMerge="1">
                  <a:txBody>
                    <a:bodyPr/>
                    <a:lstStyle/>
                    <a:p>
                      <a:pPr marL="69215" marR="939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отдельных программ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здоровьесбережения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(в рамках предметного блока, у отдельных преподавателей) и их полноценная реализация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280889">
                <a:tc vMerge="1">
                  <a:txBody>
                    <a:bodyPr/>
                    <a:lstStyle/>
                    <a:p>
                      <a:pPr marL="69215" marR="939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общешкольной программы </a:t>
                      </a:r>
                      <a:r>
                        <a:rPr lang="ru-RU" sz="12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здоровьесбережения</a:t>
                      </a:r>
                      <a:r>
                        <a:rPr lang="ru-RU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и ее полноценная реализация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BCCE99CB-E0C9-4B8B-95DC-824D6B5AB0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706114"/>
              </p:ext>
            </p:extLst>
          </p:nvPr>
        </p:nvGraphicFramePr>
        <p:xfrm>
          <a:off x="276045" y="4923432"/>
          <a:ext cx="541738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1">
                  <a:extLst>
                    <a:ext uri="{9D8B030D-6E8A-4147-A177-3AD203B41FA5}">
                      <a16:colId xmlns="" xmlns:a16="http://schemas.microsoft.com/office/drawing/2014/main" val="3012618421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161349959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327597719"/>
                    </a:ext>
                  </a:extLst>
                </a:gridCol>
              </a:tblGrid>
              <a:tr h="243895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Распределение 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уровням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384874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Базовый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7-12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5720526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13-19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525561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20-22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16397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0F7E37D8-FB2B-4762-A962-E4E39B8A3D8E}"/>
              </a:ext>
            </a:extLst>
          </p:cNvPr>
          <p:cNvSpPr/>
          <p:nvPr/>
        </p:nvSpPr>
        <p:spPr>
          <a:xfrm>
            <a:off x="5859011" y="5117087"/>
            <a:ext cx="604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При нулевом значении хотя бы одного из «критических» показателей результат по данному направлению 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ОБНУЛЯЕТСЯ</a:t>
            </a:r>
            <a:r>
              <a:rPr lang="ru-RU" b="1" dirty="0">
                <a:ea typeface="Times New Roman" panose="02020603050405020304" pitchFamily="18" charset="0"/>
              </a:rPr>
              <a:t>, уровень соответствия – «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НИЖЕ БАЗОВОГО</a:t>
            </a:r>
            <a:r>
              <a:rPr lang="ru-RU" b="1" dirty="0">
                <a:ea typeface="Times New Roman" panose="02020603050405020304" pitchFamily="18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44654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ТВОРЧЕСТВО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Развитие талантов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1293656"/>
              </p:ext>
            </p:extLst>
          </p:nvPr>
        </p:nvGraphicFramePr>
        <p:xfrm>
          <a:off x="276225" y="917067"/>
          <a:ext cx="11629493" cy="5655756"/>
        </p:xfrm>
        <a:graphic>
          <a:graphicData uri="http://schemas.openxmlformats.org/drawingml/2006/table">
            <a:tbl>
              <a:tblPr firstRow="1" bandRow="1"/>
              <a:tblGrid>
                <a:gridCol w="505490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99710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004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195181">
                <a:tc rowSpan="4">
                  <a:txBody>
                    <a:bodyPr/>
                    <a:lstStyle/>
                    <a:p>
                      <a:pPr marL="36000" marR="213360" algn="l" defTabSz="48387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охваченных дополнительным образованием в общей численности обучающихся («критический»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10%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10% до 49%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 marR="20129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50% до 76%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 marR="20129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77% и более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195181">
                <a:tc rowSpan="4">
                  <a:txBody>
                    <a:bodyPr/>
                    <a:lstStyle/>
                    <a:p>
                      <a:pPr marL="36000" marR="1689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дополнительных общеобразовательных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программ или программы по 1‒2 направленностям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 marR="20129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84264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разработаны и реализуются по 3 направленностям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разработаны и реализуются по 4‒5 направленностям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84391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разработаны и реализуются по 6 направленностям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195181">
                <a:tc rowSpan="4">
                  <a:txBody>
                    <a:bodyPr/>
                    <a:lstStyle/>
                    <a:p>
                      <a:pPr marL="36000" marR="2108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технологических кружков на базе общеобразовательной организации и/или в рамках сетевого взаимодействия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9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9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технологический кружок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 marR="168910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9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технологических кружка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 marR="168910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28321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и более технологических кружка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67633214"/>
                  </a:ext>
                </a:extLst>
              </a:tr>
              <a:tr h="195181">
                <a:tc rowSpan="4">
                  <a:txBody>
                    <a:bodyPr/>
                    <a:lstStyle/>
                    <a:p>
                      <a:pPr marL="36000" marR="1866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конкурсах, фестивалях, олимпиадах (кроме Всероссийской олимпиады школьников), конференциях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1140005"/>
                  </a:ext>
                </a:extLst>
              </a:tr>
              <a:tr h="195181">
                <a:tc vMerge="1">
                  <a:txBody>
                    <a:bodyPr/>
                    <a:lstStyle/>
                    <a:p>
                      <a:pPr marL="71120" marR="168910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3790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школьных конкурсах, фестивалях, олимпиадах, конференциях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2088317"/>
                  </a:ext>
                </a:extLst>
              </a:tr>
              <a:tr h="302341">
                <a:tc vMerge="1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6921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конкурсах, фестивалях, олимпиадах, конференциях на муниципальном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45964427"/>
                  </a:ext>
                </a:extLst>
              </a:tr>
              <a:tr h="300461">
                <a:tc vMerge="1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9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конкурсах, фестивалях, олимпиадах, конференциях на региональном и (или) всероссийском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60082422"/>
                  </a:ext>
                </a:extLst>
              </a:tr>
              <a:tr h="195181">
                <a:tc rowSpan="4">
                  <a:txBody>
                    <a:bodyPr/>
                    <a:lstStyle/>
                    <a:p>
                      <a:pPr marL="36000" marR="3149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победителей и призеров различных олимпиад (кроме ВСОШ), смотров, конкурсов, конференций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94538815"/>
                  </a:ext>
                </a:extLst>
              </a:tr>
              <a:tr h="300461">
                <a:tc vMerge="1">
                  <a:txBody>
                    <a:bodyPr/>
                    <a:lstStyle/>
                    <a:p>
                      <a:pPr marL="71120" marR="80645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победителей и (или) призеров конкурсов, фестивалей, олимпиад, конференций на муниципальном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4713512"/>
                  </a:ext>
                </a:extLst>
              </a:tr>
              <a:tr h="325499">
                <a:tc vMerge="1">
                  <a:txBody>
                    <a:bodyPr/>
                    <a:lstStyle/>
                    <a:p>
                      <a:pPr marL="71120" marR="80645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60452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победителей и (или) призеров конкурсов, фестивалей, олимпиад, конференций на региональном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1341813"/>
                  </a:ext>
                </a:extLst>
              </a:tr>
              <a:tr h="300461">
                <a:tc vMerge="1">
                  <a:txBody>
                    <a:bodyPr/>
                    <a:lstStyle/>
                    <a:p>
                      <a:pPr marL="71120" marR="80645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победителей и (или) призеров конкурсов, фестивалей, олимпиад, конференций на всероссийском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98874774"/>
                  </a:ext>
                </a:extLst>
              </a:tr>
              <a:tr h="180277">
                <a:tc rowSpan="3">
                  <a:txBody>
                    <a:bodyPr/>
                    <a:lstStyle/>
                    <a:p>
                      <a:pPr marL="36000" marR="5810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Сетевая форма реализации дополнительных общеобразовательных программ (организации культуры и искусств, </a:t>
                      </a:r>
                      <a:r>
                        <a:rPr lang="ru-RU" sz="11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кванториумы</a:t>
                      </a: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мобильные </a:t>
                      </a:r>
                      <a:r>
                        <a:rPr lang="ru-RU" sz="11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кванториумы</a:t>
                      </a: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ДНК, «IT- кубы», «Точки роста», </a:t>
                      </a:r>
                      <a:r>
                        <a:rPr lang="ru-RU" sz="11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экостанции</a:t>
                      </a: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ведущие предприятия региона, профессиональные образовательные организации и образовательные организации высшего образования и др.)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52620726"/>
                  </a:ext>
                </a:extLst>
              </a:tr>
              <a:tr h="302341">
                <a:tc vMerge="1">
                  <a:txBody>
                    <a:bodyPr/>
                    <a:lstStyle/>
                    <a:p>
                      <a:pPr marL="71120" marR="80645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25908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сетевая форма реализации дополнительных общеобразовательных программ с 1 организацией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34956346"/>
                  </a:ext>
                </a:extLst>
              </a:tr>
              <a:tr h="390363">
                <a:tc vMerge="1">
                  <a:txBody>
                    <a:bodyPr/>
                    <a:lstStyle/>
                    <a:p>
                      <a:pPr marL="71120" marR="80645"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6040" marR="551815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сетевая форма реализации дополнительных общеобразовательных программ с 2 и более организациями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7913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32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ТВОРЧЕСТВО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Школьные творческие объединения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3302227"/>
              </p:ext>
            </p:extLst>
          </p:nvPr>
        </p:nvGraphicFramePr>
        <p:xfrm>
          <a:off x="276225" y="917066"/>
          <a:ext cx="11629493" cy="4122000"/>
        </p:xfrm>
        <a:graphic>
          <a:graphicData uri="http://schemas.openxmlformats.org/drawingml/2006/table">
            <a:tbl>
              <a:tblPr firstRow="1" bandRow="1"/>
              <a:tblGrid>
                <a:gridCol w="664216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440984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198000">
                <a:tc rowSpan="4">
                  <a:txBody>
                    <a:bodyPr/>
                    <a:lstStyle/>
                    <a:p>
                      <a:pPr marL="711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школьных творческих объединений (школьный театр, школьный музей, школьный музыкальный коллектив, школьный </a:t>
                      </a:r>
                      <a:r>
                        <a:rPr lang="ru-RU" sz="11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медиацентр</a:t>
                      </a: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(телевидение, газета, журнал) и др.)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213360" algn="l" defTabSz="48387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1‒2 объединения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213360" algn="l" defTabSz="48387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3‒4 объединения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213360" algn="l" defTabSz="48387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и более объединений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198000">
                <a:tc rowSpan="2">
                  <a:txBody>
                    <a:bodyPr/>
                    <a:lstStyle/>
                    <a:p>
                      <a:pPr marL="71120" marR="7099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театра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1689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73088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театра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198000">
                <a:tc rowSpan="2">
                  <a:txBody>
                    <a:bodyPr/>
                    <a:lstStyle/>
                    <a:p>
                      <a:pPr marL="71120" marR="70993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музея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1689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7308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музея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198000">
                <a:tc rowSpan="2">
                  <a:txBody>
                    <a:bodyPr/>
                    <a:lstStyle/>
                    <a:p>
                      <a:pPr marL="71120" marR="70993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хора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2108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7308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хора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198000">
                <a:tc rowSpan="2">
                  <a:txBody>
                    <a:bodyPr/>
                    <a:lstStyle/>
                    <a:p>
                      <a:pPr marL="71120" marR="15176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</a:t>
                      </a:r>
                      <a:r>
                        <a:rPr lang="ru-RU" sz="11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медиацентра</a:t>
                      </a: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(телевидение, газета, журнал и др.)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2108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44196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</a:t>
                      </a:r>
                      <a:r>
                        <a:rPr lang="ru-RU" sz="11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медиацентра</a:t>
                      </a: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67633214"/>
                  </a:ext>
                </a:extLst>
              </a:tr>
              <a:tr h="198000">
                <a:tc rowSpan="4">
                  <a:txBody>
                    <a:bodyPr/>
                    <a:lstStyle/>
                    <a:p>
                      <a:pPr marL="71120" marR="25336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обучающихся, являющихся членами школьных творческих объединений, от общего количества обучающихся в организации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1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1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1140005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1866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4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10%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24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2088317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1866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10% до 29%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19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45964427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1866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30% и более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60082422"/>
                  </a:ext>
                </a:extLst>
              </a:tr>
              <a:tr h="198000">
                <a:tc rowSpan="3">
                  <a:txBody>
                    <a:bodyPr/>
                    <a:lstStyle/>
                    <a:p>
                      <a:pPr marL="71120" marR="104775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мероприятий школьных творческих объединений: концерты, спектакли, выпуски газет, журналов и т. д. (для каждого школьного творческого объединения)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2 в год (для каждого школьного творческого объединения)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94538815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3149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в год (для каждого школьного творческого объединения)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4713512"/>
                  </a:ext>
                </a:extLst>
              </a:tr>
              <a:tr h="198000">
                <a:tc vMerge="1">
                  <a:txBody>
                    <a:bodyPr/>
                    <a:lstStyle/>
                    <a:p>
                      <a:pPr marL="36000" marR="3149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47053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2 в год (для каждого школьного творческого объединения)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27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1341813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C35F6C21-1FE9-4ABB-8484-AD8565077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61621"/>
              </p:ext>
            </p:extLst>
          </p:nvPr>
        </p:nvGraphicFramePr>
        <p:xfrm>
          <a:off x="276045" y="5285614"/>
          <a:ext cx="541738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1">
                  <a:extLst>
                    <a:ext uri="{9D8B030D-6E8A-4147-A177-3AD203B41FA5}">
                      <a16:colId xmlns="" xmlns:a16="http://schemas.microsoft.com/office/drawing/2014/main" val="3012618421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161349959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327597719"/>
                    </a:ext>
                  </a:extLst>
                </a:gridCol>
              </a:tblGrid>
              <a:tr h="243895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Распределение 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уровням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384874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Базовый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9-16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5720526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17-24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525561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25-29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16397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D60E9E8-EB50-41E3-8BD8-3DE5BEF7252B}"/>
              </a:ext>
            </a:extLst>
          </p:cNvPr>
          <p:cNvSpPr/>
          <p:nvPr/>
        </p:nvSpPr>
        <p:spPr>
          <a:xfrm>
            <a:off x="5859011" y="5479269"/>
            <a:ext cx="604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При нулевом значении хотя бы одного из «критических» показателей результат по данному направлению 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ОБНУЛЯЕТСЯ</a:t>
            </a:r>
            <a:r>
              <a:rPr lang="ru-RU" b="1" dirty="0">
                <a:ea typeface="Times New Roman" panose="02020603050405020304" pitchFamily="18" charset="0"/>
              </a:rPr>
              <a:t>, уровень соответствия – «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НИЖЕ БАЗОВОГО</a:t>
            </a:r>
            <a:r>
              <a:rPr lang="ru-RU" b="1" dirty="0">
                <a:ea typeface="Times New Roman" panose="02020603050405020304" pitchFamily="18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19488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ВОСПИТАНИЕ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Организация воспитательной деятельности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7824009"/>
              </p:ext>
            </p:extLst>
          </p:nvPr>
        </p:nvGraphicFramePr>
        <p:xfrm>
          <a:off x="276225" y="917067"/>
          <a:ext cx="11629493" cy="5490308"/>
        </p:xfrm>
        <a:graphic>
          <a:graphicData uri="http://schemas.openxmlformats.org/drawingml/2006/table">
            <a:tbl>
              <a:tblPr firstRow="1" bandRow="1"/>
              <a:tblGrid>
                <a:gridCol w="582265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22935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12037">
                <a:tc rowSpan="2">
                  <a:txBody>
                    <a:bodyPr/>
                    <a:lstStyle/>
                    <a:p>
                      <a:pPr marL="71120" marR="2139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государственных символов при обучении и воспитании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12037">
                <a:tc vMerge="1">
                  <a:txBody>
                    <a:bodyPr/>
                    <a:lstStyle/>
                    <a:p>
                      <a:pPr marL="36000" marR="213360" algn="l" defTabSz="48387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212037">
                <a:tc rowSpan="2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рабочей программы воспитания, в том числе для обучающихся с ОВЗ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12037">
                <a:tc vMerge="1">
                  <a:txBody>
                    <a:bodyPr/>
                    <a:lstStyle/>
                    <a:p>
                      <a:pPr marL="36000" marR="213360" algn="l" defTabSz="48387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212037">
                <a:tc rowSpan="2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календарного плана воспитательной работы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7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212037">
                <a:tc vMerge="1">
                  <a:txBody>
                    <a:bodyPr/>
                    <a:lstStyle/>
                    <a:p>
                      <a:pPr marL="36000" marR="1689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212037">
                <a:tc rowSpan="2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Совета родителей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212037">
                <a:tc vMerge="1">
                  <a:txBody>
                    <a:bodyPr/>
                    <a:lstStyle/>
                    <a:p>
                      <a:pPr marL="36000" marR="1689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212037">
                <a:tc rowSpan="2">
                  <a:txBody>
                    <a:bodyPr/>
                    <a:lstStyle/>
                    <a:p>
                      <a:pPr marL="71120" marR="2051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советника директора по воспитанию и взаимодействию с детскими общественными объединениями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 </a:t>
                      </a: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(с 1 сентября 2023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212037">
                <a:tc vMerge="1">
                  <a:txBody>
                    <a:bodyPr/>
                    <a:lstStyle/>
                    <a:p>
                      <a:pPr marL="36000" marR="2108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174516">
                <a:tc rowSpan="4">
                  <a:txBody>
                    <a:bodyPr/>
                    <a:lstStyle/>
                    <a:p>
                      <a:pPr marL="71120" marR="9461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Взаимодействие образовательной организации и родителей в процессе реализации рабочей программы воспитания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осуществляется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200693">
                <a:tc vMerge="1">
                  <a:txBody>
                    <a:bodyPr/>
                    <a:lstStyle/>
                    <a:p>
                      <a:pPr marL="36000" marR="21082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 marR="26543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с использованием регламентированных форм взаимодействия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67633214"/>
                  </a:ext>
                </a:extLst>
              </a:tr>
              <a:tr h="200693">
                <a:tc vMerge="1">
                  <a:txBody>
                    <a:bodyPr/>
                    <a:lstStyle/>
                    <a:p>
                      <a:pPr marL="36000" marR="1866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осуществляется с использованием регламентированных и неформальных форм взаимодействия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1140005"/>
                  </a:ext>
                </a:extLst>
              </a:tr>
              <a:tr h="349031">
                <a:tc vMerge="1">
                  <a:txBody>
                    <a:bodyPr/>
                    <a:lstStyle/>
                    <a:p>
                      <a:pPr marL="36000" marR="1866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трансляция опыта по организации взаимодействия образовательной организации и родителей в процессе реализации рабочей программы воспитания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2088317"/>
                  </a:ext>
                </a:extLst>
              </a:tr>
              <a:tr h="174516">
                <a:tc rowSpan="2">
                  <a:txBody>
                    <a:bodyPr/>
                    <a:lstStyle/>
                    <a:p>
                      <a:pPr marL="71120" marR="6350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школьной символики (флаг школы, гимн школы, эмблема школы, элементы школьного костюма и т. п.)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9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45964427"/>
                  </a:ext>
                </a:extLst>
              </a:tr>
              <a:tr h="378117">
                <a:tc vMerge="1">
                  <a:txBody>
                    <a:bodyPr/>
                    <a:lstStyle/>
                    <a:p>
                      <a:pPr marL="36000" marR="18669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 marR="29464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школьной символики (флаг школы, гимн школы, эмблема школы, элементы школьного костюма и т.п.)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60082422"/>
                  </a:ext>
                </a:extLst>
              </a:tr>
              <a:tr h="200693">
                <a:tc rowSpan="4">
                  <a:txBody>
                    <a:bodyPr/>
                    <a:lstStyle/>
                    <a:p>
                      <a:pPr marL="71120" marR="3492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программ краеведения и школьного туризма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реализуются программы краеведения и школьного туризма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94538815"/>
                  </a:ext>
                </a:extLst>
              </a:tr>
              <a:tr h="200693">
                <a:tc vMerge="1">
                  <a:txBody>
                    <a:bodyPr/>
                    <a:lstStyle/>
                    <a:p>
                      <a:pPr marL="36000" marR="3149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 marR="20574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1 программа краеведения или школьного туризма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4713512"/>
                  </a:ext>
                </a:extLst>
              </a:tr>
              <a:tr h="200693">
                <a:tc vMerge="1">
                  <a:txBody>
                    <a:bodyPr/>
                    <a:lstStyle/>
                    <a:p>
                      <a:pPr marL="36000" marR="3149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1 программа краеведения и 1 программа школьного туризма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1341813"/>
                  </a:ext>
                </a:extLst>
              </a:tr>
              <a:tr h="401386">
                <a:tc vMerge="1">
                  <a:txBody>
                    <a:bodyPr/>
                    <a:lstStyle/>
                    <a:p>
                      <a:pPr marL="36000" marR="31496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 marR="946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реализуются программы по каждому из направлений (краеведение и школьный туризм), причем по одному из направлений более 1 программы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98874774"/>
                  </a:ext>
                </a:extLst>
              </a:tr>
              <a:tr h="212400">
                <a:tc rowSpan="2">
                  <a:txBody>
                    <a:bodyPr/>
                    <a:lstStyle/>
                    <a:p>
                      <a:pPr marL="71120" marR="6419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летних тематических смен в школьном лагере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52620726"/>
                  </a:ext>
                </a:extLst>
              </a:tr>
              <a:tr h="212400">
                <a:tc vMerge="1">
                  <a:txBody>
                    <a:bodyPr/>
                    <a:lstStyle/>
                    <a:p>
                      <a:pPr marL="36000" marR="581025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34956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32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ВОСПИТАНИЕ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Ученическое самоуправление, волонтерское движение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416924"/>
              </p:ext>
            </p:extLst>
          </p:nvPr>
        </p:nvGraphicFramePr>
        <p:xfrm>
          <a:off x="276225" y="917067"/>
          <a:ext cx="11629493" cy="3399311"/>
        </p:xfrm>
        <a:graphic>
          <a:graphicData uri="http://schemas.openxmlformats.org/drawingml/2006/table">
            <a:tbl>
              <a:tblPr firstRow="1" bandRow="1"/>
              <a:tblGrid>
                <a:gridCol w="582265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22935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191352">
                <a:tc rowSpan="2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Совета обучающихся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19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19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pPr marL="71120" marR="2139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207299">
                <a:tc rowSpan="2">
                  <a:txBody>
                    <a:bodyPr/>
                    <a:lstStyle/>
                    <a:p>
                      <a:pPr marL="71120" marR="13335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первичного отделения РДДМ «Движение первых»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26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6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220055">
                <a:tc rowSpan="2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центра детских инициатив, пространства ученического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220055">
                <a:tc rowSpan="2">
                  <a:txBody>
                    <a:bodyPr/>
                    <a:lstStyle/>
                    <a:p>
                      <a:pPr marL="71120" marR="49212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реализации проекта «Орлята России» (при реализации начального общего образования)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13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в проекте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220055">
                <a:tc rowSpan="2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представительств детских и молодежных общественных объединений («</a:t>
                      </a:r>
                      <a:r>
                        <a:rPr lang="ru-RU" sz="11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Юнармия</a:t>
                      </a: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», «Большая перемена» и др.)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pPr marL="71120" marR="2051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220055">
                <a:tc rowSpan="2">
                  <a:txBody>
                    <a:bodyPr/>
                    <a:lstStyle/>
                    <a:p>
                      <a:pPr marL="71120" marR="42291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волонтерском движении (при реализации основного общего и (или) среднего общего образования)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 marR="13017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не участвуют в волонтерском движении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pPr marL="71120" marR="9461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 marR="30162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обучающиеся участвуют в волонтерском движении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67633214"/>
                  </a:ext>
                </a:extLst>
              </a:tr>
              <a:tr h="220055">
                <a:tc rowSpan="2">
                  <a:txBody>
                    <a:bodyPr/>
                    <a:lstStyle/>
                    <a:p>
                      <a:pPr marL="71120" marR="21590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школьных военно- патриотических клубов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1140005"/>
                  </a:ext>
                </a:extLst>
              </a:tr>
              <a:tr h="220055">
                <a:tc vMerge="1">
                  <a:txBody>
                    <a:bodyPr/>
                    <a:lstStyle/>
                    <a:p>
                      <a:pPr marL="71120" marR="9461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048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2088317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4A1BA7AC-41AF-4106-ADA1-CC3ADFD399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233176"/>
              </p:ext>
            </p:extLst>
          </p:nvPr>
        </p:nvGraphicFramePr>
        <p:xfrm>
          <a:off x="276045" y="4717201"/>
          <a:ext cx="541738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1">
                  <a:extLst>
                    <a:ext uri="{9D8B030D-6E8A-4147-A177-3AD203B41FA5}">
                      <a16:colId xmlns="" xmlns:a16="http://schemas.microsoft.com/office/drawing/2014/main" val="3012618421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161349959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327597719"/>
                    </a:ext>
                  </a:extLst>
                </a:gridCol>
              </a:tblGrid>
              <a:tr h="243895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Распределение 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уровням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384874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Базовый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10-15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5720526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16-19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525561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20-22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16397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9FA1259-442A-408B-968D-89516F72984F}"/>
              </a:ext>
            </a:extLst>
          </p:cNvPr>
          <p:cNvSpPr/>
          <p:nvPr/>
        </p:nvSpPr>
        <p:spPr>
          <a:xfrm>
            <a:off x="5859011" y="4910856"/>
            <a:ext cx="604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При нулевом значении хотя бы одного из «критических» показателей результат по данному направлению 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ОБНУЛЯЕТСЯ</a:t>
            </a:r>
            <a:r>
              <a:rPr lang="ru-RU" b="1" dirty="0">
                <a:ea typeface="Times New Roman" panose="02020603050405020304" pitchFamily="18" charset="0"/>
              </a:rPr>
              <a:t>, уровень соответствия – «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НИЖЕ БАЗОВОГО</a:t>
            </a:r>
            <a:r>
              <a:rPr lang="ru-RU" b="1" dirty="0">
                <a:ea typeface="Times New Roman" panose="02020603050405020304" pitchFamily="18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65664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ПРОФОРИЕНТАЦИЯ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Сопровождение выбора профессии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693965"/>
              </p:ext>
            </p:extLst>
          </p:nvPr>
        </p:nvGraphicFramePr>
        <p:xfrm>
          <a:off x="276225" y="891189"/>
          <a:ext cx="7099360" cy="5656253"/>
        </p:xfrm>
        <a:graphic>
          <a:graphicData uri="http://schemas.openxmlformats.org/drawingml/2006/table">
            <a:tbl>
              <a:tblPr firstRow="1" bandRow="1"/>
              <a:tblGrid>
                <a:gridCol w="5658749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905773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34838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46681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2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68420"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утвержденного календарного плана профориентационной деятельности в школе (в соответствии с календарным планом профориентационной деятельности, разработанным в субъекте РФ)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68420">
                <a:tc vMerge="1">
                  <a:txBody>
                    <a:bodyPr/>
                    <a:lstStyle/>
                    <a:p>
                      <a:pPr marL="71120" marR="2139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Определение заместителя директора, ответственного за реализацию профориентационной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соглашений с региональными предприятиями/организациями, оказывающими содействие в реализации профориентационных мероприятий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профильных предпрофессиональных классов (инженерные, медицинские, космические, IT, педагогические, предпринимательские и др.)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 marR="2368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и использование дополнительных материалов по профориентации, в том числе мультимедийных, в учебных предметах общеобразовательного цикла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20510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 marR="3130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обучающимися экскурсий на предприятиях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9461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67633214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 marR="35941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моделирующих профессиональных пробах (онлайн) и тестированиях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1140005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94615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52088317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 marR="723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обучающимися экскурсий в организациях СПО и 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645964427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63500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60082422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 marR="3302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обучающимися профессиональных проб на региональных площадках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94538815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3492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4713512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Посещение обучающимися занятий по программам дополнительного образования, в том числе кружков, секций и др., направленных на профориентацию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791341813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3492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598874774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обучающимися профессионального обучения по программам профессиональной подготовки по профессиям рабочих и должностям служащих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52620726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6419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34956346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родительских собраний на тему профессиональной ориентации, в том числе о кадровых потребностях современного рынка труда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50907691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6419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60292449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 marR="29019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6‒11 классов в мероприятиях проекта «Билет в будущее»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36793048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6419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55375222"/>
                  </a:ext>
                </a:extLst>
              </a:tr>
              <a:tr h="178946">
                <a:tc rowSpan="2">
                  <a:txBody>
                    <a:bodyPr/>
                    <a:lstStyle/>
                    <a:p>
                      <a:pPr marL="69215" marR="5035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обучающихся в чемпионатах по профессиональному мастерству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30084358"/>
                  </a:ext>
                </a:extLst>
              </a:tr>
              <a:tr h="178946">
                <a:tc vMerge="1">
                  <a:txBody>
                    <a:bodyPr/>
                    <a:lstStyle/>
                    <a:p>
                      <a:pPr marL="71120" marR="64198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11417601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C1368520-ACB9-4AC8-B70A-EE58644EA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041439"/>
              </p:ext>
            </p:extLst>
          </p:nvPr>
        </p:nvGraphicFramePr>
        <p:xfrm>
          <a:off x="7479102" y="2130724"/>
          <a:ext cx="4433978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844">
                  <a:extLst>
                    <a:ext uri="{9D8B030D-6E8A-4147-A177-3AD203B41FA5}">
                      <a16:colId xmlns="" xmlns:a16="http://schemas.microsoft.com/office/drawing/2014/main" val="3012618421"/>
                    </a:ext>
                  </a:extLst>
                </a:gridCol>
                <a:gridCol w="1292067">
                  <a:extLst>
                    <a:ext uri="{9D8B030D-6E8A-4147-A177-3AD203B41FA5}">
                      <a16:colId xmlns="" xmlns:a16="http://schemas.microsoft.com/office/drawing/2014/main" val="1161349959"/>
                    </a:ext>
                  </a:extLst>
                </a:gridCol>
                <a:gridCol w="1292067">
                  <a:extLst>
                    <a:ext uri="{9D8B030D-6E8A-4147-A177-3AD203B41FA5}">
                      <a16:colId xmlns="" xmlns:a16="http://schemas.microsoft.com/office/drawing/2014/main" val="1327597719"/>
                    </a:ext>
                  </a:extLst>
                </a:gridCol>
              </a:tblGrid>
              <a:tr h="243895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Распределение 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уровням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384874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Базовый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5-7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5720526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8-11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525561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12-14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16397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4C77F2F7-7B75-44DD-A12E-03944C6E2635}"/>
              </a:ext>
            </a:extLst>
          </p:cNvPr>
          <p:cNvSpPr/>
          <p:nvPr/>
        </p:nvSpPr>
        <p:spPr>
          <a:xfrm>
            <a:off x="7479102" y="4005082"/>
            <a:ext cx="4433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При нулевом значении хотя бы одного из «критических» показателей результат по данному направлению 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ОБНУЛЯЕТСЯ</a:t>
            </a:r>
            <a:r>
              <a:rPr lang="ru-RU" b="1" dirty="0">
                <a:ea typeface="Times New Roman" panose="02020603050405020304" pitchFamily="18" charset="0"/>
              </a:rPr>
              <a:t>, уровень соответствия – «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НИЖЕ БАЗОВОГО</a:t>
            </a:r>
            <a:r>
              <a:rPr lang="ru-RU" b="1" dirty="0">
                <a:ea typeface="Times New Roman" panose="02020603050405020304" pitchFamily="18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761687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5" t="10422" r="29914" b="5288"/>
          <a:stretch/>
        </p:blipFill>
        <p:spPr bwMode="auto">
          <a:xfrm>
            <a:off x="8097110" y="1323883"/>
            <a:ext cx="3711260" cy="455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0" t="10635" r="2809" b="12308"/>
          <a:stretch/>
        </p:blipFill>
        <p:spPr bwMode="auto">
          <a:xfrm>
            <a:off x="907499" y="1993777"/>
            <a:ext cx="6901955" cy="321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18949" y="469603"/>
            <a:ext cx="8536311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hlinkClick r:id="rId4"/>
              </a:rPr>
              <a:t>Сайт  проекта «Школа </a:t>
            </a:r>
            <a:r>
              <a:rPr lang="ru-RU" sz="3200" b="1" dirty="0" err="1" smtClean="0">
                <a:hlinkClick r:id="rId4"/>
              </a:rPr>
              <a:t>Минпросвещения</a:t>
            </a:r>
            <a:r>
              <a:rPr lang="ru-RU" sz="3200" b="1" dirty="0" smtClean="0">
                <a:hlinkClick r:id="rId4"/>
              </a:rPr>
              <a:t> России» </a:t>
            </a:r>
          </a:p>
          <a:p>
            <a:pPr algn="ctr"/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://smp.edu.ru</a:t>
            </a:r>
            <a:r>
              <a:rPr lang="en-US" sz="2800" dirty="0" smtClean="0">
                <a:hlinkClick r:id="rId4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459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Ключевое условие: </a:t>
            </a:r>
            <a:r>
              <a:rPr lang="ru-RU" sz="2400" b="1" dirty="0">
                <a:solidFill>
                  <a:srgbClr val="C00000"/>
                </a:solidFill>
              </a:rPr>
              <a:t>УЧИТЕЛЬ. ШКОЛЬНАЯ КОМАНДА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Условия педагогического труда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833682"/>
              </p:ext>
            </p:extLst>
          </p:nvPr>
        </p:nvGraphicFramePr>
        <p:xfrm>
          <a:off x="276225" y="917068"/>
          <a:ext cx="11629493" cy="1599633"/>
        </p:xfrm>
        <a:graphic>
          <a:graphicData uri="http://schemas.openxmlformats.org/drawingml/2006/table">
            <a:tbl>
              <a:tblPr firstRow="1" bandRow="1"/>
              <a:tblGrid>
                <a:gridCol w="582265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22935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53812">
                <a:tc rowSpan="2">
                  <a:txBody>
                    <a:bodyPr/>
                    <a:lstStyle/>
                    <a:p>
                      <a:pPr marL="71120" marR="353695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единых подходов к штатному расписанию (количество административного персонала на контингент, узкие специалисты)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единые подходы к штатному расписанию в организации не используются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53812">
                <a:tc vMerge="1">
                  <a:txBody>
                    <a:bodyPr/>
                    <a:lstStyle/>
                    <a:p>
                      <a:pPr marL="71120" marR="2139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67005" algn="l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организации используются единые подходы к штатному расписанию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478197">
                <a:tc rowSpan="2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Предусмотрены меры материального и нематериального стимулирования (разработан школьный локальный акт о системе материального и нематериального стимулирования, соблюдаются требования локального акта)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85979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предусмотрены меры материального и нематериального стимулирования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53812">
                <a:tc vMerge="1">
                  <a:txBody>
                    <a:bodyPr/>
                    <a:lstStyle/>
                    <a:p>
                      <a:pPr marL="71120">
                        <a:lnSpc>
                          <a:spcPts val="11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предусмотрены меры материального и нематериального стимулирования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5076E497-F0DB-4ADE-AAEF-24B7DEAB754A}"/>
              </a:ext>
            </a:extLst>
          </p:cNvPr>
          <p:cNvSpPr/>
          <p:nvPr/>
        </p:nvSpPr>
        <p:spPr>
          <a:xfrm>
            <a:off x="276044" y="2598116"/>
            <a:ext cx="1163703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Методическое сопровождение педагогических кадров. Система наставничества</a:t>
            </a:r>
            <a:endParaRPr lang="ru-RU" sz="2000" dirty="0"/>
          </a:p>
        </p:txBody>
      </p:sp>
      <p:graphicFrame>
        <p:nvGraphicFramePr>
          <p:cNvPr id="5" name="Объект 3">
            <a:extLst>
              <a:ext uri="{FF2B5EF4-FFF2-40B4-BE49-F238E27FC236}">
                <a16:creationId xmlns="" xmlns:a16="http://schemas.microsoft.com/office/drawing/2014/main" id="{CF03CEB6-F857-473D-B508-028A441D6E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4503631"/>
              </p:ext>
            </p:extLst>
          </p:nvPr>
        </p:nvGraphicFramePr>
        <p:xfrm>
          <a:off x="283586" y="3072562"/>
          <a:ext cx="11629493" cy="3328248"/>
        </p:xfrm>
        <a:graphic>
          <a:graphicData uri="http://schemas.openxmlformats.org/drawingml/2006/table">
            <a:tbl>
              <a:tblPr firstRow="1" bandRow="1"/>
              <a:tblGrid>
                <a:gridCol w="582265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22935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8353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10337">
                <a:tc rowSpan="2">
                  <a:txBody>
                    <a:bodyPr/>
                    <a:lstStyle/>
                    <a:p>
                      <a:pPr marL="71120" algn="l">
                        <a:lnSpc>
                          <a:spcPts val="116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Развитие системы наставничества (положение о наставничестве, дорожная карта о его реализации, приказы)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241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10337">
                <a:tc vMerge="1">
                  <a:txBody>
                    <a:bodyPr/>
                    <a:lstStyle/>
                    <a:p>
                      <a:pPr marL="71120" marR="35369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210337">
                <a:tc rowSpan="2">
                  <a:txBody>
                    <a:bodyPr/>
                    <a:lstStyle/>
                    <a:p>
                      <a:pPr marL="71120" algn="l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методических объединений / кафедр / методических советов учителей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241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10337">
                <a:tc vMerge="1">
                  <a:txBody>
                    <a:bodyPr/>
                    <a:lstStyle/>
                    <a:p>
                      <a:pPr marL="71120" marR="2667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210337">
                <a:tc rowSpan="2">
                  <a:txBody>
                    <a:bodyPr/>
                    <a:lstStyle/>
                    <a:p>
                      <a:pPr marL="71120"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методических объединений / кафедр / методических советов классных руководителей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2413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54466126"/>
                  </a:ext>
                </a:extLst>
              </a:tr>
              <a:tr h="210337">
                <a:tc vMerge="1">
                  <a:txBody>
                    <a:bodyPr/>
                    <a:lstStyle/>
                    <a:p>
                      <a:pPr marL="71120" marR="2667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73612256"/>
                  </a:ext>
                </a:extLst>
              </a:tr>
              <a:tr h="210337">
                <a:tc rowSpan="4">
                  <a:txBody>
                    <a:bodyPr/>
                    <a:lstStyle/>
                    <a:p>
                      <a:pPr marL="71120" algn="l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Охват учителей диагностикой профессиональных компетенций (федеральной, региональной, самодиагностикой)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17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20% учителей прошли диагностику профессиональных компетенций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83760712"/>
                  </a:ext>
                </a:extLst>
              </a:tr>
              <a:tr h="210337">
                <a:tc vMerge="1">
                  <a:txBody>
                    <a:bodyPr/>
                    <a:lstStyle/>
                    <a:p>
                      <a:pPr marL="71120" marR="2667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20% учителей прошли диагностику профессиональных компетенций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98981436"/>
                  </a:ext>
                </a:extLst>
              </a:tr>
              <a:tr h="210337">
                <a:tc vMerge="1">
                  <a:txBody>
                    <a:bodyPr/>
                    <a:lstStyle/>
                    <a:p>
                      <a:pPr marL="71120" marR="2667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0" lvl="0" indent="0" algn="l" defTabSz="914400" rtl="0" eaLnBrk="1" fontAlgn="auto" latinLnBrk="0" hangingPunct="1">
                        <a:lnSpc>
                          <a:spcPts val="117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учителей прошли диагностику профессиональных компетенций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43460936"/>
                  </a:ext>
                </a:extLst>
              </a:tr>
              <a:tr h="210337">
                <a:tc vMerge="1">
                  <a:txBody>
                    <a:bodyPr/>
                    <a:lstStyle/>
                    <a:p>
                      <a:pPr marL="71120" marR="2667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18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 учителей прошли диагностику профессиональных компетенций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32031476"/>
                  </a:ext>
                </a:extLst>
              </a:tr>
              <a:tr h="210337">
                <a:tc rowSpan="4">
                  <a:txBody>
                    <a:bodyPr/>
                    <a:lstStyle/>
                    <a:p>
                      <a:pPr marL="71120" marR="90805" algn="l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учителей, для которых по результатам диагностики разработаны индивидуальные образовательные маршруты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19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3 % учителей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810850468"/>
                  </a:ext>
                </a:extLst>
              </a:tr>
              <a:tr h="210337">
                <a:tc vMerge="1">
                  <a:txBody>
                    <a:bodyPr/>
                    <a:lstStyle/>
                    <a:p>
                      <a:pPr marL="71120" marR="2667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3% до 4% учителей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94615274"/>
                  </a:ext>
                </a:extLst>
              </a:tr>
              <a:tr h="210337">
                <a:tc vMerge="1">
                  <a:txBody>
                    <a:bodyPr/>
                    <a:lstStyle/>
                    <a:p>
                      <a:pPr marL="71120" marR="2667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5% до 9% учителей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70394835"/>
                  </a:ext>
                </a:extLst>
              </a:tr>
              <a:tr h="210337">
                <a:tc vMerge="1">
                  <a:txBody>
                    <a:bodyPr/>
                    <a:lstStyle/>
                    <a:p>
                      <a:pPr marL="71120" marR="2667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algn="l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10% учителей и более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5777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65177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Ключевое условие: </a:t>
            </a:r>
            <a:r>
              <a:rPr lang="ru-RU" sz="2400" b="1" dirty="0">
                <a:solidFill>
                  <a:srgbClr val="C00000"/>
                </a:solidFill>
              </a:rPr>
              <a:t>УЧИТЕЛЬ. ШКОЛЬНАЯ КОМАНДА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Развитие и повышение квалификации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2998901"/>
              </p:ext>
            </p:extLst>
          </p:nvPr>
        </p:nvGraphicFramePr>
        <p:xfrm>
          <a:off x="276225" y="917068"/>
          <a:ext cx="11629493" cy="5285327"/>
        </p:xfrm>
        <a:graphic>
          <a:graphicData uri="http://schemas.openxmlformats.org/drawingml/2006/table">
            <a:tbl>
              <a:tblPr firstRow="1" bandRow="1"/>
              <a:tblGrid>
                <a:gridCol w="582265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22935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4517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59749">
                <a:tc rowSpan="4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работников, прошедших обучение по программам повышения квалификации, размещенным в Федеральном реестре дополнительных профессиональных программ педагогического образования (за три последних года)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2774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353695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9906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259749">
                <a:tc rowSpan="4">
                  <a:txBody>
                    <a:bodyPr/>
                    <a:lstStyle/>
                    <a:p>
                      <a:pPr marL="71120" marR="130175" algn="just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работников, прошедших обучение по программам повышения квалификации по инструментам ЦОС, размещенным в Федеральном реестре дополнительных профессиональных программ педагогического образования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27749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07410299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59637622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9906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20610064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6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75756497"/>
                  </a:ext>
                </a:extLst>
              </a:tr>
              <a:tr h="259749">
                <a:tc rowSpan="4">
                  <a:txBody>
                    <a:bodyPr/>
                    <a:lstStyle/>
                    <a:p>
                      <a:pPr marL="71120" marR="9334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и управленческих кадров, прошедших обучение по программам повышения квалификации в сфере воспитания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2774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50%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630206459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45687990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9906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610885114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80% педагогических работников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68176925"/>
                  </a:ext>
                </a:extLst>
              </a:tr>
              <a:tr h="259749">
                <a:tc rowSpan="2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штатных педагогов- психологов по программам, размещенным в Федеральном реестре дополнительных профессиональных программ педагогического образования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56754338"/>
                  </a:ext>
                </a:extLst>
              </a:tr>
              <a:tr h="417857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31940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штатных педагогов- психологов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80007771"/>
                  </a:ext>
                </a:extLst>
              </a:tr>
              <a:tr h="259749">
                <a:tc rowSpan="4">
                  <a:txBody>
                    <a:bodyPr/>
                    <a:lstStyle/>
                    <a:p>
                      <a:pPr marL="71120" marR="10731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управленческой команды по программам из Федерального реестра образовательных программ дополнительного профессионального образования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0308487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370840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представитель управленческой команды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23578607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37084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50% управленческой команды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09729295"/>
                  </a:ext>
                </a:extLst>
              </a:tr>
              <a:tr h="259749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56515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управленческой команды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5306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9961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Ключевое условие: </a:t>
            </a:r>
            <a:r>
              <a:rPr lang="ru-RU" sz="2400" b="1" dirty="0">
                <a:solidFill>
                  <a:srgbClr val="C00000"/>
                </a:solidFill>
              </a:rPr>
              <a:t>УЧИТЕЛЬ. ШКОЛЬНАЯ КОМАНДА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Развитие и повышение квалификации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4337967"/>
              </p:ext>
            </p:extLst>
          </p:nvPr>
        </p:nvGraphicFramePr>
        <p:xfrm>
          <a:off x="276225" y="917068"/>
          <a:ext cx="11629493" cy="3778502"/>
        </p:xfrm>
        <a:graphic>
          <a:graphicData uri="http://schemas.openxmlformats.org/drawingml/2006/table">
            <a:tbl>
              <a:tblPr firstRow="1" bandRow="1"/>
              <a:tblGrid>
                <a:gridCol w="582265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22935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595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06754">
                <a:tc rowSpan="3">
                  <a:txBody>
                    <a:bodyPr/>
                    <a:lstStyle/>
                    <a:p>
                      <a:pPr marL="71120" marR="179705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условий для обучения учителей по дополнительным профессиональным программам, направленных на формирование у обучающихся навыков, обеспечивающих технологический суверенитет страны (математика, физика, информатика, химия, биология) (за три последних года)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18989542"/>
                  </a:ext>
                </a:extLst>
              </a:tr>
              <a:tr h="779072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0096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учитель из числа учителей-предметников, преподающих математику, физику, информатику, химию, биологию, прошел обучение по программам, направленным на формирование у обучающихся навыков, обеспечивающих технологический суверенитет страны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10588624"/>
                  </a:ext>
                </a:extLst>
              </a:tr>
              <a:tr h="779072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00965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более одного учителя из числа учителей- предметников, преподающих математику, физику, информатику, химию, биологию, прошли обучение по программам, направленным на формирование у обучающихся навыков, обеспечивающих технологический суверенитет страны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83222229"/>
                  </a:ext>
                </a:extLst>
              </a:tr>
              <a:tr h="206754">
                <a:tc rowSpan="4">
                  <a:txBody>
                    <a:bodyPr/>
                    <a:lstStyle/>
                    <a:p>
                      <a:pPr marL="71120" marR="542925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педагогов в конкурсном движении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неучастие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99854697"/>
                  </a:ext>
                </a:extLst>
              </a:tr>
              <a:tr h="206754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25273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муниципальном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11970201"/>
                  </a:ext>
                </a:extLst>
              </a:tr>
              <a:tr h="206754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37655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региональном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52239412"/>
                  </a:ext>
                </a:extLst>
              </a:tr>
              <a:tr h="206754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321945">
                        <a:lnSpc>
                          <a:spcPts val="125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участие на всероссийском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585794938"/>
                  </a:ext>
                </a:extLst>
              </a:tr>
              <a:tr h="206754">
                <a:tc rowSpan="4">
                  <a:txBody>
                    <a:bodyPr/>
                    <a:lstStyle/>
                    <a:p>
                      <a:pPr marL="71120" marR="36639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среди педагогов победителей и призеров конкурсов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42873976"/>
                  </a:ext>
                </a:extLst>
              </a:tr>
              <a:tr h="206754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среди педагогов победителей и призеров конкурсов на муниципальном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03283486"/>
                  </a:ext>
                </a:extLst>
              </a:tr>
              <a:tr h="206754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среди педагогов победителей и призеров конкурсов на региональном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21141913"/>
                  </a:ext>
                </a:extLst>
              </a:tr>
              <a:tr h="206754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1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среди педагогов победителей и призеров конкурсов на всероссийском уровне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90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6708317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="" xmlns:a16="http://schemas.microsoft.com/office/drawing/2014/main" id="{CBEC08CA-4EAE-4E85-A7E5-1218656638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902805"/>
              </p:ext>
            </p:extLst>
          </p:nvPr>
        </p:nvGraphicFramePr>
        <p:xfrm>
          <a:off x="276045" y="4939623"/>
          <a:ext cx="541738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1">
                  <a:extLst>
                    <a:ext uri="{9D8B030D-6E8A-4147-A177-3AD203B41FA5}">
                      <a16:colId xmlns="" xmlns:a16="http://schemas.microsoft.com/office/drawing/2014/main" val="3012618421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161349959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327597719"/>
                    </a:ext>
                  </a:extLst>
                </a:gridCol>
              </a:tblGrid>
              <a:tr h="243895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Распределение 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уровням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384874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Базовый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11-17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5720526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18-27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525561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28-32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163976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733F7A4B-8A70-4F93-85B7-A1ED5075ADEF}"/>
              </a:ext>
            </a:extLst>
          </p:cNvPr>
          <p:cNvSpPr/>
          <p:nvPr/>
        </p:nvSpPr>
        <p:spPr>
          <a:xfrm>
            <a:off x="5859011" y="5133278"/>
            <a:ext cx="604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При нулевом значении хотя бы одного из «критических» показателей результат по данному направлению 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ОБНУЛЯЕТСЯ</a:t>
            </a:r>
            <a:r>
              <a:rPr lang="ru-RU" b="1" dirty="0">
                <a:ea typeface="Times New Roman" panose="02020603050405020304" pitchFamily="18" charset="0"/>
              </a:rPr>
              <a:t>, уровень соответствия – «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НИЖЕ БАЗОВОГО</a:t>
            </a:r>
            <a:r>
              <a:rPr lang="ru-RU" b="1" dirty="0">
                <a:ea typeface="Times New Roman" panose="02020603050405020304" pitchFamily="18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77858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Ключевое условие: </a:t>
            </a:r>
            <a:r>
              <a:rPr lang="ru-RU" sz="2400" b="1" dirty="0">
                <a:solidFill>
                  <a:srgbClr val="C00000"/>
                </a:solidFill>
              </a:rPr>
              <a:t>ШКОЛЬНЫЙ КЛИМАТ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Организация психолого-педагогического сопровождения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9652194"/>
              </p:ext>
            </p:extLst>
          </p:nvPr>
        </p:nvGraphicFramePr>
        <p:xfrm>
          <a:off x="276225" y="917067"/>
          <a:ext cx="11629493" cy="5209684"/>
        </p:xfrm>
        <a:graphic>
          <a:graphicData uri="http://schemas.openxmlformats.org/drawingml/2006/table">
            <a:tbl>
              <a:tblPr firstRow="1" bandRow="1"/>
              <a:tblGrid>
                <a:gridCol w="582265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22935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60411">
                <a:tc rowSpan="2"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общеобразовательной организации педагога-психолога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452889">
                <a:tc vMerge="1">
                  <a:txBody>
                    <a:bodyPr/>
                    <a:lstStyle/>
                    <a:p>
                      <a:pPr marL="71120" marR="353695" algn="l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49860" algn="l"/>
                        </a:tabLs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педагога-психолога в качестве: внешнего совместителя и (или) привлеченного в рамках сетевого взаимодействия и (или) штатного специалиста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260411">
                <a:tc rowSpan="4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общеобразовательных организаций, принявших участие в социально- психологическом тестировании на выявление рисков употребления наркотических средств и психотропных веществ, в общей численности обучающихся общеобразовательных организаций, которые могли принять участие в данном тестировании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менее 70%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60411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70% до 79%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260411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 80% до 89%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98289210"/>
                  </a:ext>
                </a:extLst>
              </a:tr>
              <a:tr h="260411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90% обучающихся и более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8016677"/>
                  </a:ext>
                </a:extLst>
              </a:tr>
              <a:tr h="260411">
                <a:tc rowSpan="2">
                  <a:txBody>
                    <a:bodyPr/>
                    <a:lstStyle/>
                    <a:p>
                      <a:pPr marL="72000" marR="163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локальных актов по организации психолого- педагогического сопровождения участников образовательных отношений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844864"/>
                  </a:ext>
                </a:extLst>
              </a:tr>
              <a:tr h="260411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90402322"/>
                  </a:ext>
                </a:extLst>
              </a:tr>
              <a:tr h="260411">
                <a:tc rowSpan="2">
                  <a:txBody>
                    <a:bodyPr/>
                    <a:lstStyle/>
                    <a:p>
                      <a:pPr marL="72000" marR="2806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штате общеобразовательной организации социального педагога, обеспечивающего оказание помощи целевым группам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11681563"/>
                  </a:ext>
                </a:extLst>
              </a:tr>
              <a:tr h="260411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0340138"/>
                  </a:ext>
                </a:extLst>
              </a:tr>
              <a:tr h="260411">
                <a:tc rowSpan="2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штате общеобразовательной организации учителя- дефектолога, обеспечивающего оказание помощи целевым группам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33462816"/>
                  </a:ext>
                </a:extLst>
              </a:tr>
              <a:tr h="260411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09388732"/>
                  </a:ext>
                </a:extLst>
              </a:tr>
              <a:tr h="260411">
                <a:tc rowSpan="2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штате общеобразовательной организации учителя- логопеда, обеспечивающего оказание помощи целевым группам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44391769"/>
                  </a:ext>
                </a:extLst>
              </a:tr>
              <a:tr h="260411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8867269"/>
                  </a:ext>
                </a:extLst>
              </a:tr>
              <a:tr h="260411">
                <a:tc rowSpan="3">
                  <a:txBody>
                    <a:bodyPr/>
                    <a:lstStyle/>
                    <a:p>
                      <a:pPr marL="72000" marR="488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организации отдельного кабинета педагога-психолога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01934620"/>
                  </a:ext>
                </a:extLst>
              </a:tr>
              <a:tr h="260411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00659970"/>
                  </a:ext>
                </a:extLst>
              </a:tr>
              <a:tr h="490630">
                <a:tc vMerge="1">
                  <a:txBody>
                    <a:bodyPr/>
                    <a:lstStyle/>
                    <a:p>
                      <a:pPr marL="71120" marR="26670" algn="l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72000" marR="660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организации отдельного кабинета педагога-психолога с автоматизированным рабочим местом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381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0138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0059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Ключевое условие: </a:t>
            </a:r>
            <a:r>
              <a:rPr lang="ru-RU" sz="2400" b="1" dirty="0">
                <a:solidFill>
                  <a:srgbClr val="C00000"/>
                </a:solidFill>
              </a:rPr>
              <a:t>ШКОЛЬНЫЙ КЛИМАТ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Формирование психологически благоприятного школьного климата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8564772"/>
              </p:ext>
            </p:extLst>
          </p:nvPr>
        </p:nvGraphicFramePr>
        <p:xfrm>
          <a:off x="276225" y="917067"/>
          <a:ext cx="11629493" cy="4223340"/>
        </p:xfrm>
        <a:graphic>
          <a:graphicData uri="http://schemas.openxmlformats.org/drawingml/2006/table">
            <a:tbl>
              <a:tblPr firstRow="1" bandRow="1"/>
              <a:tblGrid>
                <a:gridCol w="4960009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6091991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58941">
                <a:tc rowSpan="3">
                  <a:txBody>
                    <a:bodyPr/>
                    <a:lstStyle/>
                    <a:p>
                      <a:pPr marL="71120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психолого- педагогической помощи целевым группам обучающихся (испытывающим трудности в обучении; находящимся в трудной жизненной ситуации; детям-сиротам и детям, оставшимся без попечения родителей; обучающимся с ОВЗ и (или) инвалидностью; одаренным детям)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102506">
                <a:tc vMerge="1"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в виде отдельных мероприятий и (или) индивидуальных консультаций отдельных участников образовательных отношений (обучающихся, родителей, педагогов)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58941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3081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психолого-педагогическая программа и (или) комплекс мероприятий для каждой из целевых групп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58941">
                <a:tc rowSpan="2">
                  <a:txBody>
                    <a:bodyPr/>
                    <a:lstStyle/>
                    <a:p>
                      <a:pPr marL="71120">
                        <a:lnSpc>
                          <a:spcPts val="1255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психологически благоприятного школьного пространства для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415290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специальных тематических зон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58941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и оснащение тематических пространств для обучающихся (зона общения, игровая зона, зона релаксации и иное)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98289210"/>
                  </a:ext>
                </a:extLst>
              </a:tr>
              <a:tr h="247650">
                <a:tc rowSpan="2">
                  <a:txBody>
                    <a:bodyPr/>
                    <a:lstStyle/>
                    <a:p>
                      <a:pPr marL="71120" marR="18351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кабинете педагога- психолога оборудованных зон (помещений) для проведения индивидуальных и групповых консультаций, психологической разгрузки, коррекционно-развивающей работы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41529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специальных тематических зон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8016677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pPr marL="72000" marR="163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57658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специальных тематических зон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844864"/>
                  </a:ext>
                </a:extLst>
              </a:tr>
              <a:tr h="58941">
                <a:tc rowSpan="2">
                  <a:txBody>
                    <a:bodyPr/>
                    <a:lstStyle/>
                    <a:p>
                      <a:pPr marL="71120" marR="226695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Формирование психологически благоприятного школьного пространства для педагогов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41529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специальных тематических зон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90402322"/>
                  </a:ext>
                </a:extLst>
              </a:tr>
              <a:tr h="58941">
                <a:tc vMerge="1">
                  <a:txBody>
                    <a:bodyPr/>
                    <a:lstStyle/>
                    <a:p>
                      <a:pPr marL="72000" marR="2806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выделение и оснащение тематического пространства (помещения) для отдыха и эмоционального восстановления педагогов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11681563"/>
                  </a:ext>
                </a:extLst>
              </a:tr>
              <a:tr h="58941">
                <a:tc rowSpan="3">
                  <a:txBody>
                    <a:bodyPr/>
                    <a:lstStyle/>
                    <a:p>
                      <a:pPr marL="71120" marR="47053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травли в образовательной среде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lnSpc>
                          <a:spcPts val="1190"/>
                        </a:lnSpc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0340138"/>
                  </a:ext>
                </a:extLst>
              </a:tr>
              <a:tr h="58941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27051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в виде отдельных мероприятий и (или) индивидуальных консультаций отдельных участников образовательных отношений (обучающихся, родителей, педагогов)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33462816"/>
                  </a:ext>
                </a:extLst>
              </a:tr>
              <a:tr h="58941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15938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психолого- педагогическая программа и (или) комплекс мероприятий по профилактике травли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09388732"/>
                  </a:ext>
                </a:extLst>
              </a:tr>
              <a:tr h="58941">
                <a:tc rowSpan="3">
                  <a:txBody>
                    <a:bodyPr/>
                    <a:lstStyle/>
                    <a:p>
                      <a:pPr marL="71120" marR="23114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девиантного поведения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реализуется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lnSpc>
                          <a:spcPts val="12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44391769"/>
                  </a:ext>
                </a:extLst>
              </a:tr>
              <a:tr h="58941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в виде отдельных мероприятий и (или) индивидуальных консультаций отдельных участников образовательных отношений (обучающихся, родителей, педагогов)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8867269"/>
                  </a:ext>
                </a:extLst>
              </a:tr>
              <a:tr h="58941">
                <a:tc vMerge="1">
                  <a:txBody>
                    <a:bodyPr/>
                    <a:lstStyle/>
                    <a:p>
                      <a:pPr marL="72000" marR="488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850" marR="7874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реализуется психолого-педагогическая программа и (или) комплекс мероприятий по профилактике девиантного поведения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0193462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1AA79506-2C26-401A-AD30-A16A9F7B4C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557095"/>
              </p:ext>
            </p:extLst>
          </p:nvPr>
        </p:nvGraphicFramePr>
        <p:xfrm>
          <a:off x="276045" y="5310557"/>
          <a:ext cx="541738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1">
                  <a:extLst>
                    <a:ext uri="{9D8B030D-6E8A-4147-A177-3AD203B41FA5}">
                      <a16:colId xmlns="" xmlns:a16="http://schemas.microsoft.com/office/drawing/2014/main" val="3012618421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161349959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327597719"/>
                    </a:ext>
                  </a:extLst>
                </a:gridCol>
              </a:tblGrid>
              <a:tr h="243895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Распределение 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уровням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384874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Базовый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6-13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5720526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14-16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525561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17-19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163976"/>
                  </a:ext>
                </a:extLst>
              </a:tr>
            </a:tbl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58316CC-F47B-44F2-BC75-26999322CA0B}"/>
              </a:ext>
            </a:extLst>
          </p:cNvPr>
          <p:cNvSpPr/>
          <p:nvPr/>
        </p:nvSpPr>
        <p:spPr>
          <a:xfrm>
            <a:off x="5859011" y="5504212"/>
            <a:ext cx="604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При нулевом значении хотя бы одного из «критических» показателей результат по данному направлению 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ОБНУЛЯЕТСЯ</a:t>
            </a:r>
            <a:r>
              <a:rPr lang="ru-RU" b="1" dirty="0">
                <a:ea typeface="Times New Roman" panose="02020603050405020304" pitchFamily="18" charset="0"/>
              </a:rPr>
              <a:t>, уровень соответствия – «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НИЖЕ БАЗОВОГО</a:t>
            </a:r>
            <a:r>
              <a:rPr lang="ru-RU" b="1" dirty="0">
                <a:ea typeface="Times New Roman" panose="02020603050405020304" pitchFamily="18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081991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Ключевое условие: </a:t>
            </a:r>
            <a:r>
              <a:rPr lang="ru-RU" sz="2400" b="1" dirty="0">
                <a:solidFill>
                  <a:srgbClr val="C00000"/>
                </a:solidFill>
              </a:rPr>
              <a:t>ОБРАЗОВАТЕЛЬНАЯ СРЕДА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ЦОС (поддержка всех активностей)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3200510"/>
              </p:ext>
            </p:extLst>
          </p:nvPr>
        </p:nvGraphicFramePr>
        <p:xfrm>
          <a:off x="276225" y="917067"/>
          <a:ext cx="11629493" cy="5710735"/>
        </p:xfrm>
        <a:graphic>
          <a:graphicData uri="http://schemas.openxmlformats.org/drawingml/2006/table">
            <a:tbl>
              <a:tblPr firstRow="1" bandRow="1"/>
              <a:tblGrid>
                <a:gridCol w="5520726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5531274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202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28600">
                <a:tc rowSpan="2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локальных актов (далее ‒ЛА) образовательной организации, регламентирующих ограничения использования мобильных телефонов обучающимися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pPr marL="7200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71120" marR="16764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Подключение образовательной организации к высокоскоростному интернету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71120">
                        <a:lnSpc>
                          <a:spcPts val="11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безопасного доступа к информационно- коммуникационной сети Интернет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982892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8016677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71120" marR="59055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федеральной государственной информационной системы «Моя школа», в том числе верифицированного цифрового образовательного контента, при реализации основных общеобразовательных программ в соответствии с Методическими рекомендациями Федерального института цифровой трансформации в сфере образования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используется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5844864"/>
                  </a:ext>
                </a:extLst>
              </a:tr>
              <a:tr h="184116">
                <a:tc vMerge="1">
                  <a:txBody>
                    <a:bodyPr/>
                    <a:lstStyle/>
                    <a:p>
                      <a:pPr marL="72000" marR="1638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педагогических работников зарегистрированы на платформе ФГИС «Моя школа»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90402322"/>
                  </a:ext>
                </a:extLst>
              </a:tr>
              <a:tr h="320201">
                <a:tc vMerge="1">
                  <a:txBody>
                    <a:bodyPr/>
                    <a:lstStyle/>
                    <a:p>
                      <a:pPr marL="72000" marR="2806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30% педагогических работников используют сервисы и подсистему «Библиотека ЦОК» ФГИС «Моя школа»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11681563"/>
                  </a:ext>
                </a:extLst>
              </a:tr>
              <a:tr h="368231">
                <a:tc vMerge="1">
                  <a:txBody>
                    <a:bodyPr/>
                    <a:lstStyle/>
                    <a:p>
                      <a:pPr marL="72000" marR="2806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95% педагогических работников используют сервисы и подсистему «Библиотека ЦОК» ФГИС «Моя школа»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20340138"/>
                  </a:ext>
                </a:extLst>
              </a:tr>
              <a:tr h="184116">
                <a:tc rowSpan="4">
                  <a:txBody>
                    <a:bodyPr/>
                    <a:lstStyle/>
                    <a:p>
                      <a:pPr marL="7112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 коммуникационная образовательная платформа «</a:t>
                      </a:r>
                      <a:r>
                        <a:rPr lang="ru-RU" sz="11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Сферум</a:t>
                      </a: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(«</a:t>
                      </a:r>
                      <a:r>
                        <a:rPr lang="ru-RU" sz="115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критический</a:t>
                      </a:r>
                      <a:r>
                        <a:rPr lang="ru-RU" sz="115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117475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 регистрации образовательной организации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33462816"/>
                  </a:ext>
                </a:extLst>
              </a:tr>
              <a:tr h="346884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234315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регистрации образовательной организации на платформе и созданной структуры образовательной организации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509388732"/>
                  </a:ext>
                </a:extLst>
              </a:tr>
              <a:tr h="184116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186055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95% обучающихся и педагогов зарегистрированы на платформе «Сферум»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44391769"/>
                  </a:ext>
                </a:extLst>
              </a:tr>
              <a:tr h="520327">
                <a:tc vMerge="1">
                  <a:txBody>
                    <a:bodyPr/>
                    <a:lstStyle/>
                    <a:p>
                      <a:pPr marL="720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59817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педагогических работников включены в сетевые профессиональные сообщества по обмену педагогическим опытом и активно используют платформу «Сферум»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8867269"/>
                  </a:ext>
                </a:extLst>
              </a:tr>
              <a:tr h="160100">
                <a:tc rowSpan="4">
                  <a:txBody>
                    <a:bodyPr/>
                    <a:lstStyle/>
                    <a:p>
                      <a:pPr marL="71120" marR="20383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Оснащение образовательной организации IT- оборудованием в соответствии с Методическими рекомендациями по вопросам размещения оборудования, поставляемого в целях обеспечения образовательных организаций материально- технической базой для внедрения ЦОС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соответствует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901934620"/>
                  </a:ext>
                </a:extLst>
              </a:tr>
              <a:tr h="160100">
                <a:tc vMerge="1">
                  <a:txBody>
                    <a:bodyPr/>
                    <a:lstStyle/>
                    <a:p>
                      <a:pPr marL="72000" marR="488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частично соответствует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500659970"/>
                  </a:ext>
                </a:extLst>
              </a:tr>
              <a:tr h="160100">
                <a:tc vMerge="1">
                  <a:txBody>
                    <a:bodyPr/>
                    <a:lstStyle/>
                    <a:p>
                      <a:pPr marL="72000" marR="488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соответствует в полной мере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01384806"/>
                  </a:ext>
                </a:extLst>
              </a:tr>
              <a:tr h="640402">
                <a:tc vMerge="1">
                  <a:txBody>
                    <a:bodyPr/>
                    <a:lstStyle/>
                    <a:p>
                      <a:pPr marL="72000" marR="488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100% IT-оборудования используется в образовательной деятельности в соответствии с Методическими рекомендациями по вопросам использования в образовательном процессе оборудования, поставляемого в целях обеспечения образовательных организаций материально-технической базой для внедрения ЦОС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03638264"/>
                  </a:ext>
                </a:extLst>
              </a:tr>
              <a:tr h="184116">
                <a:tc rowSpan="3">
                  <a:txBody>
                    <a:bodyPr/>
                    <a:lstStyle/>
                    <a:p>
                      <a:pPr marL="7112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 информационной системы управления образовательной организацией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736255584"/>
                  </a:ext>
                </a:extLst>
              </a:tr>
              <a:tr h="320201">
                <a:tc vMerge="1">
                  <a:txBody>
                    <a:bodyPr/>
                    <a:lstStyle/>
                    <a:p>
                      <a:pPr marL="72000" marR="488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управление образовательной организацией осуществляется с использованием информационной системы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33477484"/>
                  </a:ext>
                </a:extLst>
              </a:tr>
              <a:tr h="346884">
                <a:tc vMerge="1">
                  <a:txBody>
                    <a:bodyPr/>
                    <a:lstStyle/>
                    <a:p>
                      <a:pPr marL="72000" marR="4889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7493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информационная система управления образовательной организацией интегрирована с региональными информационными системами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352094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5451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Ключевое условие: </a:t>
            </a:r>
            <a:r>
              <a:rPr lang="ru-RU" sz="2400" b="1" dirty="0">
                <a:solidFill>
                  <a:srgbClr val="C00000"/>
                </a:solidFill>
              </a:rPr>
              <a:t>ОБРАЗОВАТЕЛЬНАЯ СРЕДА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Организация внутришкольного пространства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731714"/>
              </p:ext>
            </p:extLst>
          </p:nvPr>
        </p:nvGraphicFramePr>
        <p:xfrm>
          <a:off x="276225" y="917067"/>
          <a:ext cx="11629493" cy="1005840"/>
        </p:xfrm>
        <a:graphic>
          <a:graphicData uri="http://schemas.openxmlformats.org/drawingml/2006/table">
            <a:tbl>
              <a:tblPr firstRow="1" bandRow="1"/>
              <a:tblGrid>
                <a:gridCol w="6262598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4789402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45895">
                <a:tc rowSpan="2">
                  <a:txBody>
                    <a:bodyPr/>
                    <a:lstStyle/>
                    <a:p>
                      <a:pPr marL="7112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в образовательной организации пространства для учебных и </a:t>
                      </a:r>
                      <a:r>
                        <a:rPr lang="ru-RU" sz="115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неучебных</a:t>
                      </a: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занятий, творческих дел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45895">
                <a:tc vMerge="1">
                  <a:txBody>
                    <a:bodyPr/>
                    <a:lstStyle/>
                    <a:p>
                      <a:pPr marL="71120">
                        <a:lnSpc>
                          <a:spcPts val="119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35186">
                <a:tc rowSpan="2">
                  <a:txBody>
                    <a:bodyPr/>
                    <a:lstStyle/>
                    <a:p>
                      <a:pPr marL="71120" marR="151130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школьного библиотечного информационного центра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функционирует школьный библиотечный информационный центр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35186">
                <a:tc vMerge="1">
                  <a:txBody>
                    <a:bodyPr/>
                    <a:lstStyle/>
                    <a:p>
                      <a:pPr marL="71120" marR="167640">
                        <a:lnSpc>
                          <a:spcPts val="12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7147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 и функционирует школьный библиотечный информационный центр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87DF92F1-0C62-4BD1-A587-63672D16B752}"/>
              </a:ext>
            </a:extLst>
          </p:cNvPr>
          <p:cNvSpPr/>
          <p:nvPr/>
        </p:nvSpPr>
        <p:spPr>
          <a:xfrm>
            <a:off x="276045" y="1932424"/>
            <a:ext cx="561564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Функционирование школы полного дня</a:t>
            </a:r>
            <a:endParaRPr lang="ru-RU" sz="2000" dirty="0"/>
          </a:p>
        </p:txBody>
      </p:sp>
      <p:graphicFrame>
        <p:nvGraphicFramePr>
          <p:cNvPr id="6" name="Объект 3">
            <a:extLst>
              <a:ext uri="{FF2B5EF4-FFF2-40B4-BE49-F238E27FC236}">
                <a16:creationId xmlns="" xmlns:a16="http://schemas.microsoft.com/office/drawing/2014/main" id="{BAD91B41-AD4B-4E3B-972C-7D2345E635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5015167"/>
              </p:ext>
            </p:extLst>
          </p:nvPr>
        </p:nvGraphicFramePr>
        <p:xfrm>
          <a:off x="276045" y="2458022"/>
          <a:ext cx="11629493" cy="800100"/>
        </p:xfrm>
        <a:graphic>
          <a:graphicData uri="http://schemas.openxmlformats.org/drawingml/2006/table">
            <a:tbl>
              <a:tblPr firstRow="1" bandRow="1"/>
              <a:tblGrid>
                <a:gridCol w="6254151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4797849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47650">
                <a:tc rowSpan="2">
                  <a:txBody>
                    <a:bodyPr/>
                    <a:lstStyle/>
                    <a:p>
                      <a:pPr marL="71120" marR="25527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модели «Школа полного дня» на основе интеграции урочной и внеурочной деятельности обучающихся, программ дополнительного образования детей, включая пребывание в группах продленного дня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47650">
                <a:tc vMerge="1">
                  <a:txBody>
                    <a:bodyPr/>
                    <a:lstStyle/>
                    <a:p>
                      <a:pPr marL="71120" marR="25527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</a:tbl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E8DBDAC7-F960-4882-B6C4-A59CDEDF2B78}"/>
              </a:ext>
            </a:extLst>
          </p:cNvPr>
          <p:cNvSpPr/>
          <p:nvPr/>
        </p:nvSpPr>
        <p:spPr>
          <a:xfrm>
            <a:off x="283586" y="3345813"/>
            <a:ext cx="73308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Реализация государственно- общественного управления</a:t>
            </a:r>
            <a:endParaRPr lang="ru-RU" sz="2000" dirty="0"/>
          </a:p>
        </p:txBody>
      </p:sp>
      <p:graphicFrame>
        <p:nvGraphicFramePr>
          <p:cNvPr id="8" name="Объект 3">
            <a:extLst>
              <a:ext uri="{FF2B5EF4-FFF2-40B4-BE49-F238E27FC236}">
                <a16:creationId xmlns="" xmlns:a16="http://schemas.microsoft.com/office/drawing/2014/main" id="{12A6DE3D-0876-400D-AD2C-E32530ABC1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2859166"/>
              </p:ext>
            </p:extLst>
          </p:nvPr>
        </p:nvGraphicFramePr>
        <p:xfrm>
          <a:off x="283586" y="3871411"/>
          <a:ext cx="11629493" cy="1005840"/>
        </p:xfrm>
        <a:graphic>
          <a:graphicData uri="http://schemas.openxmlformats.org/drawingml/2006/table">
            <a:tbl>
              <a:tblPr firstRow="1" bandRow="1"/>
              <a:tblGrid>
                <a:gridCol w="6263863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4788137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45895">
                <a:tc rowSpan="2">
                  <a:txBody>
                    <a:bodyPr/>
                    <a:lstStyle/>
                    <a:p>
                      <a:pPr marL="71120" marR="228600"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Сформированы коллегиальные органы управления в соответствии с Федеральным законом «Об образовании в Российской Федерации», предусмотренные уставом образовательной организации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45895">
                <a:tc vMerge="1">
                  <a:txBody>
                    <a:bodyPr/>
                    <a:lstStyle/>
                    <a:p>
                      <a:pPr marL="71120" marR="228600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5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45895">
                <a:tc rowSpan="2">
                  <a:txBody>
                    <a:bodyPr/>
                    <a:lstStyle/>
                    <a:p>
                      <a:pPr marL="7112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управляющего совета образовательной организации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45700712"/>
                  </a:ext>
                </a:extLst>
              </a:tr>
              <a:tr h="45895">
                <a:tc vMerge="1">
                  <a:txBody>
                    <a:bodyPr/>
                    <a:lstStyle/>
                    <a:p>
                      <a:pPr marL="71120" marR="25527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810" algn="ctr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ru-RU" sz="11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962314679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B16881BE-DF83-4CB6-BF1E-C6BDA62884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1130366"/>
              </p:ext>
            </p:extLst>
          </p:nvPr>
        </p:nvGraphicFramePr>
        <p:xfrm>
          <a:off x="276045" y="5146659"/>
          <a:ext cx="5417389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1">
                  <a:extLst>
                    <a:ext uri="{9D8B030D-6E8A-4147-A177-3AD203B41FA5}">
                      <a16:colId xmlns="" xmlns:a16="http://schemas.microsoft.com/office/drawing/2014/main" val="3012618421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161349959"/>
                    </a:ext>
                  </a:extLst>
                </a:gridCol>
                <a:gridCol w="1578634">
                  <a:extLst>
                    <a:ext uri="{9D8B030D-6E8A-4147-A177-3AD203B41FA5}">
                      <a16:colId xmlns="" xmlns:a16="http://schemas.microsoft.com/office/drawing/2014/main" val="1327597719"/>
                    </a:ext>
                  </a:extLst>
                </a:gridCol>
              </a:tblGrid>
              <a:tr h="243895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Распределение </a:t>
                      </a:r>
                      <a:b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</a:br>
                      <a:r>
                        <a:rPr lang="ru-RU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уровням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Диапазон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0384874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Базовый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9-12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85720526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Средний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13-15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9525561"/>
                  </a:ext>
                </a:extLst>
              </a:tr>
              <a:tr h="26828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Высокий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16-19</a:t>
                      </a:r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6163976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A1EBC48D-F1AA-4B7D-A0C1-9239B6092AB1}"/>
              </a:ext>
            </a:extLst>
          </p:cNvPr>
          <p:cNvSpPr/>
          <p:nvPr/>
        </p:nvSpPr>
        <p:spPr>
          <a:xfrm>
            <a:off x="5859011" y="5340314"/>
            <a:ext cx="60467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При нулевом значении хотя бы одного из «критических» показателей результат по данному направлению 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ОБНУЛЯЕТСЯ</a:t>
            </a:r>
            <a:r>
              <a:rPr lang="ru-RU" b="1" dirty="0">
                <a:ea typeface="Times New Roman" panose="02020603050405020304" pitchFamily="18" charset="0"/>
              </a:rPr>
              <a:t>, уровень соответствия – «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НИЖЕ БАЗОВОГО</a:t>
            </a:r>
            <a:r>
              <a:rPr lang="ru-RU" b="1" dirty="0">
                <a:ea typeface="Times New Roman" panose="02020603050405020304" pitchFamily="18" charset="0"/>
              </a:rPr>
              <a:t>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75802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D61CA-01FD-4C34-91C3-CD144B3D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69" y="365125"/>
            <a:ext cx="11033185" cy="670045"/>
          </a:xfrm>
        </p:spPr>
        <p:txBody>
          <a:bodyPr>
            <a:normAutofit/>
          </a:bodyPr>
          <a:lstStyle/>
          <a:p>
            <a:r>
              <a:rPr lang="ru-RU" sz="3200" b="1" dirty="0"/>
              <a:t>Распределение по уровням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7DE5955A-F65F-434D-938D-B531269D7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182280"/>
              </p:ext>
            </p:extLst>
          </p:nvPr>
        </p:nvGraphicFramePr>
        <p:xfrm>
          <a:off x="577970" y="1199073"/>
          <a:ext cx="11033187" cy="494136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2924355">
                  <a:extLst>
                    <a:ext uri="{9D8B030D-6E8A-4147-A177-3AD203B41FA5}">
                      <a16:colId xmlns="" xmlns:a16="http://schemas.microsoft.com/office/drawing/2014/main" val="188467875"/>
                    </a:ext>
                  </a:extLst>
                </a:gridCol>
                <a:gridCol w="2702944">
                  <a:extLst>
                    <a:ext uri="{9D8B030D-6E8A-4147-A177-3AD203B41FA5}">
                      <a16:colId xmlns="" xmlns:a16="http://schemas.microsoft.com/office/drawing/2014/main" val="2542759738"/>
                    </a:ext>
                  </a:extLst>
                </a:gridCol>
                <a:gridCol w="2702944">
                  <a:extLst>
                    <a:ext uri="{9D8B030D-6E8A-4147-A177-3AD203B41FA5}">
                      <a16:colId xmlns="" xmlns:a16="http://schemas.microsoft.com/office/drawing/2014/main" val="2383422368"/>
                    </a:ext>
                  </a:extLst>
                </a:gridCol>
                <a:gridCol w="2702944">
                  <a:extLst>
                    <a:ext uri="{9D8B030D-6E8A-4147-A177-3AD203B41FA5}">
                      <a16:colId xmlns="" xmlns:a16="http://schemas.microsoft.com/office/drawing/2014/main" val="610012767"/>
                    </a:ext>
                  </a:extLst>
                </a:gridCol>
              </a:tblGrid>
              <a:tr h="612000">
                <a:tc>
                  <a:txBody>
                    <a:bodyPr/>
                    <a:lstStyle/>
                    <a:p>
                      <a:pPr marL="72000" marR="330200" indent="-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Магистральное направление/ Ключевое условие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Базовый уровень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Средний уровень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Высокий уровень</a:t>
                      </a:r>
                      <a:endParaRPr lang="ru-RU" sz="16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252703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Знание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15‒28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29‒39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40‒53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426760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Здоровье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7‒12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13‒19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20‒22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60835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Творчество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9‒16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17‒24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25‒29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3720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Воспитание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10‒15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16‒19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20‒22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57558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Профориентация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5‒7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8‒11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12‒14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55360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marR="3340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Учитель. Школьная команда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11‒17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18‒27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28‒32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267636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Школьный климат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6‒13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14‒16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17‒19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8432897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marL="72000" marR="5245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solidFill>
                            <a:srgbClr val="002060"/>
                          </a:solidFill>
                          <a:effectLst/>
                        </a:rPr>
                        <a:t>Образовательная среда</a:t>
                      </a:r>
                      <a:endParaRPr lang="ru-RU" sz="16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9‒12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13‒15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16‒19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6039469"/>
                  </a:ext>
                </a:extLst>
              </a:tr>
              <a:tr h="1584000">
                <a:tc>
                  <a:txBody>
                    <a:bodyPr/>
                    <a:lstStyle/>
                    <a:p>
                      <a:pPr marL="72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ИТОГ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72‒123 </a:t>
                      </a:r>
                    </a:p>
                    <a:p>
                      <a:pPr marL="7200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Дополнительное условие: </a:t>
                      </a:r>
                      <a:r>
                        <a:rPr lang="ru-RU" sz="1400" dirty="0">
                          <a:effectLst/>
                        </a:rPr>
                        <a:t>отсутствуют магистральные направления и ключевые условия, по которым набрано 0 баллов (если не выполнено, то школа соответствует уровню «ниже базового»)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1790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124‒173 </a:t>
                      </a:r>
                    </a:p>
                    <a:p>
                      <a:pPr marL="72000" marR="17907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Дополнительное условие: </a:t>
                      </a:r>
                      <a:b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по каждому магистральному направлению и каждому ключевому условию набрано не менее 50% баллов (если не выполнено, то школа соответствует базовому уровню)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marR="164465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174‒210 </a:t>
                      </a:r>
                    </a:p>
                    <a:p>
                      <a:pPr marL="72000" marR="164465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  <a:t>Дополнительное условие: </a:t>
                      </a:r>
                      <a:br>
                        <a:rPr lang="ru-RU" sz="1400" b="1" dirty="0">
                          <a:solidFill>
                            <a:srgbClr val="C00000"/>
                          </a:solidFill>
                          <a:effectLst/>
                        </a:rPr>
                      </a:br>
                      <a:r>
                        <a:rPr lang="ru-RU" sz="1400" dirty="0">
                          <a:effectLst/>
                        </a:rPr>
                        <a:t>по каждому магистральному направлению и каждому ключевому условию набрано не менее 50% баллов (если не выполнено, то школа соответствует среднему уровню)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272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736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4" t="34759" r="21524" b="11052"/>
          <a:stretch/>
        </p:blipFill>
        <p:spPr bwMode="auto">
          <a:xfrm>
            <a:off x="409900" y="261516"/>
            <a:ext cx="11461533" cy="629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22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5" t="34341" r="21091" b="12696"/>
          <a:stretch/>
        </p:blipFill>
        <p:spPr bwMode="auto">
          <a:xfrm>
            <a:off x="634289" y="299545"/>
            <a:ext cx="11488959" cy="625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33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72D61CA-01FD-4C34-91C3-CD144B3D1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969" y="365125"/>
            <a:ext cx="11033185" cy="67004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Магистральные направления и показатели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7DE5955A-F65F-434D-938D-B531269D77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181204"/>
              </p:ext>
            </p:extLst>
          </p:nvPr>
        </p:nvGraphicFramePr>
        <p:xfrm>
          <a:off x="577970" y="1199073"/>
          <a:ext cx="10962389" cy="49059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4183216">
                  <a:extLst>
                    <a:ext uri="{9D8B030D-6E8A-4147-A177-3AD203B41FA5}">
                      <a16:colId xmlns="" xmlns:a16="http://schemas.microsoft.com/office/drawing/2014/main" val="188467875"/>
                    </a:ext>
                  </a:extLst>
                </a:gridCol>
                <a:gridCol w="3222167">
                  <a:extLst>
                    <a:ext uri="{9D8B030D-6E8A-4147-A177-3AD203B41FA5}">
                      <a16:colId xmlns="" xmlns:a16="http://schemas.microsoft.com/office/drawing/2014/main" val="2542759738"/>
                    </a:ext>
                  </a:extLst>
                </a:gridCol>
                <a:gridCol w="3557006">
                  <a:extLst>
                    <a:ext uri="{9D8B030D-6E8A-4147-A177-3AD203B41FA5}">
                      <a16:colId xmlns="" xmlns:a16="http://schemas.microsoft.com/office/drawing/2014/main" val="2383422368"/>
                    </a:ext>
                  </a:extLst>
                </a:gridCol>
              </a:tblGrid>
              <a:tr h="667497">
                <a:tc>
                  <a:txBody>
                    <a:bodyPr/>
                    <a:lstStyle/>
                    <a:p>
                      <a:pPr marL="72000" marR="330200" indent="-127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Магистральное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2400" b="1" baseline="0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показателей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7200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 них  критических </a:t>
                      </a:r>
                      <a:endParaRPr lang="ru-RU" sz="24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62527038"/>
                  </a:ext>
                </a:extLst>
              </a:tr>
              <a:tr h="33374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</a:rPr>
                        <a:t>Знание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54267608"/>
                  </a:ext>
                </a:extLst>
              </a:tr>
              <a:tr h="33374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</a:rPr>
                        <a:t>Здоровье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66083528"/>
                  </a:ext>
                </a:extLst>
              </a:tr>
              <a:tr h="33374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</a:rPr>
                        <a:t>Творчество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9372068"/>
                  </a:ext>
                </a:extLst>
              </a:tr>
              <a:tr h="33374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</a:rPr>
                        <a:t>Воспитание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55755850"/>
                  </a:ext>
                </a:extLst>
              </a:tr>
              <a:tr h="33374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</a:rPr>
                        <a:t>Профориентация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55536084"/>
                  </a:ext>
                </a:extLst>
              </a:tr>
              <a:tr h="333748">
                <a:tc>
                  <a:txBody>
                    <a:bodyPr/>
                    <a:lstStyle/>
                    <a:p>
                      <a:pPr marL="0" marR="3340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</a:rPr>
                        <a:t>Учитель. Школьная команда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92676366"/>
                  </a:ext>
                </a:extLst>
              </a:tr>
              <a:tr h="333748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</a:rPr>
                        <a:t>Школьный климат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08432897"/>
                  </a:ext>
                </a:extLst>
              </a:tr>
              <a:tr h="333748">
                <a:tc>
                  <a:txBody>
                    <a:bodyPr/>
                    <a:lstStyle/>
                    <a:p>
                      <a:pPr marL="0" marR="52451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2060"/>
                          </a:solidFill>
                          <a:effectLst/>
                        </a:rPr>
                        <a:t>Образовательная среда</a:t>
                      </a:r>
                      <a:endParaRPr lang="ru-RU" sz="2400" b="1" i="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23825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6039469"/>
                  </a:ext>
                </a:extLst>
              </a:tr>
              <a:tr h="760657">
                <a:tc>
                  <a:txBody>
                    <a:bodyPr/>
                    <a:lstStyle/>
                    <a:p>
                      <a:pPr mar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</a:rPr>
                        <a:t>ИТОГО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7907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6272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642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841" y="520263"/>
            <a:ext cx="11713779" cy="60381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ea typeface="Times New Roman" panose="02020603050405020304" pitchFamily="18" charset="0"/>
              </a:rPr>
              <a:t>При нулевом значении хотя бы одного из «критических» показателей результат по данному направлению </a:t>
            </a:r>
            <a:r>
              <a:rPr lang="ru-RU" b="1" dirty="0" smtClean="0">
                <a:solidFill>
                  <a:srgbClr val="C00000"/>
                </a:solidFill>
                <a:ea typeface="Times New Roman" panose="02020603050405020304" pitchFamily="18" charset="0"/>
              </a:rPr>
              <a:t>ОБНУЛЯЕТСЯ</a:t>
            </a:r>
            <a:r>
              <a:rPr lang="ru-RU" b="1" dirty="0" smtClean="0">
                <a:ea typeface="Times New Roman" panose="02020603050405020304" pitchFamily="18" charset="0"/>
              </a:rPr>
              <a:t>.</a:t>
            </a:r>
            <a:br>
              <a:rPr lang="ru-RU" b="1" dirty="0" smtClean="0">
                <a:ea typeface="Times New Roman" panose="02020603050405020304" pitchFamily="18" charset="0"/>
              </a:rPr>
            </a:br>
            <a:r>
              <a:rPr lang="ru-RU" b="1" dirty="0" smtClean="0">
                <a:ea typeface="Times New Roman" panose="02020603050405020304" pitchFamily="18" charset="0"/>
              </a:rPr>
              <a:t>Если по любому магистральному направлению  набрано 0 баллов, то уровень </a:t>
            </a:r>
            <a:r>
              <a:rPr lang="ru-RU" b="1" dirty="0">
                <a:ea typeface="Times New Roman" panose="02020603050405020304" pitchFamily="18" charset="0"/>
              </a:rPr>
              <a:t>соответствия </a:t>
            </a:r>
            <a:r>
              <a:rPr lang="ru-RU" b="1" dirty="0" smtClean="0">
                <a:ea typeface="Times New Roman" panose="02020603050405020304" pitchFamily="18" charset="0"/>
              </a:rPr>
              <a:t>школы – </a:t>
            </a:r>
            <a:r>
              <a:rPr lang="ru-RU" b="1" dirty="0">
                <a:ea typeface="Times New Roman" panose="02020603050405020304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ea typeface="Times New Roman" panose="02020603050405020304" pitchFamily="18" charset="0"/>
              </a:rPr>
              <a:t>НИЖЕ БАЗОВОГО</a:t>
            </a:r>
            <a:r>
              <a:rPr lang="ru-RU" b="1" dirty="0" smtClean="0">
                <a:ea typeface="Times New Roman" panose="02020603050405020304" pitchFamily="18" charset="0"/>
              </a:rPr>
              <a:t>»!!!</a:t>
            </a:r>
            <a:br>
              <a:rPr lang="ru-RU" b="1" dirty="0" smtClean="0">
                <a:ea typeface="Times New Roman" panose="02020603050405020304" pitchFamily="18" charset="0"/>
              </a:rPr>
            </a:br>
            <a:r>
              <a:rPr lang="ru-RU" b="1" dirty="0">
                <a:ea typeface="Times New Roman" panose="02020603050405020304" pitchFamily="18" charset="0"/>
              </a:rPr>
              <a:t/>
            </a:r>
            <a:br>
              <a:rPr lang="ru-RU" b="1" dirty="0">
                <a:ea typeface="Times New Roman" panose="02020603050405020304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1 критический показатель 0 баллов = уровень соответствия школы </a:t>
            </a:r>
            <a:r>
              <a:rPr lang="ru-RU" sz="4900" b="1" dirty="0">
                <a:solidFill>
                  <a:srgbClr val="FF0000"/>
                </a:solidFill>
                <a:ea typeface="Times New Roman" panose="02020603050405020304" pitchFamily="18" charset="0"/>
              </a:rPr>
              <a:t>«НИЖЕ </a:t>
            </a:r>
            <a:r>
              <a:rPr lang="ru-RU" sz="4900" b="1" dirty="0" smtClean="0">
                <a:solidFill>
                  <a:srgbClr val="FF0000"/>
                </a:solidFill>
                <a:ea typeface="Times New Roman" panose="02020603050405020304" pitchFamily="18" charset="0"/>
              </a:rPr>
              <a:t>БАЗОВОГО»</a:t>
            </a:r>
            <a:r>
              <a:rPr lang="ru-RU" sz="4900" b="1" dirty="0">
                <a:solidFill>
                  <a:srgbClr val="FF0000"/>
                </a:solidFill>
              </a:rPr>
              <a:t/>
            </a:r>
            <a:br>
              <a:rPr lang="ru-RU" sz="4900" b="1" dirty="0">
                <a:solidFill>
                  <a:srgbClr val="FF0000"/>
                </a:solidFill>
              </a:rPr>
            </a:br>
            <a:endParaRPr lang="ru-RU" sz="4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67C0331-FE88-4F53-AB16-477651292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ЗНАНИЕ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Образовательный процесс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6835936"/>
              </p:ext>
            </p:extLst>
          </p:nvPr>
        </p:nvGraphicFramePr>
        <p:xfrm>
          <a:off x="276225" y="960197"/>
          <a:ext cx="11629493" cy="5622969"/>
        </p:xfrm>
        <a:graphic>
          <a:graphicData uri="http://schemas.openxmlformats.org/drawingml/2006/table">
            <a:tbl>
              <a:tblPr firstRow="1" bandRow="1"/>
              <a:tblGrid>
                <a:gridCol w="4140000">
                  <a:extLst>
                    <a:ext uri="{9D8B030D-6E8A-4147-A177-3AD203B41FA5}">
                      <a16:colId xmlns="" xmlns:a16="http://schemas.microsoft.com/office/drawing/2014/main" val="583505796"/>
                    </a:ext>
                  </a:extLst>
                </a:gridCol>
                <a:gridCol w="691200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7493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264962">
                <a:tc rowSpan="2">
                  <a:txBody>
                    <a:bodyPr/>
                    <a:lstStyle/>
                    <a:p>
                      <a:pPr marL="69215" marR="1479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Реализация учебно-исследовательской и проектной деятельности</a:t>
                      </a:r>
                    </a:p>
                    <a:p>
                      <a:pPr marL="69215" marR="14795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baseline="0" dirty="0">
                          <a:effectLst/>
                        </a:rPr>
                        <a:t>(«</a:t>
                      </a:r>
                      <a:r>
                        <a:rPr lang="ru-RU" sz="1200" b="1" spc="0" baseline="0" dirty="0">
                          <a:solidFill>
                            <a:srgbClr val="C00000"/>
                          </a:solidFill>
                          <a:effectLst/>
                        </a:rPr>
                        <a:t>критический</a:t>
                      </a:r>
                      <a:r>
                        <a:rPr lang="ru-RU" sz="1200" b="1" spc="0" baseline="0" dirty="0">
                          <a:effectLst/>
                        </a:rPr>
                        <a:t>» показатель)</a:t>
                      </a:r>
                      <a:endParaRPr lang="ru-RU" sz="1200" b="1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9652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обучающиеся не участвуют в реализации проектной и/или исследовательской деятельности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0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6496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обучающиеся участвуют в реализации проектной и/или исследовательской деятельности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1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263382">
                <a:tc rowSpan="4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Реализация учебных планов одного или нескольких профилей обучения и (или) индивидуальных учебных планов</a:t>
                      </a:r>
                    </a:p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baseline="0" dirty="0">
                          <a:effectLst/>
                        </a:rPr>
                        <a:t>(«</a:t>
                      </a:r>
                      <a:r>
                        <a:rPr lang="ru-RU" sz="1200" b="1" spc="0" baseline="0" dirty="0">
                          <a:solidFill>
                            <a:srgbClr val="C00000"/>
                          </a:solidFill>
                          <a:effectLst/>
                        </a:rPr>
                        <a:t>критический</a:t>
                      </a:r>
                      <a:r>
                        <a:rPr lang="ru-RU" sz="1200" b="1" spc="0" baseline="0" dirty="0">
                          <a:effectLst/>
                        </a:rPr>
                        <a:t>» показатель)</a:t>
                      </a:r>
                      <a:endParaRPr lang="ru-RU" sz="1200" b="1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412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не реализуется профильное обучение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0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633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 marR="6489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реализация 1 профиля или 1 индивидуального учебного плана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1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2633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 marR="4946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реализация не менее 2 профилей или нескольких различных индивидуальных учебных планов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2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2633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 marR="49466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реализация не менее 2 профилей и нескольких различных индивидуальных учебных планов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3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263382">
                <a:tc rowSpan="2">
                  <a:txBody>
                    <a:bodyPr/>
                    <a:lstStyle/>
                    <a:p>
                      <a:pPr marL="69215" marR="2311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Реализация федеральных рабочих программ по учебным предметам (1‒11 классы) </a:t>
                      </a:r>
                    </a:p>
                    <a:p>
                      <a:pPr marL="69215" marR="23114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0" baseline="0" dirty="0">
                          <a:effectLst/>
                        </a:rPr>
                        <a:t>(«</a:t>
                      </a:r>
                      <a:r>
                        <a:rPr lang="ru-RU" sz="1200" b="1" spc="0" baseline="0" dirty="0">
                          <a:solidFill>
                            <a:srgbClr val="C00000"/>
                          </a:solidFill>
                          <a:effectLst/>
                        </a:rPr>
                        <a:t>критический</a:t>
                      </a:r>
                      <a:r>
                        <a:rPr lang="ru-RU" sz="1200" b="1" spc="0" baseline="0" dirty="0">
                          <a:effectLst/>
                        </a:rPr>
                        <a:t>» показатель) </a:t>
                      </a:r>
                      <a:r>
                        <a:rPr lang="ru-RU" sz="1200" spc="0" baseline="0" dirty="0">
                          <a:effectLst/>
                        </a:rPr>
                        <a:t>(с 1 сентября 2023 года)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не реализуется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0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52676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 marR="12446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100% учителей используют программы учебных предметов, содержание и планируемые результаты которых не ниже соответствующих содержания и планируемых результатов федеральных рабочих программ учебных предметов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1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263382">
                <a:tc rowSpan="3">
                  <a:txBody>
                    <a:bodyPr/>
                    <a:lstStyle/>
                    <a:p>
                      <a:pPr marL="69215" marR="9398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Обеспеченность учебниками и учебными пособиями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4988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не обеспечено учебниками в полном объеме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0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2633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 marR="5219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обеспечено учебниками в полном объеме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1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2633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 marR="17907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обеспечено учебниками и учебными пособиями в полном объеме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2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263382">
                <a:tc rowSpan="2"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Применение электронных образовательных ресурсов из федерального перечня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не предусмотрено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0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14265789"/>
                  </a:ext>
                </a:extLst>
              </a:tr>
              <a:tr h="263382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предусмотрено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1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72055013"/>
                  </a:ext>
                </a:extLst>
              </a:tr>
              <a:tr h="263382">
                <a:tc rowSpan="4">
                  <a:txBody>
                    <a:bodyPr/>
                    <a:lstStyle/>
                    <a:p>
                      <a:pPr marL="69215" marR="4572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Углубленное изучение отдельных  предметов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18224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не реализуется углубленное изучение отдельных предметов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0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16078324"/>
                  </a:ext>
                </a:extLst>
              </a:tr>
              <a:tr h="382723">
                <a:tc vMerge="1"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углубленное изучение одного или более предметов реализуется не менее чем в одном классе одной из параллелей со 2 по 9 класс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1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82156177"/>
                  </a:ext>
                </a:extLst>
              </a:tr>
              <a:tr h="382723">
                <a:tc vMerge="1"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13589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углубленное изучение одного или более предметов реализуется не менее чем в одном классе в двух параллелях со 2 по 9 класс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2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10289494"/>
                  </a:ext>
                </a:extLst>
              </a:tr>
              <a:tr h="382723">
                <a:tc vMerge="1">
                  <a:txBody>
                    <a:bodyPr/>
                    <a:lstStyle/>
                    <a:p>
                      <a:pPr marL="69215">
                        <a:lnSpc>
                          <a:spcPts val="11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215" marR="37973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</a:rPr>
                        <a:t>углубленное изучение одного или более предметов реализуется не менее чем в одном классе в трех и более параллелях со 2 по 9 класс</a:t>
                      </a:r>
                      <a:endParaRPr lang="ru-RU" sz="1200" spc="0" baseline="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200" spc="0" baseline="0" dirty="0"/>
                        <a:t>3</a:t>
                      </a:r>
                      <a:endParaRPr lang="ru-RU" sz="1200" spc="0" baseline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8544560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04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9697527"/>
              </p:ext>
            </p:extLst>
          </p:nvPr>
        </p:nvGraphicFramePr>
        <p:xfrm>
          <a:off x="276225" y="957533"/>
          <a:ext cx="11628000" cy="5630177"/>
        </p:xfrm>
        <a:graphic>
          <a:graphicData uri="http://schemas.openxmlformats.org/drawingml/2006/table">
            <a:tbl>
              <a:tblPr firstRow="1" bandRow="1"/>
              <a:tblGrid>
                <a:gridCol w="5580000">
                  <a:extLst>
                    <a:ext uri="{9D8B030D-6E8A-4147-A177-3AD203B41FA5}">
                      <a16:colId xmlns="" xmlns:a16="http://schemas.microsoft.com/office/drawing/2014/main" val="3404358871"/>
                    </a:ext>
                  </a:extLst>
                </a:gridCol>
                <a:gridCol w="547200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6000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190381">
                <a:tc rowSpan="2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и соблюдение требований локального акта, регламентирующего формы, порядок, периодичность текущего контроля успеваемости и промежуточной аттестации обучающихся </a:t>
                      </a:r>
                      <a:r>
                        <a:rPr lang="ru-RU" sz="1150" b="1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(«</a:t>
                      </a:r>
                      <a:r>
                        <a:rPr lang="ru-RU" sz="1150" b="1" kern="1200" spc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критический</a:t>
                      </a:r>
                      <a:r>
                        <a:rPr lang="ru-RU" sz="1150" b="1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показатель</a:t>
                      </a: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547345">
                <a:tc vMerge="1">
                  <a:txBody>
                    <a:bodyPr/>
                    <a:lstStyle/>
                    <a:p>
                      <a:pPr marL="69215">
                        <a:lnSpc>
                          <a:spcPts val="118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учителей и членов управленческой команды школы соблюдают требования локального акта, регламентирующего формы, порядок, периодичность текущего контроля успеваемости и промежуточной аттестации обучающихся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190381">
                <a:tc rowSpan="2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и соблюдение требований локального акта, регламентирующего внутреннюю систему оценки качества образования </a:t>
                      </a:r>
                      <a:r>
                        <a:rPr lang="ru-RU" sz="1150" b="1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(«</a:t>
                      </a:r>
                      <a:r>
                        <a:rPr lang="ru-RU" sz="1150" b="1" kern="1200" spc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критический</a:t>
                      </a:r>
                      <a:r>
                        <a:rPr lang="ru-RU" sz="1150" b="1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547345">
                <a:tc vMerge="1">
                  <a:txBody>
                    <a:bodyPr/>
                    <a:lstStyle/>
                    <a:p>
                      <a:pPr marL="69215" marR="316230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1623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100% учителей и членов управленческой команды школы соблюдают требования локального акта, регламентирующего внутреннюю систему оценки качества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342588">
                <a:tc rowSpan="2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Планирование оценочных процедур с учетом графиков проведения федеральных и региональных (при наличии) оценочных процедур (сводный график оценочных процедур размещен на официальном сайте школы)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342588">
                <a:tc vMerge="1">
                  <a:txBody>
                    <a:bodyPr/>
                    <a:lstStyle/>
                    <a:p>
                      <a:pPr marL="692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364896">
                <a:tc rowSpan="2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выпускников 11 класса, получивших медаль «За особые успехи в учении», которые набрали по одному из предметов ЕГЭ менее 70 баллов (при реализации среднего общего образования)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выпускников 11 класса, получивших медаль «За особые успехи в учении», которые набрали по одному из предметов ЕГЭ менее 70 баллов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364896">
                <a:tc vMerge="1">
                  <a:txBody>
                    <a:bodyPr/>
                    <a:lstStyle/>
                    <a:p>
                      <a:pPr marL="69215" marR="137795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1377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выпускников 11 класса, получивших медаль «За особые успехи в учении», которые набрали по одному из предметов ЕГЭ менее 70 баллов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364896">
                <a:tc rowSpan="3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организация не входит в перечень образовательных организаций с признаками необъективных результатов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организация входит в перечень образовательных организаций с признаками необъективных результатов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364896">
                <a:tc vMerge="1">
                  <a:txBody>
                    <a:bodyPr/>
                    <a:lstStyle/>
                    <a:p>
                      <a:pPr marL="69215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организация не входит в перечень образовательных организаций с признаками необъективных результатов по итогам предыдущего учебного года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364896">
                <a:tc vMerge="1">
                  <a:txBody>
                    <a:bodyPr/>
                    <a:lstStyle/>
                    <a:p>
                      <a:pPr marL="69215" marR="222250">
                        <a:lnSpc>
                          <a:spcPts val="127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4163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образовательная организация не входит в перечень образовательных организаций с признаками необъективных результатов по итогам двух предыдущих учебных годов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364896">
                <a:tc rowSpan="2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выпускников 9 класса, не получивших аттестаты об основном общем образовании, в общей численности выпускников 9 класса (за предыдущий учебный год)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2660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выпускников 9 класса, не получивших аттестаты об основном общем образовании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14265789"/>
                  </a:ext>
                </a:extLst>
              </a:tr>
              <a:tr h="364896">
                <a:tc vMerge="1">
                  <a:txBody>
                    <a:bodyPr/>
                    <a:lstStyle/>
                    <a:p>
                      <a:pPr marL="69215" marR="56515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565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выпускников 9 класса, не получивших аттестаты об основном общем образовании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72055013"/>
                  </a:ext>
                </a:extLst>
              </a:tr>
              <a:tr h="190381">
                <a:tc rowSpan="2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выпускников 11 класса, не получивших аттестаты о среднем общем образовании, в общей численности выпускников 11 класса (за предыдущий учебный год)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выпускников 11 класса, не получивших аттестаты о среднем общем образовании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16078324"/>
                  </a:ext>
                </a:extLst>
              </a:tr>
              <a:tr h="364896">
                <a:tc vMerge="1">
                  <a:txBody>
                    <a:bodyPr/>
                    <a:lstStyle/>
                    <a:p>
                      <a:pPr marL="69215" marR="56515"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565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 выпускников 11 класса, не получивших аттестаты о среднем общем образовании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82156177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C00C58C-DD8B-424D-A9FF-D9C8EBC4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ЗНАНИЕ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Функционирование объективной внутренней системы оценки качества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162079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BE90F1FB-1EBC-4FDC-9F16-2215051474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1057609"/>
              </p:ext>
            </p:extLst>
          </p:nvPr>
        </p:nvGraphicFramePr>
        <p:xfrm>
          <a:off x="276225" y="957532"/>
          <a:ext cx="11628000" cy="5286084"/>
        </p:xfrm>
        <a:graphic>
          <a:graphicData uri="http://schemas.openxmlformats.org/drawingml/2006/table">
            <a:tbl>
              <a:tblPr firstRow="1" bandRow="1"/>
              <a:tblGrid>
                <a:gridCol w="5580000">
                  <a:extLst>
                    <a:ext uri="{9D8B030D-6E8A-4147-A177-3AD203B41FA5}">
                      <a16:colId xmlns="" xmlns:a16="http://schemas.microsoft.com/office/drawing/2014/main" val="3404358871"/>
                    </a:ext>
                  </a:extLst>
                </a:gridCol>
                <a:gridCol w="5472000">
                  <a:extLst>
                    <a:ext uri="{9D8B030D-6E8A-4147-A177-3AD203B41FA5}">
                      <a16:colId xmlns="" xmlns:a16="http://schemas.microsoft.com/office/drawing/2014/main" val="3350446819"/>
                    </a:ext>
                  </a:extLst>
                </a:gridCol>
                <a:gridCol w="576000">
                  <a:extLst>
                    <a:ext uri="{9D8B030D-6E8A-4147-A177-3AD203B41FA5}">
                      <a16:colId xmlns="" xmlns:a16="http://schemas.microsoft.com/office/drawing/2014/main" val="77827107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Показатели оценивания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Значение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400" b="1" kern="1200" spc="0" baseline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Балл</a:t>
                      </a:r>
                      <a:endParaRPr lang="ru-RU" sz="1400" b="1" spc="0" baseline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06132367"/>
                  </a:ext>
                </a:extLst>
              </a:tr>
              <a:tr h="485224">
                <a:tc rowSpan="4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Реализация рабочих программ курсов внеурочной деятельности, в том числе курса «Разговоры о важном» </a:t>
                      </a:r>
                      <a:r>
                        <a:rPr lang="ru-RU" sz="1150" b="1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(«</a:t>
                      </a:r>
                      <a:r>
                        <a:rPr lang="ru-RU" sz="1150" b="1" kern="1200" spc="0" baseline="0" dirty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критический</a:t>
                      </a:r>
                      <a:r>
                        <a:rPr lang="ru-RU" sz="1150" b="1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 показатель)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21844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обучающимся обеспечено менее 3 часов еженедельных занятий внеурочной деятельностью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962309736"/>
                  </a:ext>
                </a:extLst>
              </a:tr>
              <a:tr h="253161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обучающимся обеспечено 3‒4 часа еженедельных занятий внеурочной деятельностью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01623698"/>
                  </a:ext>
                </a:extLst>
              </a:tr>
              <a:tr h="485224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обучающимся обеспечено не менее 5‒9 часов еженедельных занятий внеурочной деятельностью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41028056"/>
                  </a:ext>
                </a:extLst>
              </a:tr>
              <a:tr h="253161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b="1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33083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обучающимся обеспечено 10 часов еженедельных занятий внеурочной деятельностью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743262046"/>
                  </a:ext>
                </a:extLst>
              </a:tr>
              <a:tr h="253161">
                <a:tc rowSpan="4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обучающихся во Всероссийской олимпиаде школьников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80056899"/>
                  </a:ext>
                </a:extLst>
              </a:tr>
              <a:tr h="253161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муниципальном этапе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024262749"/>
                  </a:ext>
                </a:extLst>
              </a:tr>
              <a:tr h="253161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региональном этапе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68425181"/>
                  </a:ext>
                </a:extLst>
              </a:tr>
              <a:tr h="253161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46672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в заключительном этапе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66735732"/>
                  </a:ext>
                </a:extLst>
              </a:tr>
              <a:tr h="253161">
                <a:tc rowSpan="4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победителей и призеров этапов Всероссийской олимпиады школьников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отсутствие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171565855"/>
                  </a:ext>
                </a:extLst>
              </a:tr>
              <a:tr h="485224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муниципального этапа Всероссийской олимпиады школьников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0638893"/>
                  </a:ext>
                </a:extLst>
              </a:tr>
              <a:tr h="485224">
                <a:tc vMerge="1">
                  <a:txBody>
                    <a:bodyPr/>
                    <a:lstStyle/>
                    <a:p>
                      <a:pPr marL="69215" marR="4572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регионального этапа Всероссийской олимпиады школьников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30222733"/>
                  </a:ext>
                </a:extLst>
              </a:tr>
              <a:tr h="485224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marR="61277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наличие победителей и (или) призеров заключительного этапа Всероссийской олимпиады школьников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114265789"/>
                  </a:ext>
                </a:extLst>
              </a:tr>
              <a:tr h="253161">
                <a:tc rowSpan="2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Сетевая форма реализации общеобразовательных программ (наличие договора(-</a:t>
                      </a:r>
                      <a:r>
                        <a:rPr lang="ru-RU" sz="1150" kern="1200" spc="0" baseline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ов</a:t>
                      </a: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о сетевой форме реализации общеобразовательных программ; наличие общеобразовательных программ, реализуемых в сетевой форме)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осуществляется сетевая форма реализации общеобразовательных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772055013"/>
                  </a:ext>
                </a:extLst>
              </a:tr>
              <a:tr h="474676">
                <a:tc vMerge="1">
                  <a:txBody>
                    <a:bodyPr/>
                    <a:lstStyle/>
                    <a:p>
                      <a:pPr marL="69215" marR="45720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50" kern="1200" spc="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6921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150" kern="1200" spc="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осуществляется сетевая форма реализации общеобразовательных программ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kern="1200" spc="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016078324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="" xmlns:a16="http://schemas.microsoft.com/office/drawing/2014/main" id="{3C00C58C-DD8B-424D-A9FF-D9C8EBC42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45" y="140850"/>
            <a:ext cx="11637034" cy="773550"/>
          </a:xfrm>
        </p:spPr>
        <p:txBody>
          <a:bodyPr>
            <a:noAutofit/>
          </a:bodyPr>
          <a:lstStyle/>
          <a:p>
            <a:r>
              <a:rPr lang="ru-RU" sz="2400" b="1" dirty="0"/>
              <a:t>Магистральное направление: </a:t>
            </a:r>
            <a:r>
              <a:rPr lang="ru-RU" sz="2400" b="1" dirty="0">
                <a:solidFill>
                  <a:srgbClr val="C00000"/>
                </a:solidFill>
              </a:rPr>
              <a:t>ЗНАНИЕ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Критерий: </a:t>
            </a:r>
            <a:r>
              <a:rPr lang="ru-RU" sz="2000" b="1" dirty="0">
                <a:solidFill>
                  <a:srgbClr val="002060"/>
                </a:solidFill>
              </a:rPr>
              <a:t>Обеспечение удовлетворения образовательных интересов и потребностей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5488793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5185</Words>
  <Application>Microsoft Office PowerPoint</Application>
  <PresentationFormat>Произвольный</PresentationFormat>
  <Paragraphs>1031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Школа Минпросвещения России</vt:lpstr>
      <vt:lpstr>Презентация PowerPoint</vt:lpstr>
      <vt:lpstr>Презентация PowerPoint</vt:lpstr>
      <vt:lpstr>Презентация PowerPoint</vt:lpstr>
      <vt:lpstr>Магистральные направления и показатели</vt:lpstr>
      <vt:lpstr>При нулевом значении хотя бы одного из «критических» показателей результат по данному направлению ОБНУЛЯЕТСЯ. Если по любому магистральному направлению  набрано 0 баллов, то уровень соответствия школы – «НИЖЕ БАЗОВОГО»!!!  1 критический показатель 0 баллов = уровень соответствия школы «НИЖЕ БАЗОВОГО» </vt:lpstr>
      <vt:lpstr>Магистральное направление: ЗНАНИЕ Критерий: Образовательный процесс</vt:lpstr>
      <vt:lpstr>Магистральное направление: ЗНАНИЕ Критерий: Функционирование объективной внутренней системы оценки качества образования</vt:lpstr>
      <vt:lpstr>Магистральное направление: ЗНАНИЕ Критерий: Обеспечение удовлетворения образовательных интересов и потребностей обучающихся</vt:lpstr>
      <vt:lpstr>Магистральное направление: ЗНАНИЕ Инклюзивное образовательное пространство Критерий: Обеспечение условий для организации образования обучающихся с ограниченными возможностями здоровья (далее – ОВЗ), с инвалидностью</vt:lpstr>
      <vt:lpstr>Магистральное направление: ЗНАНИЕ Инклюзивное образовательное пространство Критерий: Обеспечение условий для организации образования обучающихся с ограниченными возможностями здоровья (далее – ОВЗ), с инвалидностью</vt:lpstr>
      <vt:lpstr>Магистральное направление: ЗНАНИЕ Инклюзивное образовательное пространство Критерий: Обеспечение условий для организации образования обучающихся с ограниченными возможностями здоровья (далее – ОВЗ), с инвалидностью</vt:lpstr>
      <vt:lpstr>Магистральное направление: ЗДОРОВЬЕ Критерий: Создание условий для занятий физической культурой и спортом</vt:lpstr>
      <vt:lpstr>Магистральное направление: ЗДОРОВЬЕ Критерий: Здоровьесберегающая среда</vt:lpstr>
      <vt:lpstr>Магистральное направление: ТВОРЧЕСТВО Критерий: Развитие талантов</vt:lpstr>
      <vt:lpstr>Магистральное направление: ТВОРЧЕСТВО Критерий: Школьные творческие объединения</vt:lpstr>
      <vt:lpstr>Магистральное направление: ВОСПИТАНИЕ Критерий: Организация воспитательной деятельности</vt:lpstr>
      <vt:lpstr>Магистральное направление: ВОСПИТАНИЕ Критерий: Ученическое самоуправление, волонтерское движение</vt:lpstr>
      <vt:lpstr>Магистральное направление: ПРОФОРИЕНТАЦИЯ Критерий: Сопровождение выбора профессии</vt:lpstr>
      <vt:lpstr>Ключевое условие: УЧИТЕЛЬ. ШКОЛЬНАЯ КОМАНДА Критерий: Условия педагогического труда</vt:lpstr>
      <vt:lpstr>Ключевое условие: УЧИТЕЛЬ. ШКОЛЬНАЯ КОМАНДА Критерий: Развитие и повышение квалификации</vt:lpstr>
      <vt:lpstr>Ключевое условие: УЧИТЕЛЬ. ШКОЛЬНАЯ КОМАНДА Критерий: Развитие и повышение квалификации</vt:lpstr>
      <vt:lpstr>Ключевое условие: ШКОЛЬНЫЙ КЛИМАТ Критерий: Организация психолого-педагогического сопровождения</vt:lpstr>
      <vt:lpstr>Ключевое условие: ШКОЛЬНЫЙ КЛИМАТ Критерий: Формирование психологически благоприятного школьного климата</vt:lpstr>
      <vt:lpstr>Ключевое условие: ОБРАЗОВАТЕЛЬНАЯ СРЕДА Критерий: ЦОС (поддержка всех активностей)</vt:lpstr>
      <vt:lpstr>Ключевое условие: ОБРАЗОВАТЕЛЬНАЯ СРЕДА Критерий: Организация внутришкольного пространства</vt:lpstr>
      <vt:lpstr>Распределение по уровням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GL_03_09_2021</dc:creator>
  <cp:lastModifiedBy>Пользователь</cp:lastModifiedBy>
  <cp:revision>44</cp:revision>
  <dcterms:created xsi:type="dcterms:W3CDTF">2023-09-06T10:57:59Z</dcterms:created>
  <dcterms:modified xsi:type="dcterms:W3CDTF">2023-09-13T12:36:13Z</dcterms:modified>
</cp:coreProperties>
</file>