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336600"/>
    <a:srgbClr val="CCFF33"/>
    <a:srgbClr val="990000"/>
    <a:srgbClr val="800000"/>
    <a:srgbClr val="666633"/>
    <a:srgbClr val="CCFF99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55" autoAdjust="0"/>
  </p:normalViewPr>
  <p:slideViewPr>
    <p:cSldViewPr>
      <p:cViewPr>
        <p:scale>
          <a:sx n="86" d="100"/>
          <a:sy n="86" d="100"/>
        </p:scale>
        <p:origin x="-67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Смоленский областной институт развития образования</a:t>
            </a:r>
            <a:r>
              <a:rPr 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Кафедра методики преподавания предметов </a:t>
            </a:r>
            <a:b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естественно-математического цикла</a:t>
            </a:r>
            <a:b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кафедры: 8(412) 38-95-51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Вас приветствует доцент кафедры Иванов Владимир Матвеевич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2403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«Реализация системно-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обучении предметам естественнонаучного цикла»</a:t>
            </a:r>
          </a:p>
          <a:p>
            <a:pPr marL="0" indent="0" algn="ctr">
              <a:buNone/>
              <a:defRPr/>
            </a:pPr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latin typeface="Bookman Old Style" pitchFamily="18" charset="0"/>
                <a:cs typeface="Kalinga" pitchFamily="34" charset="0"/>
              </a:rPr>
              <a:t>      </a:t>
            </a:r>
            <a:r>
              <a:rPr lang="ru-RU" sz="2400" dirty="0" smtClean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Учителем </a:t>
            </a:r>
            <a:r>
              <a:rPr lang="ru-RU" sz="2400" dirty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может быть тот, </a:t>
            </a:r>
            <a:r>
              <a:rPr lang="ru-RU" sz="2400" dirty="0" smtClean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постигает </a:t>
            </a:r>
            <a:endParaRPr lang="ru-RU" sz="2400" dirty="0" smtClean="0">
              <a:ln>
                <a:solidFill>
                  <a:srgbClr val="7030A0"/>
                </a:solidFill>
              </a:ln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2400" dirty="0" smtClean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новое </a:t>
            </a:r>
            <a:r>
              <a:rPr lang="ru-RU" sz="2400" dirty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 не забывает </a:t>
            </a:r>
            <a:r>
              <a:rPr lang="ru-RU" sz="2400" dirty="0" smtClean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старое (</a:t>
            </a:r>
            <a:r>
              <a:rPr lang="ru-RU" sz="2400" dirty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Конфуций)</a:t>
            </a:r>
            <a:endParaRPr lang="ru-RU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0" indent="0" algn="just">
              <a:buNone/>
            </a:pPr>
            <a:r>
              <a:rPr lang="ru-RU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интеграции стали особенно ощутимы в эпоху НТР, когда объем научной информации начал возрастать, удваиваясь, по расчетам исследователей, через каждые 10-15 лет. Информационный взрыв отразился и на школьном образовании: увеличился объем содержания изучаемых дисциплин, в базисный учебный план введены новые курсы, что закономерно привело к значительным перегрузкам учащихся.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Решение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проблем интеграции традиционно строится на подборе содержания родственных дисциплин. На наш взгляд, более эффективна интеграция различных предметов на основе единства способов познания. Указанный подход базируется на концепции, разработанной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В.П. Суховым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 Перечислим его 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положения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     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Окружающий мир – объект познания учащихся – имеет системную организацию.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-Любые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объекты природы могут быть представлены как системы. Вне систем они существовать не могут.</a:t>
            </a:r>
          </a:p>
          <a:p>
            <a:pPr marL="0" indent="0">
              <a:buNone/>
            </a:pPr>
            <a:endParaRPr lang="ru-RU" sz="24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Если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рассматривать объекты познания как системы, то соответствующим подходом (принципом) их изучения должен выступать системный.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Развитие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систем подчиняется законам диалектики, она является основой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 системных исследований. 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Применение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учащимися системных исследований возможно только на основе их собственной учебной деятельности.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Внедрение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системного подхода в учебную деятельность школьников преобразует его в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системно-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деятельностный</a:t>
            </a:r>
            <a:r>
              <a:rPr lang="ru-RU" sz="2400" b="1" i="1" dirty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i="1" dirty="0"/>
              <a:t> </a:t>
            </a:r>
            <a:endParaRPr lang="ru-RU" sz="2400" dirty="0"/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Учебная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деятельность ставит школьника в позицию её субъекта. В результате на уроке возникает субъект-субъектная ситуация, учитель и ученик взаимодействуют как равноправные партнёры.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Обеспечение субъектной позиции ученика и системно-</a:t>
            </a:r>
            <a:r>
              <a:rPr lang="ru-RU" sz="240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подхода возможно при переходе с традиционного на технологию развивающего образования.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Изучение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систем неизбежно потребует и системной организации учебной деятельности школьников. В ней следует выделять мотивы («для чего я должен изучить?»), действие целеполагания («что я должен сделать?»), выбор средств и методов («как выполнить задачу?»), планирование (« в какой последовательности?»), решение задач и рефлексивно-оценочные действия («всё и правильно ли я сделал?»).</a:t>
            </a:r>
          </a:p>
          <a:p>
            <a:pPr marL="0" indent="0">
              <a:buNone/>
            </a:pPr>
            <a:r>
              <a:rPr lang="ru-RU" sz="240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Действия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 системами выдвигают на первый план умственную деятельность школьников, основанную на диалектических принципах познания</a:t>
            </a:r>
          </a:p>
        </p:txBody>
      </p:sp>
    </p:spTree>
    <p:extLst>
      <p:ext uri="{BB962C8B-B14F-4D97-AF65-F5344CB8AC3E}">
        <p14:creationId xmlns:p14="http://schemas.microsoft.com/office/powerpoint/2010/main" val="19119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учебной деятельности указанные принципы должны преобразовываться для учащихся в доступной форме в правила познания – общие способы умственной деятельности, применяемые как </a:t>
            </a:r>
            <a:r>
              <a:rPr lang="ru-RU" sz="240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принципы познания.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Первое </a:t>
            </a:r>
            <a:r>
              <a:rPr lang="ru-RU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правило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«изучи предмет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 целом»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второе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«раздели его на части и изучи каждую </a:t>
            </a:r>
            <a:r>
              <a:rPr lang="ru-RU" sz="2400" u="sng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отдельно</a:t>
            </a:r>
            <a:r>
              <a:rPr lang="ru-RU" sz="2400" u="sng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третье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«соедини изученные части, рассмотри, как они взаимодействуют»</a:t>
            </a:r>
            <a:endParaRPr lang="ru-RU" sz="24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Указанные </a:t>
            </a:r>
            <a:r>
              <a:rPr lang="ru-RU" sz="2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правила позволяют учащимся производить перенос и самостоятельно продвигаться в изучении многоступенчатых систем от более высокого ранга их, верхних этажей – общего, абстрактного, к нижнему – конкретному.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Такое движение в познании, когда умственная деятельность </a:t>
            </a:r>
            <a:r>
              <a:rPr lang="en-US" sz="2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убъекта</a:t>
            </a:r>
            <a:r>
              <a:rPr lang="ru-RU" sz="2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во внутреннем плане предшествует практической, позволяет учащимся решать задачи «в уме» - теоретически до практической реализации и на этой основе формировать теоретические понятия и теоретическое (научное) мышление</a:t>
            </a:r>
          </a:p>
        </p:txBody>
      </p:sp>
    </p:spTree>
    <p:extLst>
      <p:ext uri="{BB962C8B-B14F-4D97-AF65-F5344CB8AC3E}">
        <p14:creationId xmlns:p14="http://schemas.microsoft.com/office/powerpoint/2010/main" val="17649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Системно-</a:t>
            </a:r>
            <a:r>
              <a:rPr lang="ru-RU" sz="2400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подход и теоретическое решение задач материализуется в моделях, выполняемых в знаковой и буквенной формах. Модели выступают и как метод познания – учебное моделирование, и как продукт познавательной деятельности учащихся. Такая модель играет роль опорной схемы, учащийся применяет её в качестве тезисов при опросе.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Собственная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учебная деятельность школьников выступает как личностно-</a:t>
            </a:r>
            <a:r>
              <a:rPr lang="ru-RU" sz="240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подход в обучении. Его можно выразить формулой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«деятельность – личность», т.е. «какова деятельность, такова и личность, и «вне деятельности нет личности»</a:t>
            </a:r>
          </a:p>
        </p:txBody>
      </p:sp>
    </p:spTree>
    <p:extLst>
      <p:ext uri="{BB962C8B-B14F-4D97-AF65-F5344CB8AC3E}">
        <p14:creationId xmlns:p14="http://schemas.microsoft.com/office/powerpoint/2010/main" val="42729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Системно-</a:t>
            </a:r>
            <a:r>
              <a:rPr lang="ru-RU" sz="2400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подход позволяет  разработать концепцию интеграции дисциплин естественнонаучного цикла, основанную на единстве </a:t>
            </a:r>
            <a:r>
              <a:rPr lang="ru-RU" sz="240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принципов познания.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Указанными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принципами обнаруживается многоступенчатость систем окружающего мира.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них выстраиваются и могут изучаться в </a:t>
            </a:r>
            <a:r>
              <a:rPr lang="ru-RU" sz="240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едином </a:t>
            </a:r>
            <a:r>
              <a:rPr lang="ru-RU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курсе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дисциплины естественно-научного цикла</a:t>
            </a:r>
          </a:p>
        </p:txBody>
      </p:sp>
    </p:spTree>
    <p:extLst>
      <p:ext uri="{BB962C8B-B14F-4D97-AF65-F5344CB8AC3E}">
        <p14:creationId xmlns:p14="http://schemas.microsoft.com/office/powerpoint/2010/main" val="42792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1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экспериментальной проверки указанной концепции был разработан интегрированный курс географии и биологии для VI класса. Апробация проводилась в школе-гимназии № 144 г</a:t>
            </a: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 Уфы</a:t>
            </a:r>
            <a:r>
              <a:rPr lang="ru-RU" sz="31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1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1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>
              <a:buNone/>
            </a:pPr>
            <a:r>
              <a:rPr lang="ru-RU" sz="31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31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самом начале изучения экспериментального курса учащиеся составили опорный план изучения объекта – Земля (общее описание); в соответствии со вторым – Земля разделена на четыре оболочки – системы более низкого ранга. </a:t>
            </a:r>
            <a:endParaRPr lang="ru-RU" sz="31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1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>
              <a:buNone/>
            </a:pPr>
            <a:r>
              <a:rPr lang="ru-RU" sz="31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31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соответствии с третьим правилом познания была выявлена особенность взаимодействия оболочек Земли, которая выражается во взаимном проникновении слагающих их веществ. При этом все </a:t>
            </a: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оболочки</a:t>
            </a:r>
            <a:r>
              <a:rPr lang="ru-RU" sz="31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взаимодействуя, образуют более крупную, географическую оболочку, которая, в сущности, и является предметом изучения географии</a:t>
            </a:r>
          </a:p>
        </p:txBody>
      </p:sp>
    </p:spTree>
    <p:extLst>
      <p:ext uri="{BB962C8B-B14F-4D97-AF65-F5344CB8AC3E}">
        <p14:creationId xmlns:p14="http://schemas.microsoft.com/office/powerpoint/2010/main" val="2705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План занятия</a:t>
            </a:r>
            <a:endParaRPr lang="ru-RU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5365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ru-RU" sz="2400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1.   Сущность </a:t>
            </a:r>
            <a:r>
              <a:rPr lang="ru-RU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теории учения </a:t>
            </a:r>
          </a:p>
          <a:p>
            <a:pPr marL="457200" indent="-457200">
              <a:buAutoNum type="arabicPeriod" startAt="2"/>
            </a:pPr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altLang="ru-RU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дидактических </a:t>
            </a:r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принципов обучения </a:t>
            </a:r>
          </a:p>
          <a:p>
            <a:pPr marL="457200" indent="-457200">
              <a:buAutoNum type="arabicPeriod" startAt="3"/>
            </a:pPr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altLang="ru-RU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altLang="ru-RU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altLang="ru-RU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подхода </a:t>
            </a:r>
          </a:p>
          <a:p>
            <a:pPr marL="457200" indent="-457200">
              <a:buAutoNum type="arabicPeriod" startAt="4"/>
            </a:pPr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Новый результат - </a:t>
            </a:r>
            <a:r>
              <a:rPr lang="ru-RU" altLang="ru-RU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…  </a:t>
            </a: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«деятель», а не «</a:t>
            </a:r>
            <a:r>
              <a:rPr lang="ru-RU" alt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знайка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24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Образовательные технологии в </a:t>
            </a:r>
            <a:r>
              <a:rPr lang="ru-RU" altLang="ru-RU" sz="24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современной школе</a:t>
            </a:r>
            <a:endParaRPr lang="ru-RU" altLang="ru-RU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6.   </a:t>
            </a:r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        предметов естественнонаучного цикла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примере интегрированного курса географии и биологии)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382042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Последовательность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изучения четырех оболочек определяется правилом историзма – в соответствии с временем их формирования в геологическом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прошлом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Схема №1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068960"/>
            <a:ext cx="7920880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 е м л я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(общее описание)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1560" y="3933056"/>
            <a:ext cx="1872208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Литосфера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55776" y="3933056"/>
            <a:ext cx="1944216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Гидросфера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572000" y="3933056"/>
            <a:ext cx="2016224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Атмосфера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60232" y="3933056"/>
            <a:ext cx="1872208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6600"/>
                </a:solidFill>
              </a:rPr>
              <a:t>Биосфера</a:t>
            </a:r>
            <a:endParaRPr lang="ru-RU" b="1" dirty="0">
              <a:solidFill>
                <a:srgbClr val="336600"/>
              </a:solidFill>
            </a:endParaRPr>
          </a:p>
        </p:txBody>
      </p: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1547664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8" idx="0"/>
          </p:cNvCxnSpPr>
          <p:nvPr/>
        </p:nvCxnSpPr>
        <p:spPr>
          <a:xfrm>
            <a:off x="3527884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0"/>
          </p:cNvCxnSpPr>
          <p:nvPr/>
        </p:nvCxnSpPr>
        <p:spPr>
          <a:xfrm>
            <a:off x="5580112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596336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611560" y="5157192"/>
            <a:ext cx="7920880" cy="6480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 е о г р а ф и ч е с к а я      о б о л о ч к 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1547664" y="4847456"/>
            <a:ext cx="0" cy="309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527884" y="4847456"/>
            <a:ext cx="0" cy="309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652120" y="4847456"/>
            <a:ext cx="0" cy="309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7596336" y="4847456"/>
            <a:ext cx="0" cy="309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5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Составляя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опорный план изучения Земли, учащиеся работают на опережение, так как фактически они уже начинают изучать оболочки. Приступив далее к изучению каждой из них, они «извлекут» из памяти эти знания и дополнят их. Такое обучение определяется как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ретроспективно-опережающее.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изучении каждой конкретной оболочки применяются те же правила познания: она рассматривается в целом, затем разделяется на части и т.д. По ходу рассмотрения оболочек выявляется ещё одно, пятое правило познания –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 раздвоения на противоположности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09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На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основе этого правила выделяются,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дневной и ночной бриз, испарение и конденсация в мировом круговороте воды. Учащийся убеждается, что единство противоположностей является источником круговоротов – воды, горных пород, химических элементов.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Изученный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 уроке материал вносится в блоки – опорные схемы в свёрнутой краткой форме. Для этого привлекаются любые источники информации, в том числе учебники, географические атласы, устное изложение материала учителем и т. д. Полученная таким образом на уроке опорная схема может использоваться учеником при ответах во время опроса</a:t>
            </a:r>
          </a:p>
        </p:txBody>
      </p:sp>
    </p:spTree>
    <p:extLst>
      <p:ext uri="{BB962C8B-B14F-4D97-AF65-F5344CB8AC3E}">
        <p14:creationId xmlns:p14="http://schemas.microsoft.com/office/powerpoint/2010/main" val="3374637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Во </a:t>
            </a:r>
            <a:r>
              <a:rPr lang="ru-RU" sz="1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втором полугодии на том же едином пути познания учащиеся приступили к изучению биосферы – заключительной из четырёх оболочек, выделенных в курсе географии. Применялись те же правила познания; уроки проводил учитель географии и биологии, использовались часы, отведенные на географию и биологию. Прежде всего был составлен опорный план  изучения </a:t>
            </a: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биосферы</a:t>
            </a:r>
          </a:p>
          <a:p>
            <a:pPr marL="0" indent="0" algn="r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Схема №2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75656" y="3284984"/>
            <a:ext cx="6336704" cy="5760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00"/>
                </a:solidFill>
              </a:rPr>
              <a:t>Б и о с ф е р а</a:t>
            </a:r>
            <a:endParaRPr lang="ru-RU" sz="2400" b="1" dirty="0">
              <a:solidFill>
                <a:srgbClr val="3366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4077072"/>
            <a:ext cx="1440160" cy="113042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Микроорганизмы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51720" y="4077072"/>
            <a:ext cx="1562472" cy="11304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36600"/>
                </a:solidFill>
              </a:rPr>
              <a:t>Растения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07904" y="4077072"/>
            <a:ext cx="1656184" cy="11304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Животные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36096" y="4077072"/>
            <a:ext cx="1418456" cy="11304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Почвы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48264" y="4077072"/>
            <a:ext cx="1778496" cy="11304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Человек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475656" y="5445224"/>
            <a:ext cx="6336704" cy="64807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6600"/>
                </a:solidFill>
              </a:rPr>
              <a:t>Б и о л о г и ч е с к и й    к р у г о в о р о т </a:t>
            </a:r>
            <a:endParaRPr lang="ru-RU" b="1" dirty="0">
              <a:solidFill>
                <a:srgbClr val="336600"/>
              </a:solidFill>
            </a:endParaRPr>
          </a:p>
        </p:txBody>
      </p:sp>
      <p:cxnSp>
        <p:nvCxnSpPr>
          <p:cNvPr id="18" name="Прямая со стрелкой 17"/>
          <p:cNvCxnSpPr>
            <a:endCxn id="11" idx="0"/>
          </p:cNvCxnSpPr>
          <p:nvPr/>
        </p:nvCxnSpPr>
        <p:spPr>
          <a:xfrm flipH="1">
            <a:off x="1259632" y="3717032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2" idx="0"/>
          </p:cNvCxnSpPr>
          <p:nvPr/>
        </p:nvCxnSpPr>
        <p:spPr>
          <a:xfrm>
            <a:off x="2832956" y="38610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644008" y="38610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4" idx="0"/>
          </p:cNvCxnSpPr>
          <p:nvPr/>
        </p:nvCxnSpPr>
        <p:spPr>
          <a:xfrm>
            <a:off x="6145324" y="38610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5" idx="0"/>
          </p:cNvCxnSpPr>
          <p:nvPr/>
        </p:nvCxnSpPr>
        <p:spPr>
          <a:xfrm>
            <a:off x="7308304" y="3717032"/>
            <a:ext cx="5292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1" idx="2"/>
          </p:cNvCxnSpPr>
          <p:nvPr/>
        </p:nvCxnSpPr>
        <p:spPr>
          <a:xfrm>
            <a:off x="1259632" y="5207496"/>
            <a:ext cx="792088" cy="38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2" idx="2"/>
          </p:cNvCxnSpPr>
          <p:nvPr/>
        </p:nvCxnSpPr>
        <p:spPr>
          <a:xfrm>
            <a:off x="2832956" y="5207496"/>
            <a:ext cx="0" cy="237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3" idx="2"/>
          </p:cNvCxnSpPr>
          <p:nvPr/>
        </p:nvCxnSpPr>
        <p:spPr>
          <a:xfrm>
            <a:off x="4535996" y="5207496"/>
            <a:ext cx="0" cy="190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145324" y="5207496"/>
            <a:ext cx="0" cy="237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16" idx="7"/>
          </p:cNvCxnSpPr>
          <p:nvPr/>
        </p:nvCxnSpPr>
        <p:spPr>
          <a:xfrm flipH="1">
            <a:off x="6884371" y="5207496"/>
            <a:ext cx="953141" cy="332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380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По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первому правилу познания при характеристике блока «Биосфера» выявлены признаки, общие для всех живых организмов. По второму правилу органический мир биосферы разделяется на четыре царства – микроорганизмы, грибы, растения и животные. В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биосферу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включаются так же почвы и человек.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По правилу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историзма определяется последовательность формирования выделенных царств  в  ходе эволюции. В опорном плане они располагаются слева направо. К ним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добавляется 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 завершении – человек. По третьему правилу познания рассматривается взаимодействие между живыми организмами биосферы, которое определяется как биологический круговорот</a:t>
            </a:r>
          </a:p>
        </p:txBody>
      </p:sp>
    </p:spTree>
    <p:extLst>
      <p:ext uri="{BB962C8B-B14F-4D97-AF65-F5344CB8AC3E}">
        <p14:creationId xmlns:p14="http://schemas.microsoft.com/office/powerpoint/2010/main" val="1682379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Учащиеся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высказывают своё мнение – какую часть составленного опорного плана они смогут изучить в </a:t>
            </a:r>
            <a:r>
              <a:rPr lang="en-US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классе. Чтобы ответить на этот вопрос, необходимо  дать краткую характеристику каждого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выделенного царства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систематических групп, т.е. систем более низкого ранга, на которое подразделяется царство, их краткое описание, взаимодействие, роль в природе и жизни человека.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изучения в VI классе намечаются микроорганизмы и растения. Последовательность изучения растений не изменяется: общая характеристика, части растений, растения – живой организм  (см. схему 3).  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85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412776"/>
            <a:ext cx="8818665" cy="4783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Схема 3</a:t>
            </a:r>
            <a:endParaRPr lang="ru-RU" sz="24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772816"/>
            <a:ext cx="7848872" cy="7092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растения</a:t>
            </a:r>
            <a:endParaRPr lang="ru-RU" sz="24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107504" y="2852936"/>
            <a:ext cx="1656184" cy="2016224"/>
          </a:xfrm>
          <a:prstGeom prst="flowChartMer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Корень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>
            <a:off x="1763688" y="2852936"/>
            <a:ext cx="1872208" cy="2016224"/>
          </a:xfrm>
          <a:prstGeom prst="flowChartMer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Стебель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3635896" y="2852936"/>
            <a:ext cx="1800200" cy="2016224"/>
          </a:xfrm>
          <a:prstGeom prst="flowChartMer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Лист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5436096" y="2852936"/>
            <a:ext cx="1512168" cy="2016224"/>
          </a:xfrm>
          <a:prstGeom prst="flowChartMer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Цветок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6948264" y="2852936"/>
            <a:ext cx="1944216" cy="2016224"/>
          </a:xfrm>
          <a:prstGeom prst="flowChartMer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Плоды и семена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11560" y="4869160"/>
            <a:ext cx="7848872" cy="936104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Растение – живой организм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935596" y="2482044"/>
            <a:ext cx="242316" cy="37089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627784" y="2482044"/>
            <a:ext cx="216024" cy="37089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35996" y="2482044"/>
            <a:ext cx="242316" cy="37089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92180" y="2482044"/>
            <a:ext cx="242316" cy="37089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920372" y="2482044"/>
            <a:ext cx="242316" cy="37089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23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дальнейшем изучении  растения разделяются на систематические группы; в опорном плане они выстраиваются в соответствии с основными этапами эволюции органического мира.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По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третьему правилу познания выявляются взаимосвязи растений в природе, благодаря которым формируются растительные сообщества. 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этом же блоке уместно рассмотреть и проблемы, связанные с взаимодействиями в системе «растения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-человек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см. схему 4).</a:t>
            </a:r>
          </a:p>
        </p:txBody>
      </p:sp>
    </p:spTree>
    <p:extLst>
      <p:ext uri="{BB962C8B-B14F-4D97-AF65-F5344CB8AC3E}">
        <p14:creationId xmlns:p14="http://schemas.microsoft.com/office/powerpoint/2010/main" val="374349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Схема 4</a:t>
            </a:r>
            <a:endParaRPr lang="ru-RU" sz="24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060848"/>
            <a:ext cx="8064896" cy="6263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Растение – живой организм</a:t>
            </a:r>
            <a:endParaRPr lang="ru-RU" sz="24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9552" y="2924944"/>
            <a:ext cx="2520280" cy="13681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Водоросли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31840" y="2924944"/>
            <a:ext cx="2664296" cy="13681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Мохообразные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68144" y="2924944"/>
            <a:ext cx="2736304" cy="13681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Папоротникооб</a:t>
            </a:r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разные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99692" y="4293096"/>
            <a:ext cx="2664296" cy="12961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Голосеменные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572000" y="4293096"/>
            <a:ext cx="2808312" cy="12961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Покрытосемен-ные</a:t>
            </a:r>
            <a:endParaRPr lang="ru-RU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733256"/>
            <a:ext cx="8064896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Растительные сообщества</a:t>
            </a:r>
          </a:p>
          <a:p>
            <a:pPr algn="ctr"/>
            <a:r>
              <a:rPr lang="ru-RU" sz="24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Растения и окружающая среда      Растения и человек</a:t>
            </a:r>
            <a:endParaRPr lang="ru-RU" sz="24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endCxn id="5" idx="0"/>
          </p:cNvCxnSpPr>
          <p:nvPr/>
        </p:nvCxnSpPr>
        <p:spPr>
          <a:xfrm>
            <a:off x="1799692" y="2687216"/>
            <a:ext cx="0" cy="2377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85174" y="2687216"/>
            <a:ext cx="0" cy="2377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7" idx="0"/>
          </p:cNvCxnSpPr>
          <p:nvPr/>
        </p:nvCxnSpPr>
        <p:spPr>
          <a:xfrm>
            <a:off x="7236296" y="2687216"/>
            <a:ext cx="0" cy="2377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059832" y="2687216"/>
            <a:ext cx="0" cy="16058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868144" y="2687216"/>
            <a:ext cx="0" cy="16058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403648" y="4293096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131840" y="558924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6" idx="4"/>
          </p:cNvCxnSpPr>
          <p:nvPr/>
        </p:nvCxnSpPr>
        <p:spPr>
          <a:xfrm>
            <a:off x="4463988" y="4293096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668344" y="4293096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9" idx="4"/>
          </p:cNvCxnSpPr>
          <p:nvPr/>
        </p:nvCxnSpPr>
        <p:spPr>
          <a:xfrm>
            <a:off x="5976156" y="558924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851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 в преподавании предметов естественнонаучного цикла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Таким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образом, в  VI классе курсы географии и биологии были уплотнены каждый до полугода; фактически они были объединены в единый курс. Учащиеся реализовали собственную учебную деятельность, которая значительно отличается от традиционного усвоения учебного материала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ходе собственной  самостоятельной  (т.е. совместной  с учителем в ситуации  равноправного партнёрства ) учебной деятельности они приобщились к системному походу при изучении окружающего мира. Таким образом, значение рассмотренного интегрированного курса выходит за рамки  традиционного усвоения учебного материала.  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r>
              <a:rPr lang="ru-RU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0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2565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990000"/>
                </a:solidFill>
              </a:rPr>
              <a:t>                                </a:t>
            </a:r>
            <a:br>
              <a:rPr lang="ru-RU" sz="2800" b="1" i="1" dirty="0" smtClean="0">
                <a:solidFill>
                  <a:srgbClr val="990000"/>
                </a:solidFill>
              </a:rPr>
            </a:br>
            <a:r>
              <a:rPr lang="ru-RU" sz="2800" b="1" i="1" dirty="0">
                <a:solidFill>
                  <a:srgbClr val="990000"/>
                </a:solidFill>
              </a:rPr>
              <a:t> </a:t>
            </a:r>
            <a:r>
              <a:rPr lang="ru-RU" sz="2800" b="1" i="1" dirty="0" smtClean="0">
                <a:solidFill>
                  <a:srgbClr val="990000"/>
                </a:solidFill>
              </a:rPr>
              <a:t>   </a:t>
            </a:r>
            <a:r>
              <a:rPr lang="ru-RU" sz="2800" b="1" i="1" dirty="0" smtClean="0">
                <a:solidFill>
                  <a:srgbClr val="990000"/>
                </a:solidFill>
                <a:latin typeface="Book Antiqua" pitchFamily="18" charset="0"/>
              </a:rPr>
              <a:t>Человека </a:t>
            </a:r>
            <a:r>
              <a:rPr lang="ru-RU" sz="2800" b="1" i="1" dirty="0">
                <a:solidFill>
                  <a:srgbClr val="990000"/>
                </a:solidFill>
                <a:latin typeface="Book Antiqua" pitchFamily="18" charset="0"/>
              </a:rPr>
              <a:t>нельзя “сделать”, “ произвести”, “вылепить” как вещь, как продукт, как </a:t>
            </a:r>
            <a:r>
              <a:rPr lang="ru-RU" sz="2800" b="1" i="1" dirty="0" smtClean="0">
                <a:solidFill>
                  <a:srgbClr val="990000"/>
                </a:solidFill>
                <a:latin typeface="Book Antiqua" pitchFamily="18" charset="0"/>
              </a:rPr>
              <a:t>  пассивный </a:t>
            </a:r>
            <a:r>
              <a:rPr lang="ru-RU" sz="2800" b="1" i="1" dirty="0">
                <a:solidFill>
                  <a:srgbClr val="990000"/>
                </a:solidFill>
                <a:latin typeface="Book Antiqua" pitchFamily="18" charset="0"/>
              </a:rPr>
              <a:t>результат воздействия извне, но можно только обусловить его включение в </a:t>
            </a:r>
            <a:r>
              <a:rPr lang="ru-RU" sz="2800" b="1" i="1" u="sng" dirty="0">
                <a:solidFill>
                  <a:srgbClr val="990000"/>
                </a:solidFill>
                <a:latin typeface="Book Antiqua" pitchFamily="18" charset="0"/>
              </a:rPr>
              <a:t>деятельность</a:t>
            </a:r>
            <a:r>
              <a:rPr lang="ru-RU" sz="2800" b="1" i="1" dirty="0">
                <a:solidFill>
                  <a:srgbClr val="990000"/>
                </a:solidFill>
                <a:latin typeface="Book Antiqua" pitchFamily="18" charset="0"/>
              </a:rPr>
              <a:t>, вызвать его собственную активность и исключительно через механизм этой его собственной (совместно с другими людьми) деятельности он формируется в то, что </a:t>
            </a:r>
            <a:r>
              <a:rPr lang="ru-RU" sz="2800" b="1" i="1" dirty="0" smtClean="0">
                <a:solidFill>
                  <a:srgbClr val="990000"/>
                </a:solidFill>
                <a:latin typeface="Book Antiqua" pitchFamily="18" charset="0"/>
              </a:rPr>
              <a:t>делает его </a:t>
            </a:r>
            <a:r>
              <a:rPr lang="ru-RU" sz="2800" b="1" i="1" dirty="0">
                <a:solidFill>
                  <a:srgbClr val="990000"/>
                </a:solidFill>
                <a:latin typeface="Book Antiqua" pitchFamily="18" charset="0"/>
              </a:rPr>
              <a:t>эта деятельность.</a:t>
            </a:r>
            <a:br>
              <a:rPr lang="ru-RU" sz="2800" b="1" i="1" dirty="0">
                <a:solidFill>
                  <a:srgbClr val="990000"/>
                </a:solidFill>
                <a:latin typeface="Book Antiqua" pitchFamily="18" charset="0"/>
              </a:rPr>
            </a:br>
            <a:r>
              <a:rPr lang="ru-RU" sz="2800" b="1" i="1" dirty="0">
                <a:solidFill>
                  <a:srgbClr val="990000"/>
                </a:solidFill>
                <a:latin typeface="Book Antiqua" pitchFamily="18" charset="0"/>
              </a:rPr>
              <a:t>                                                         </a:t>
            </a:r>
            <a:r>
              <a:rPr lang="ru-RU" sz="2800" b="1" i="1" dirty="0" smtClean="0">
                <a:solidFill>
                  <a:srgbClr val="990000"/>
                </a:solidFill>
                <a:latin typeface="Book Antiqua" pitchFamily="18" charset="0"/>
              </a:rPr>
              <a:t>                              </a:t>
            </a:r>
            <a:r>
              <a:rPr lang="ru-RU" sz="2800" b="1" i="1" dirty="0" smtClean="0">
                <a:solidFill>
                  <a:srgbClr val="990000"/>
                </a:solidFill>
              </a:rPr>
              <a:t/>
            </a:r>
            <a:br>
              <a:rPr lang="ru-RU" sz="2800" b="1" i="1" dirty="0" smtClean="0">
                <a:solidFill>
                  <a:srgbClr val="990000"/>
                </a:solidFill>
              </a:rPr>
            </a:br>
            <a:r>
              <a:rPr lang="ru-RU" sz="2800" b="1" i="1" dirty="0">
                <a:solidFill>
                  <a:srgbClr val="990000"/>
                </a:solidFill>
              </a:rPr>
              <a:t> </a:t>
            </a:r>
            <a:r>
              <a:rPr lang="ru-RU" sz="2800" b="1" i="1" dirty="0" smtClean="0">
                <a:solidFill>
                  <a:srgbClr val="990000"/>
                </a:solidFill>
              </a:rPr>
              <a:t>                                                                                                           </a:t>
            </a:r>
            <a:r>
              <a:rPr lang="ru-RU" sz="2800" b="1" i="1" dirty="0" err="1" smtClean="0">
                <a:solidFill>
                  <a:srgbClr val="990000"/>
                </a:solidFill>
              </a:rPr>
              <a:t>Г.С.Батищев</a:t>
            </a:r>
            <a:r>
              <a:rPr lang="ru-RU" sz="2800" b="1" dirty="0">
                <a:solidFill>
                  <a:srgbClr val="990000"/>
                </a:solidFill>
              </a:rPr>
              <a:t/>
            </a:r>
            <a:br>
              <a:rPr lang="ru-RU" sz="2800" b="1" dirty="0">
                <a:solidFill>
                  <a:srgbClr val="990000"/>
                </a:solidFill>
              </a:rPr>
            </a:br>
            <a:endParaRPr lang="ru-RU" sz="28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27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27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теории учения </a:t>
            </a:r>
            <a:br>
              <a:rPr lang="ru-RU" sz="27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348880"/>
            <a:ext cx="2376264" cy="3456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2400" kern="0" dirty="0">
                <a:solidFill>
                  <a:srgbClr val="990000"/>
                </a:solidFill>
                <a:latin typeface="Arial"/>
              </a:rPr>
              <a:t>Конечной целью обучения является формирование способа действий</a:t>
            </a:r>
            <a:endParaRPr lang="ru-RU" sz="2400" kern="0" dirty="0">
              <a:solidFill>
                <a:srgbClr val="99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2348880"/>
            <a:ext cx="2808312" cy="3456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2400" dirty="0">
                <a:solidFill>
                  <a:srgbClr val="990000"/>
                </a:solidFill>
              </a:rPr>
              <a:t>Способ действий может быть сформирован только в результате деятельности</a:t>
            </a:r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2348880"/>
            <a:ext cx="2376264" cy="3456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2400" dirty="0">
                <a:solidFill>
                  <a:srgbClr val="990000"/>
                </a:solidFill>
              </a:rPr>
              <a:t>Механизмом обучения является не передача знаний, а управление учебной деятельностью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altLang="ru-RU" sz="27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дидактических принципов обучения </a:t>
            </a:r>
            <a:br>
              <a:rPr lang="ru-RU" altLang="ru-RU" sz="27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1880" y="1700808"/>
            <a:ext cx="216024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Принцип </a:t>
            </a:r>
          </a:p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деятельности</a:t>
            </a:r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8144" y="2204864"/>
            <a:ext cx="216024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Принцип непрерывности</a:t>
            </a:r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3645024"/>
            <a:ext cx="216024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Принцип целостности</a:t>
            </a:r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064" y="5085184"/>
            <a:ext cx="2592288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Принцип минимакса</a:t>
            </a:r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2204864"/>
            <a:ext cx="2232248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Принцип творчества</a:t>
            </a:r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3645024"/>
            <a:ext cx="2088232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Принцип </a:t>
            </a:r>
            <a:r>
              <a:rPr lang="ru-RU" sz="2400" dirty="0" err="1" smtClean="0">
                <a:solidFill>
                  <a:srgbClr val="990000"/>
                </a:solidFill>
              </a:rPr>
              <a:t>вариативнос</a:t>
            </a:r>
            <a:endParaRPr lang="ru-RU" sz="2400" dirty="0" smtClean="0">
              <a:solidFill>
                <a:srgbClr val="990000"/>
              </a:solidFill>
            </a:endParaRPr>
          </a:p>
          <a:p>
            <a:pPr algn="ctr"/>
            <a:r>
              <a:rPr lang="ru-RU" sz="2400" dirty="0" err="1" smtClean="0">
                <a:solidFill>
                  <a:srgbClr val="990000"/>
                </a:solidFill>
              </a:rPr>
              <a:t>ти</a:t>
            </a:r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648" y="5085184"/>
            <a:ext cx="2786608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Принцип психологической комфортности</a:t>
            </a:r>
            <a:endParaRPr lang="ru-RU" sz="2400" dirty="0">
              <a:solidFill>
                <a:srgbClr val="99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652120" y="249289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308304" y="34290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6948264" y="4941168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1"/>
          </p:cNvCxnSpPr>
          <p:nvPr/>
        </p:nvCxnSpPr>
        <p:spPr>
          <a:xfrm flipH="1">
            <a:off x="4190256" y="5661248"/>
            <a:ext cx="9578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2159732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9" idx="0"/>
          </p:cNvCxnSpPr>
          <p:nvPr/>
        </p:nvCxnSpPr>
        <p:spPr>
          <a:xfrm flipV="1">
            <a:off x="1655676" y="34290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8" idx="3"/>
            <a:endCxn id="4" idx="1"/>
          </p:cNvCxnSpPr>
          <p:nvPr/>
        </p:nvCxnSpPr>
        <p:spPr>
          <a:xfrm flipV="1">
            <a:off x="3275856" y="2312876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alt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altLang="ru-RU" sz="24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alt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подхода </a:t>
            </a:r>
            <a:r>
              <a:rPr lang="ru-RU" altLang="ru-RU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628800"/>
            <a:ext cx="1656184" cy="28083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Учебно-</a:t>
            </a:r>
            <a:r>
              <a:rPr lang="ru-RU" b="1" dirty="0" err="1" smtClean="0">
                <a:solidFill>
                  <a:srgbClr val="990000"/>
                </a:solidFill>
              </a:rPr>
              <a:t>познаватель</a:t>
            </a:r>
            <a:endParaRPr lang="ru-RU" b="1" dirty="0" smtClean="0">
              <a:solidFill>
                <a:srgbClr val="990000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990000"/>
                </a:solidFill>
              </a:rPr>
              <a:t>ные</a:t>
            </a:r>
            <a:r>
              <a:rPr lang="ru-RU" b="1" dirty="0" smtClean="0">
                <a:solidFill>
                  <a:srgbClr val="990000"/>
                </a:solidFill>
              </a:rPr>
              <a:t> мотивы</a:t>
            </a:r>
          </a:p>
          <a:p>
            <a:pPr algn="ctr"/>
            <a:r>
              <a:rPr lang="ru-RU" dirty="0" smtClean="0">
                <a:solidFill>
                  <a:srgbClr val="990000"/>
                </a:solidFill>
              </a:rPr>
              <a:t>(т.е. осознание «для чего мне необходимо изучать этот объект»)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67745" y="1628800"/>
            <a:ext cx="1548171" cy="28083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Действие </a:t>
            </a:r>
            <a:r>
              <a:rPr lang="ru-RU" b="1" dirty="0" err="1" smtClean="0">
                <a:solidFill>
                  <a:srgbClr val="990000"/>
                </a:solidFill>
              </a:rPr>
              <a:t>целеполага</a:t>
            </a:r>
            <a:endParaRPr lang="ru-RU" b="1" dirty="0" smtClean="0">
              <a:solidFill>
                <a:srgbClr val="990000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990000"/>
                </a:solidFill>
              </a:rPr>
              <a:t>ния</a:t>
            </a:r>
            <a:endParaRPr lang="ru-RU" b="1" dirty="0" smtClean="0">
              <a:solidFill>
                <a:srgbClr val="990000"/>
              </a:solidFill>
            </a:endParaRPr>
          </a:p>
          <a:p>
            <a:pPr algn="ctr"/>
            <a:r>
              <a:rPr lang="ru-RU" dirty="0" smtClean="0">
                <a:solidFill>
                  <a:srgbClr val="990000"/>
                </a:solidFill>
              </a:rPr>
              <a:t>(«что я должен сделать»: выбор методов и средств)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3928" y="1628800"/>
            <a:ext cx="1584176" cy="28083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Планирование решения</a:t>
            </a:r>
          </a:p>
          <a:p>
            <a:pPr algn="ctr"/>
            <a:r>
              <a:rPr lang="ru-RU" dirty="0" smtClean="0">
                <a:solidFill>
                  <a:srgbClr val="990000"/>
                </a:solidFill>
              </a:rPr>
              <a:t>(«как и в какой последовательности я должен решить задачу»)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2" y="1628801"/>
            <a:ext cx="1387603" cy="28083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581128"/>
            <a:ext cx="3276364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990000"/>
                </a:solidFill>
              </a:rPr>
              <a:t>«Деятельность – личность»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085184"/>
            <a:ext cx="3888432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990000"/>
                </a:solidFill>
              </a:rPr>
              <a:t>Вне деятельности нет личности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589240"/>
            <a:ext cx="4608512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990000"/>
                </a:solidFill>
              </a:rPr>
              <a:t>«Какова деятельность, такова и личность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0112" y="1628800"/>
            <a:ext cx="1368152" cy="284285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Решение задач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92280" y="1628800"/>
            <a:ext cx="1512168" cy="38164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Рефлексивно-оценочные действия</a:t>
            </a:r>
          </a:p>
          <a:p>
            <a:pPr algn="ctr"/>
            <a:r>
              <a:rPr lang="ru-RU" dirty="0" smtClean="0">
                <a:solidFill>
                  <a:srgbClr val="990000"/>
                </a:solidFill>
              </a:rPr>
              <a:t>(«всё и правильно ли я сделал, что ещё необходимо сделать чтобы достигнуть цель </a:t>
            </a:r>
            <a:endParaRPr lang="ru-RU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Новый результат - …  </a:t>
            </a: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«деятель», а не «</a:t>
            </a:r>
            <a:r>
              <a:rPr lang="ru-RU" alt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знайка</a:t>
            </a: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01691" y="2060848"/>
            <a:ext cx="2952328" cy="22322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90000"/>
                </a:solidFill>
              </a:rPr>
              <a:t>Универсальные</a:t>
            </a:r>
          </a:p>
          <a:p>
            <a:pPr algn="ctr"/>
            <a:r>
              <a:rPr lang="ru-RU" sz="2000" b="1" dirty="0" smtClean="0">
                <a:solidFill>
                  <a:srgbClr val="990000"/>
                </a:solidFill>
              </a:rPr>
              <a:t>учебные действия</a:t>
            </a:r>
            <a:endParaRPr lang="ru-RU" sz="2000" b="1" dirty="0">
              <a:solidFill>
                <a:srgbClr val="99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3" y="1700808"/>
            <a:ext cx="2662138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Умение организовывать свои дела: ставить цель, планировать получение и оценивать результат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4019" y="1700808"/>
            <a:ext cx="2450429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Умение добывать, преобразовывать и представлять информацию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924944"/>
            <a:ext cx="2138536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Регулятивные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2924944"/>
            <a:ext cx="20882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Познавательные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3" y="3645024"/>
            <a:ext cx="2282551" cy="565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Личностные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3645024"/>
            <a:ext cx="2232248" cy="565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Коммуникативные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02401" y="4509120"/>
            <a:ext cx="3168352" cy="13464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Умение оценивать свои и чужие поступки, стремление к созидательной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деятельности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5" y="4509120"/>
            <a:ext cx="3384376" cy="13464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Умение донести свою позицию, понять других, договариваться, чтобы сделать что-то сообща</a:t>
            </a:r>
            <a:endParaRPr lang="ru-RU" b="1" dirty="0">
              <a:solidFill>
                <a:srgbClr val="990000"/>
              </a:solidFill>
            </a:endParaRPr>
          </a:p>
        </p:txBody>
      </p:sp>
      <p:cxnSp>
        <p:nvCxnSpPr>
          <p:cNvPr id="14" name="Прямая со стрелкой 13"/>
          <p:cNvCxnSpPr>
            <a:endCxn id="8" idx="1"/>
          </p:cNvCxnSpPr>
          <p:nvPr/>
        </p:nvCxnSpPr>
        <p:spPr>
          <a:xfrm>
            <a:off x="6154019" y="3176972"/>
            <a:ext cx="21818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0" idx="1"/>
          </p:cNvCxnSpPr>
          <p:nvPr/>
        </p:nvCxnSpPr>
        <p:spPr>
          <a:xfrm>
            <a:off x="6012160" y="3717032"/>
            <a:ext cx="360040" cy="210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 flipH="1">
            <a:off x="2822105" y="3176972"/>
            <a:ext cx="3795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9" idx="3"/>
          </p:cNvCxnSpPr>
          <p:nvPr/>
        </p:nvCxnSpPr>
        <p:spPr>
          <a:xfrm flipH="1">
            <a:off x="2822104" y="3717032"/>
            <a:ext cx="525760" cy="210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5" idx="2"/>
          </p:cNvCxnSpPr>
          <p:nvPr/>
        </p:nvCxnSpPr>
        <p:spPr>
          <a:xfrm flipV="1">
            <a:off x="1870622" y="27089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" idx="0"/>
            <a:endCxn id="6" idx="2"/>
          </p:cNvCxnSpPr>
          <p:nvPr/>
        </p:nvCxnSpPr>
        <p:spPr>
          <a:xfrm flipH="1" flipV="1">
            <a:off x="7379234" y="2708920"/>
            <a:ext cx="3708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9" idx="2"/>
          </p:cNvCxnSpPr>
          <p:nvPr/>
        </p:nvCxnSpPr>
        <p:spPr>
          <a:xfrm flipH="1">
            <a:off x="1680828" y="4210236"/>
            <a:ext cx="1" cy="298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0" idx="2"/>
          </p:cNvCxnSpPr>
          <p:nvPr/>
        </p:nvCxnSpPr>
        <p:spPr>
          <a:xfrm>
            <a:off x="7488324" y="4210236"/>
            <a:ext cx="0" cy="298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8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rgbClr val="99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99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99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Образовательные </a:t>
            </a:r>
            <a:r>
              <a:rPr lang="ru-RU" altLang="ru-RU" sz="2400" b="1" dirty="0">
                <a:solidFill>
                  <a:srgbClr val="99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технологии в современной школе</a:t>
            </a:r>
            <a:r>
              <a:rPr lang="ru-RU" altLang="ru-RU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700808"/>
            <a:ext cx="352839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На основе активизации деятельности учащихся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1700808"/>
            <a:ext cx="352839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На основе индивидуализации обучения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492896"/>
            <a:ext cx="3528392" cy="69665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Технология проблемного обучения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356992"/>
            <a:ext cx="3528392" cy="7200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Технология проведения учебных дискуссий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4221088"/>
            <a:ext cx="3528392" cy="100811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Технология интенсификации обучения на основе применения схемных и знаковых моделей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5301208"/>
            <a:ext cx="3528392" cy="7920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Технология игрового обучения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87540" y="2492896"/>
            <a:ext cx="3528392" cy="69665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Технология проектного обучения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3356992"/>
            <a:ext cx="3528392" cy="72008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Технология модульного обучения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4149080"/>
            <a:ext cx="3528392" cy="576064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Технология проблемного обучения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6056" y="4797152"/>
            <a:ext cx="3528392" cy="5040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Информационная технология обучения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76056" y="5373216"/>
            <a:ext cx="3528392" cy="72008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Технология развития критического мышления</a:t>
            </a:r>
            <a:endParaRPr lang="ru-RU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подход в </a:t>
            </a:r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преподавании предметов </a:t>
            </a:r>
            <a:r>
              <a:rPr lang="ru-RU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естественнонаучного цикла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 примере интегрированного курса географии и биологии)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Ключевые слова: </a:t>
            </a:r>
            <a:r>
              <a:rPr lang="ru-RU" sz="1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r>
              <a:rPr lang="ru-RU" sz="18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системно-</a:t>
            </a:r>
            <a:r>
              <a:rPr lang="ru-RU" sz="18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18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подход, </a:t>
            </a:r>
          </a:p>
          <a:p>
            <a:pPr marL="0" indent="0" algn="r">
              <a:buNone/>
            </a:pPr>
            <a:r>
              <a:rPr lang="ru-RU" sz="1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интегрированный </a:t>
            </a:r>
            <a:r>
              <a:rPr lang="ru-RU" sz="18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курс географии и </a:t>
            </a:r>
            <a:r>
              <a:rPr lang="ru-RU" sz="1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биологии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Необходимость 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формирования у школьников целостного взгляда на  окружающий мир и предметная разобщенность при его изучении являются одной из наиболее сложных проблем традиционного обучения. Результатом такого обучения являются отрывочные, «лоскутные» знания учащихся. Естественно стремление учителей-практиков и педагогов-исследователей к поиску </a:t>
            </a:r>
            <a:r>
              <a:rPr lang="ru-RU" sz="2400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24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связей и объединению родственных дисциплин в единые линии познания. </a:t>
            </a:r>
          </a:p>
          <a:p>
            <a:pPr marL="0" indent="0">
              <a:buNone/>
            </a:pPr>
            <a:endParaRPr lang="ru-RU" sz="1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1740</Words>
  <Application>Microsoft Office PowerPoint</Application>
  <PresentationFormat>Экран (4:3)</PresentationFormat>
  <Paragraphs>183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Смоленский областной институт развития образования Кафедра методики преподавания предметов  естественно-математического цикла Телефон кафедры: 8(412) 38-95-51 Вас приветствует доцент кафедры Иванов Владимир Матвеевич</vt:lpstr>
      <vt:lpstr>План занятия</vt:lpstr>
      <vt:lpstr>                                     Человека нельзя “сделать”, “ произвести”, “вылепить” как вещь, как продукт, как   пассивный результат воздействия извне, но можно только обусловить его включение в деятельность, вызвать его собственную активность и исключительно через механизм этой его собственной (совместно с другими людьми) деятельности он формируется в то, что делает его эта деятельность.                                                                                                                                                                                                     Г.С.Батищев </vt:lpstr>
      <vt:lpstr> Сущность деятельностной теории учения  </vt:lpstr>
      <vt:lpstr> Система дидактических принципов обучения  </vt:lpstr>
      <vt:lpstr> Компоненты системно-деятельностного подхода  </vt:lpstr>
      <vt:lpstr>Новый результат - …  «деятель», а не «знайка»  </vt:lpstr>
      <vt:lpstr> Образовательные технологии в современной школе </vt:lpstr>
      <vt:lpstr> Системно-деятельностный подход в преподавании предметов естественнонаучного цикла (На примере интегрированного курса географии и биологии) 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  <vt:lpstr>Системно-деятельностный подход в преподавании предметов естественнонаучного цикла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Смоленский областной институт развития образования Кафедра методики преподавания предметов  естественно-математического цикла Т</dc:title>
  <dc:creator>КМ-6</dc:creator>
  <cp:lastModifiedBy>КМ-6</cp:lastModifiedBy>
  <cp:revision>117</cp:revision>
  <dcterms:created xsi:type="dcterms:W3CDTF">2015-05-12T07:16:55Z</dcterms:created>
  <dcterms:modified xsi:type="dcterms:W3CDTF">2015-05-19T06:48:19Z</dcterms:modified>
</cp:coreProperties>
</file>