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944" autoAdjust="0"/>
  </p:normalViewPr>
  <p:slideViewPr>
    <p:cSldViewPr>
      <p:cViewPr>
        <p:scale>
          <a:sx n="100" d="100"/>
          <a:sy n="100" d="100"/>
        </p:scale>
        <p:origin x="-690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D27EE-6A0D-48F5-BE41-93B4F8202010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69B8AE-AF46-4DE8-A8A2-52F649B61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550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9B8AE-AF46-4DE8-A8A2-52F649B6196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089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Индивидуальный итоговый проект. Из опыта работы.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lvl="0">
              <a:lnSpc>
                <a:spcPct val="90000"/>
              </a:lnSpc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sz="2800" b="1" dirty="0">
                <a:solidFill>
                  <a:srgbClr val="464646"/>
                </a:solidFill>
                <a:latin typeface="Lucida Sans Unicode"/>
              </a:rPr>
              <a:t>Муниципальное бюджетное общеобразовательное учреждение </a:t>
            </a:r>
          </a:p>
          <a:p>
            <a:pPr lvl="0">
              <a:lnSpc>
                <a:spcPct val="90000"/>
              </a:lnSpc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sz="2800" b="1" dirty="0">
                <a:solidFill>
                  <a:srgbClr val="464646"/>
                </a:solidFill>
                <a:latin typeface="Lucida Sans Unicode"/>
              </a:rPr>
              <a:t>«Средняя школа №37» города Смоленска</a:t>
            </a:r>
            <a:endParaRPr lang="ru-RU" sz="2300" dirty="0">
              <a:solidFill>
                <a:srgbClr val="464646"/>
              </a:solidFill>
              <a:latin typeface="Lucida Sans Unicode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865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404663"/>
            <a:ext cx="5814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>
                <a:solidFill>
                  <a:srgbClr val="292934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Практические работы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2" r="3842"/>
          <a:stretch/>
        </p:blipFill>
        <p:spPr>
          <a:xfrm>
            <a:off x="395536" y="1244755"/>
            <a:ext cx="3987316" cy="52291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" r="4259"/>
          <a:stretch/>
        </p:blipFill>
        <p:spPr>
          <a:xfrm>
            <a:off x="4860032" y="1050994"/>
            <a:ext cx="4136460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02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404664"/>
            <a:ext cx="588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>
                <a:solidFill>
                  <a:srgbClr val="292934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Практические работы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2312" b="9903"/>
          <a:stretch/>
        </p:blipFill>
        <p:spPr bwMode="auto">
          <a:xfrm>
            <a:off x="755576" y="1050995"/>
            <a:ext cx="3561242" cy="5509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412776"/>
            <a:ext cx="3222304" cy="43924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8866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764704"/>
            <a:ext cx="3384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Консультации</a:t>
            </a:r>
            <a:endParaRPr lang="ru-RU" sz="3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695053"/>
            <a:ext cx="84249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Установочная консультация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(1-я неделя сентября)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Обязательный курс «ИИП»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на сайте школы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проектов по предметам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Индивидуальные консультации по установленному графику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Консультации педагога-руководителя проекта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72825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6020" y="404664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Защита индивидуального итогового проекта</a:t>
            </a:r>
            <a:endParaRPr lang="ru-RU" sz="3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988840"/>
            <a:ext cx="835292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Школьный День науки (февраль-март)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Неделя защиты ИИП в установленные приказом сроки (апрель-май)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462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764704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Сотрудничество с организациями</a:t>
            </a:r>
            <a:endParaRPr lang="ru-RU" sz="3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42040" y="1411035"/>
            <a:ext cx="18998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910932" y="2223618"/>
            <a:ext cx="1656184" cy="1061366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376835" y="2653530"/>
            <a:ext cx="36005" cy="216024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148064" y="2152020"/>
            <a:ext cx="1925376" cy="1132964"/>
          </a:xfrm>
          <a:prstGeom prst="straightConnector1">
            <a:avLst/>
          </a:prstGeom>
          <a:ln w="222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9324" y="3428999"/>
            <a:ext cx="34628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>
                <a:solidFill>
                  <a:srgbClr val="333333"/>
                </a:solidFill>
                <a:latin typeface="Open Sans"/>
              </a:rPr>
              <a:t>БИОЛОГИЯ </a:t>
            </a:r>
          </a:p>
          <a:p>
            <a:pPr algn="ctr"/>
            <a:r>
              <a:rPr lang="ru-RU" sz="2400" dirty="0" smtClean="0">
                <a:solidFill>
                  <a:srgbClr val="333333"/>
                </a:solidFill>
                <a:latin typeface="Open Sans"/>
              </a:rPr>
              <a:t>ОГБУЗ </a:t>
            </a:r>
            <a:r>
              <a:rPr lang="ru-RU" sz="2400" dirty="0">
                <a:solidFill>
                  <a:srgbClr val="333333"/>
                </a:solidFill>
                <a:latin typeface="Open Sans"/>
              </a:rPr>
              <a:t>«Смоленский центр крови» </a:t>
            </a:r>
            <a:endParaRPr lang="ru-RU" sz="2400" dirty="0" smtClean="0"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69344" y="4941167"/>
            <a:ext cx="35042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u="sng" dirty="0" smtClean="0"/>
              <a:t>ХИМИЯ</a:t>
            </a:r>
          </a:p>
          <a:p>
            <a:pPr algn="ctr"/>
            <a:r>
              <a:rPr lang="ru-RU" sz="2400" dirty="0" smtClean="0"/>
              <a:t>СМУП «</a:t>
            </a:r>
            <a:r>
              <a:rPr lang="ru-RU" sz="2400" dirty="0" err="1" smtClean="0"/>
              <a:t>Горводоканал</a:t>
            </a:r>
            <a:r>
              <a:rPr lang="ru-RU" sz="2400" dirty="0" smtClean="0"/>
              <a:t>»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292081" y="3403847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/>
              <a:t>ОБЩЕСТВОЗНАНИЕ</a:t>
            </a:r>
            <a:r>
              <a:rPr lang="ru-RU" sz="2400" dirty="0" smtClean="0"/>
              <a:t> </a:t>
            </a:r>
          </a:p>
          <a:p>
            <a:pPr algn="ctr"/>
            <a:r>
              <a:rPr lang="ru-RU" sz="2400" dirty="0" smtClean="0">
                <a:solidFill>
                  <a:srgbClr val="000000"/>
                </a:solidFill>
              </a:rPr>
              <a:t>АО "Смоленский </a:t>
            </a:r>
            <a:r>
              <a:rPr lang="ru-RU" sz="2400" dirty="0" err="1" smtClean="0">
                <a:solidFill>
                  <a:srgbClr val="000000"/>
                </a:solidFill>
              </a:rPr>
              <a:t>Хлебокомбинат</a:t>
            </a:r>
            <a:r>
              <a:rPr lang="ru-RU" sz="2400" b="1" dirty="0" smtClean="0">
                <a:solidFill>
                  <a:srgbClr val="000000"/>
                </a:solidFill>
              </a:rPr>
              <a:t>"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178997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7776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Элективный курс </a:t>
            </a:r>
          </a:p>
          <a:p>
            <a:pPr algn="ctr"/>
            <a:r>
              <a:rPr lang="ru-RU" sz="3600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«Индивидуальный итоговый </a:t>
            </a:r>
          </a:p>
          <a:p>
            <a:pPr algn="ctr"/>
            <a:r>
              <a:rPr lang="ru-RU" sz="3600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проект</a:t>
            </a:r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»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925454"/>
            <a:ext cx="871296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курса: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развития личности обучающегося, способной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адаптироваться в условиях сложного, изменчивого мира;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проявлять социальную ответственность;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добывать новые знания, работать над развитием интеллекта;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конструктивно сотрудничать с окружающими людьми;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генерировать новые идеи, творчески мыслить. 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52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5229" y="260647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реализации поставленной цели 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определены следующие </a:t>
            </a:r>
            <a:r>
              <a:rPr lang="ru-RU" sz="3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4915" y="1091724"/>
            <a:ext cx="871296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Обучить навыкам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проблематизации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(формулирования ведущей проблемы и под проблемы, постановки задач, вытекающих из этих проблем);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целеполагания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планирования деятельности;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исследовательские  навыки,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есть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анализу, синтезу, выдвижению гипотез, детализации и обобщению;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поиска нужной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информации, вычленению и усвоению необходимого знания из информационного поля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освоения и использования адекватной технологии изготовления продукта проектирования;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03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610" y="1412776"/>
            <a:ext cx="855974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самоанализа и рефлексии (самоанализа успешности и результативности решения проблемы проекта); </a:t>
            </a:r>
          </a:p>
          <a:p>
            <a:pPr marL="285750" lvl="0" indent="-285750" algn="just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презентовать ход своей деятельности и ее результаты;</a:t>
            </a:r>
          </a:p>
          <a:p>
            <a:pPr marL="285750" lvl="0" indent="-285750" algn="just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конструктивного сотрудничества; </a:t>
            </a:r>
          </a:p>
          <a:p>
            <a:pPr marL="285750" lvl="0" indent="-285750" algn="just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публичного выступления.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242020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реализации поставленной цели </a:t>
            </a:r>
            <a:r>
              <a:rPr lang="ru-RU" sz="3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определены </a:t>
            </a:r>
            <a:r>
              <a:rPr lang="ru-RU" sz="3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</a:t>
            </a:r>
            <a:r>
              <a:rPr lang="ru-RU" sz="3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</p:txBody>
      </p:sp>
    </p:spTree>
    <p:extLst>
      <p:ext uri="{BB962C8B-B14F-4D97-AF65-F5344CB8AC3E}">
        <p14:creationId xmlns:p14="http://schemas.microsoft.com/office/powerpoint/2010/main" val="14546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404663"/>
            <a:ext cx="4695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Содержание курса</a:t>
            </a:r>
            <a:endParaRPr lang="ru-RU" sz="3600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8049" y="1050995"/>
            <a:ext cx="885698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в современном мире.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Цели, задачи, проблемы.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проектной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требования и </a:t>
            </a:r>
            <a:r>
              <a:rPr lang="ru-RU" sz="2600" dirty="0" smtClean="0">
                <a:solidFill>
                  <a:srgbClr val="29293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</a:t>
            </a:r>
            <a:r>
              <a:rPr lang="ru-RU" sz="2600" dirty="0">
                <a:solidFill>
                  <a:srgbClr val="29293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проектной </a:t>
            </a:r>
            <a:r>
              <a:rPr lang="ru-RU" sz="2600" dirty="0" smtClean="0">
                <a:solidFill>
                  <a:srgbClr val="29293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Методология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технология проектной деятельности.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проектной деятельности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проектов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монопроекта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межпредметного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проекта. Учебный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темы проекта. Этапы работы над проектом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проектирования. Технология составления плана работы. Определение цели, задач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актуальности, практической значимости, новизны проекта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9503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334397"/>
            <a:ext cx="4496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3600" b="1" dirty="0">
                <a:solidFill>
                  <a:srgbClr val="292934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Содержание курса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504" y="764704"/>
            <a:ext cx="8928992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проектной деятельности. Учебное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Структура, этапы проектной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работы,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критерии оценки</a:t>
            </a:r>
            <a:r>
              <a:rPr lang="ru-RU" sz="2800" dirty="0"/>
              <a:t>.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Введение, основная часть проекта. Графические материалы проекта: виды, технология, требования к оформлению.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оформления конечных результатов индивидуального проекта (презентаций, защиты, творческих отчетов, просмотров).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компьютерной презентации.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характеристика исследовательской деятельности </a:t>
            </a: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исследования. Технология составления плана работы.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цели, задач проекта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Определение предмета и объекта исследования.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источников информации</a:t>
            </a:r>
            <a:r>
              <a:rPr lang="ru-RU" sz="2800" dirty="0"/>
              <a:t>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27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5736" y="404664"/>
            <a:ext cx="44967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>
                <a:solidFill>
                  <a:srgbClr val="292934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Содержание курса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908720"/>
            <a:ext cx="864096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исследовательской деятельности </a:t>
            </a: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этапы исследовательской работы, критерии оценки.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основная часть научного исследования. Методы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опытно-экспериментальной работы.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информационных технологий в исследовании, проектной деятельности.</a:t>
            </a:r>
            <a:r>
              <a:rPr lang="ru-RU" dirty="0"/>
              <a:t> 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результатов проектной деятельности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архива проекта. Составление архива проекта: электронный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авторского доклада. Представление работы, предзащита проекта. Корректировка проекта с учетом рекомендаций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7477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404664"/>
            <a:ext cx="44967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>
                <a:solidFill>
                  <a:srgbClr val="292934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Содержание курса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1002254"/>
            <a:ext cx="84249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и защита индивидуального проекта </a:t>
            </a: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к защите.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монологической речи. Аргументирующая речь. Умение отвечать на незапланированные вопросы.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проектных работ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результатов выполнения проекта, подведение итогов.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 проектной деятельности </a:t>
            </a: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прогресс в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компетенциях.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Экспертиза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 и движения в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проекте.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Дальнейшее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осуществления проектов</a:t>
            </a:r>
            <a:r>
              <a:rPr lang="ru-RU" sz="2800" dirty="0"/>
              <a:t>.</a:t>
            </a: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33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548680"/>
            <a:ext cx="5174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Практические работы</a:t>
            </a:r>
            <a:endParaRPr lang="ru-RU" sz="3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340768"/>
            <a:ext cx="864096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Формулировка темы и проблемы проекта.</a:t>
            </a:r>
          </a:p>
          <a:p>
            <a:pPr marL="342900" indent="-342900">
              <a:buAutoNum type="arabicPeriod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проекта.</a:t>
            </a:r>
          </a:p>
          <a:p>
            <a:pPr marL="342900" indent="-342900">
              <a:buAutoNum type="arabicPeriod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Целеполагание.</a:t>
            </a:r>
          </a:p>
          <a:p>
            <a:pPr marL="342900" indent="-342900">
              <a:buAutoNum type="arabicPeriod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практической значимости проектного продукта.</a:t>
            </a:r>
          </a:p>
          <a:p>
            <a:pPr marL="342900" indent="-342900">
              <a:buAutoNum type="arabicPeriod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как метод исследовательской деятельности.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37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296</TotalTime>
  <Words>575</Words>
  <Application>Microsoft Office PowerPoint</Application>
  <PresentationFormat>Экран (4:3)</PresentationFormat>
  <Paragraphs>90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Ясность</vt:lpstr>
      <vt:lpstr>Индивидуальный итоговый проект. Из опыта работы.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Индивидуальный итоговый проект. Из опыта работы.</dc:title>
  <dc:creator>User</dc:creator>
  <cp:lastModifiedBy>User</cp:lastModifiedBy>
  <cp:revision>21</cp:revision>
  <dcterms:created xsi:type="dcterms:W3CDTF">2018-10-22T05:34:15Z</dcterms:created>
  <dcterms:modified xsi:type="dcterms:W3CDTF">2018-10-24T18:00:48Z</dcterms:modified>
</cp:coreProperties>
</file>