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9" r:id="rId6"/>
    <p:sldId id="270" r:id="rId7"/>
    <p:sldId id="277" r:id="rId8"/>
    <p:sldId id="278" r:id="rId9"/>
    <p:sldId id="279" r:id="rId10"/>
    <p:sldId id="280" r:id="rId11"/>
    <p:sldId id="281" r:id="rId12"/>
    <p:sldId id="282" r:id="rId13"/>
    <p:sldId id="271" r:id="rId14"/>
    <p:sldId id="272" r:id="rId15"/>
    <p:sldId id="273" r:id="rId16"/>
    <p:sldId id="276" r:id="rId17"/>
    <p:sldId id="266" r:id="rId18"/>
    <p:sldId id="267" r:id="rId19"/>
    <p:sldId id="268" r:id="rId20"/>
    <p:sldId id="263" r:id="rId21"/>
    <p:sldId id="264" r:id="rId22"/>
    <p:sldId id="265" r:id="rId23"/>
    <p:sldId id="274" r:id="rId24"/>
    <p:sldId id="275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Методическое сопровождение разработки и защиты индивидуального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Цыганкова П.В., заведующий отделом ФГОС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38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или исследование?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dirty="0"/>
              <a:t>Результат должен быть точно соотнесен со </a:t>
            </a:r>
            <a:r>
              <a:rPr lang="ru-RU" dirty="0" smtClean="0"/>
              <a:t>всеми характеристиками</a:t>
            </a:r>
            <a:r>
              <a:rPr lang="ru-RU" dirty="0"/>
              <a:t>, </a:t>
            </a:r>
            <a:r>
              <a:rPr lang="ru-RU" dirty="0" smtClean="0"/>
              <a:t>сформулированными </a:t>
            </a:r>
            <a:r>
              <a:rPr lang="ru-RU" dirty="0"/>
              <a:t>в замысле</a:t>
            </a:r>
            <a:r>
              <a:rPr lang="ru-RU" dirty="0" smtClean="0"/>
              <a:t>.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dirty="0" smtClean="0"/>
              <a:t>Результат – </a:t>
            </a:r>
            <a:r>
              <a:rPr lang="ru-RU" b="1" dirty="0" smtClean="0"/>
              <a:t>приращение умений</a:t>
            </a:r>
            <a:endParaRPr lang="ru-RU" b="1" dirty="0"/>
          </a:p>
          <a:p>
            <a:pPr marL="365760" indent="-256032">
              <a:buFont typeface="Wingdings 3"/>
              <a:buChar char=""/>
              <a:defRPr/>
            </a:pP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u-RU" dirty="0"/>
              <a:t>Результат неизвестен </a:t>
            </a:r>
            <a:r>
              <a:rPr lang="ru-RU" dirty="0" smtClean="0"/>
              <a:t>заранее, отрицательный результат – тоже результат</a:t>
            </a:r>
            <a:r>
              <a:rPr lang="ru-RU" dirty="0" smtClean="0"/>
              <a:t>.</a:t>
            </a:r>
            <a:endParaRPr lang="ru-RU" dirty="0"/>
          </a:p>
          <a:p>
            <a:pPr>
              <a:spcBef>
                <a:spcPct val="0"/>
              </a:spcBef>
            </a:pPr>
            <a:r>
              <a:rPr lang="ru-RU" dirty="0"/>
              <a:t>Результат –</a:t>
            </a:r>
            <a:r>
              <a:rPr lang="ru-RU" i="1" dirty="0"/>
              <a:t> </a:t>
            </a:r>
            <a:r>
              <a:rPr lang="ru-RU" b="1" dirty="0"/>
              <a:t>новое знание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2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Взаимосвязь проекта, реферата, исследования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Проект и исследование могут включать реферативный обзор источников, мнений учёных, предыдущего опыта работы по теме</a:t>
            </a:r>
          </a:p>
          <a:p>
            <a:r>
              <a:rPr lang="ru-RU" dirty="0" smtClean="0"/>
              <a:t>Исследование является частью проекта, в то же время оно может обособиться от проекта, стать самостоятельным направлением деятельности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91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проекта и исследования</a:t>
            </a:r>
            <a:endParaRPr lang="ru-RU" dirty="0"/>
          </a:p>
        </p:txBody>
      </p:sp>
      <p:sp>
        <p:nvSpPr>
          <p:cNvPr id="108547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4042792" cy="3951288"/>
          </a:xfrm>
          <a:ln>
            <a:prstDash val="solid"/>
          </a:ln>
        </p:spPr>
        <p:txBody>
          <a:bodyPr>
            <a:normAutofit lnSpcReduction="10000"/>
          </a:bodyPr>
          <a:lstStyle/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Проблема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Планирование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Поиск и проектирование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Продукт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Презентация продукта</a:t>
            </a:r>
          </a:p>
          <a:p>
            <a:pPr marL="490538" indent="-381000" eaLnBrk="1" hangingPunct="1">
              <a:buFont typeface="Wingdings 3" pitchFamily="18" charset="2"/>
              <a:buAutoNum type="arabicPeriod"/>
            </a:pPr>
            <a:r>
              <a:rPr lang="ru-RU" dirty="0" smtClean="0"/>
              <a:t>Портфолио</a:t>
            </a:r>
          </a:p>
        </p:txBody>
      </p:sp>
      <p:sp>
        <p:nvSpPr>
          <p:cNvPr id="108548" name="Содержимое 5"/>
          <p:cNvSpPr>
            <a:spLocks noGrp="1"/>
          </p:cNvSpPr>
          <p:nvPr>
            <p:ph sz="quarter" idx="4"/>
          </p:nvPr>
        </p:nvSpPr>
        <p:spPr>
          <a:ln>
            <a:prstDash val="solid"/>
          </a:ln>
        </p:spPr>
        <p:txBody>
          <a:bodyPr>
            <a:normAutofit fontScale="92500" lnSpcReduction="20000"/>
          </a:bodyPr>
          <a:lstStyle/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Проблема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Планирование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b="1" u="sng" dirty="0" smtClean="0">
                <a:solidFill>
                  <a:schemeClr val="accent2"/>
                </a:solidFill>
              </a:rPr>
              <a:t>Гипотеза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Поиск и проектирование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Продукт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Презентация продукта</a:t>
            </a:r>
          </a:p>
          <a:p>
            <a:pPr marL="490538" indent="-381000" eaLnBrk="1" hangingPunct="1">
              <a:spcBef>
                <a:spcPts val="400"/>
              </a:spcBef>
              <a:buFont typeface="Wingdings 3" pitchFamily="18" charset="2"/>
              <a:buAutoNum type="arabicPeriod"/>
            </a:pPr>
            <a:r>
              <a:rPr lang="ru-RU" dirty="0" smtClean="0"/>
              <a:t>Портфолио</a:t>
            </a:r>
          </a:p>
        </p:txBody>
      </p:sp>
      <p:sp>
        <p:nvSpPr>
          <p:cNvPr id="108545" name="Текст 2"/>
          <p:cNvSpPr>
            <a:spLocks noGrp="1"/>
          </p:cNvSpPr>
          <p:nvPr>
            <p:ph type="body" sz="quarter" idx="1"/>
          </p:nvPr>
        </p:nvSpPr>
        <p:spPr>
          <a:xfrm>
            <a:off x="611560" y="1268760"/>
            <a:ext cx="3886200" cy="640080"/>
          </a:xfrm>
        </p:spPr>
        <p:txBody>
          <a:bodyPr/>
          <a:lstStyle/>
          <a:p>
            <a:pPr eaLnBrk="1" hangingPunct="1"/>
            <a:r>
              <a:rPr lang="ru-RU" dirty="0" smtClean="0"/>
              <a:t>Проекта</a:t>
            </a:r>
          </a:p>
        </p:txBody>
      </p:sp>
      <p:sp>
        <p:nvSpPr>
          <p:cNvPr id="108546" name="Текст 3"/>
          <p:cNvSpPr>
            <a:spLocks noGrp="1"/>
          </p:cNvSpPr>
          <p:nvPr>
            <p:ph type="body" sz="quarter" idx="3"/>
          </p:nvPr>
        </p:nvSpPr>
        <p:spPr>
          <a:xfrm>
            <a:off x="4932040" y="1268760"/>
            <a:ext cx="3886200" cy="640080"/>
          </a:xfrm>
        </p:spPr>
        <p:txBody>
          <a:bodyPr/>
          <a:lstStyle/>
          <a:p>
            <a:pPr eaLnBrk="1" hangingPunct="1"/>
            <a:r>
              <a:rPr lang="ru-RU" dirty="0" smtClean="0"/>
              <a:t>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40056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718"/>
            <a:ext cx="8568952" cy="1188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оценки РУУД в процессе работы над 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51408358"/>
              </p:ext>
            </p:extLst>
          </p:nvPr>
        </p:nvGraphicFramePr>
        <p:xfrm>
          <a:off x="457199" y="1600200"/>
          <a:ext cx="807524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Целеполагание: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Постановка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</a:t>
                      </a:r>
                      <a:r>
                        <a:rPr lang="ru-RU" baseline="0" dirty="0" smtClean="0"/>
                        <a:t> 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Формулирование целей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Планирование работы: </a:t>
                      </a:r>
                      <a:r>
                        <a:rPr lang="ru-RU" dirty="0" smtClean="0"/>
                        <a:t>определение последовательности и способов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Осуществление контроля </a:t>
                      </a:r>
                      <a:r>
                        <a:rPr lang="ru-RU" dirty="0" smtClean="0"/>
                        <a:t>своей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Коррекция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Самооценка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0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52718"/>
            <a:ext cx="8712968" cy="1116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оценки КУУД в процессе работы над 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59870984"/>
              </p:ext>
            </p:extLst>
          </p:nvPr>
        </p:nvGraphicFramePr>
        <p:xfrm>
          <a:off x="457199" y="1600200"/>
          <a:ext cx="807524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Коммуникация при взаимодействии: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сотрудничества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Согласование позиций, разрешение конфликтов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Аргументация</a:t>
                      </a:r>
                      <a:r>
                        <a:rPr lang="ru-RU" baseline="0" dirty="0" smtClean="0"/>
                        <a:t> своего мнения, отстаивание своей позиции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Использование речевых средств: </a:t>
                      </a:r>
                      <a:r>
                        <a:rPr lang="ru-RU" dirty="0" smtClean="0"/>
                        <a:t>владение устной и письменной речью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Использование ИКТ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3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718"/>
            <a:ext cx="8496944" cy="1188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оценки ПУУД в процессе работы над 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39479721"/>
              </p:ext>
            </p:extLst>
          </p:nvPr>
        </p:nvGraphicFramePr>
        <p:xfrm>
          <a:off x="457199" y="1600200"/>
          <a:ext cx="8075240" cy="415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Умение работать с информацией: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Осуществление целенаправленного поиска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Осуществление отбора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Обработка и представление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Постановка и разрешение проблем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Знаково-символические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Работа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со схемами и моделями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Владение логическими операциями: </a:t>
                      </a:r>
                      <a:r>
                        <a:rPr lang="ru-RU" b="0" i="0" dirty="0" smtClean="0">
                          <a:solidFill>
                            <a:schemeClr val="tx1"/>
                          </a:solidFill>
                        </a:rPr>
                        <a:t>анализ, синтез, систематизация, обобщение, классификация, сравнение, </a:t>
                      </a:r>
                      <a:r>
                        <a:rPr lang="ru-RU" b="0" i="0" dirty="0" err="1" smtClean="0">
                          <a:solidFill>
                            <a:schemeClr val="tx1"/>
                          </a:solidFill>
                        </a:rPr>
                        <a:t>сериация</a:t>
                      </a:r>
                      <a:r>
                        <a:rPr lang="ru-RU" b="0" i="0" dirty="0" smtClean="0">
                          <a:solidFill>
                            <a:schemeClr val="tx1"/>
                          </a:solidFill>
                        </a:rPr>
                        <a:t> и т.п.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77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718"/>
            <a:ext cx="8496944" cy="1188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УУД в процессе </a:t>
            </a:r>
            <a:r>
              <a:rPr lang="ru-RU" u="sng" dirty="0" smtClean="0"/>
              <a:t>защиты</a:t>
            </a:r>
            <a:r>
              <a:rPr lang="ru-RU" dirty="0" smtClean="0"/>
              <a:t> 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90886014"/>
              </p:ext>
            </p:extLst>
          </p:nvPr>
        </p:nvGraphicFramePr>
        <p:xfrm>
          <a:off x="457199" y="1600200"/>
          <a:ext cx="807524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Коммуникативные УУД: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Монологичность</a:t>
                      </a:r>
                      <a:r>
                        <a:rPr lang="ru-RU" baseline="0" dirty="0" smtClean="0"/>
                        <a:t> и грамотность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Взаимодействие с аудиторией, способность увлечь слушателей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Познавательные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УУД: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Отбор информации для представления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Наглядность,</a:t>
                      </a:r>
                      <a:r>
                        <a:rPr lang="ru-RU" baseline="0" dirty="0" smtClean="0"/>
                        <a:t> использование моделей, схем, знаков и символов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Регулятивные УУД: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Следование плану выступления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Соблюдение регламента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5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Школьная конференция.</a:t>
            </a:r>
            <a:br>
              <a:rPr lang="ru-RU" dirty="0" smtClean="0"/>
            </a:br>
            <a:r>
              <a:rPr lang="ru-RU" dirty="0" smtClean="0"/>
              <a:t>Рекомендуется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проводить </a:t>
            </a:r>
            <a:r>
              <a:rPr lang="ru-RU" sz="2400" u="sng" dirty="0" smtClean="0">
                <a:effectLst/>
                <a:ea typeface="Times New Roman" panose="02020603050405020304" pitchFamily="18" charset="0"/>
              </a:rPr>
              <a:t>общее открытие конференции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, на котором рассказать участникам о порядке проведения конференции и требованиях к работам и их презентации.  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effectLst/>
                <a:ea typeface="Times New Roman" panose="02020603050405020304" pitchFamily="18" charset="0"/>
              </a:rPr>
              <a:t>показать короткий установочный фильм или пригласить для выступления ученого.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effectLst/>
                <a:ea typeface="Times New Roman" panose="02020603050405020304" pitchFamily="18" charset="0"/>
              </a:rPr>
              <a:t>проводить конференции </a:t>
            </a:r>
            <a:r>
              <a:rPr lang="ru-RU" sz="2400" b="1" dirty="0" smtClean="0">
                <a:effectLst/>
                <a:ea typeface="Times New Roman" panose="02020603050405020304" pitchFamily="18" charset="0"/>
              </a:rPr>
              <a:t>в стендовой форме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(с</a:t>
            </a:r>
            <a:r>
              <a:rPr lang="ru-RU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тендовая сессия зрелищна, дает возможность повысить «прозрачность» экспертизы, позволяет участникам и экспертам ознакомиться с большим количеством сообщений, побеседовать с автором в удобное время)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5054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Формы конференции: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marL="685800" indent="-45720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заслушивание докладов, </a:t>
            </a:r>
          </a:p>
          <a:p>
            <a:pPr marL="6858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ремя заседаний не должно превышать 2 часов, </a:t>
            </a:r>
          </a:p>
          <a:p>
            <a:pPr marL="6858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 час рекомендуется заслушивать 4-6 докладов (с регламентом 7-8 минут и вопросами 4-5 минут).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4086944"/>
          </a:xfrm>
        </p:spPr>
        <p:txBody>
          <a:bodyPr>
            <a:normAutofit fontScale="77500" lnSpcReduction="20000"/>
          </a:bodyPr>
          <a:lstStyle/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и</a:t>
            </a: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нтервью у стенда,</a:t>
            </a:r>
            <a:endParaRPr lang="ru-RU" dirty="0" smtClean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количество работ от 8 до 20, 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к</a:t>
            </a: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омиссия разбивается на экспертные группы так, чтобы с каждым автором состоялось не менее трех экспертных интервью (оптимальное количество – 1 эксперт на 4 работы).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сообщение автора не должно превышать 5-7 минут.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</a:rPr>
              <a:t>Докладная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Стендовая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07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руководителей секций: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должен объявить порядок работы секции, критерии оценки работ; 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по ходу заседания – снимать некорректные вопросы, корректировать стилистку высказываний докладчика и участников, следить за соблюдением регламента,</a:t>
            </a:r>
          </a:p>
          <a:p>
            <a:r>
              <a:rPr lang="ru-RU" dirty="0">
                <a:solidFill>
                  <a:srgbClr val="000000"/>
                </a:solidFill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solidFill>
                  <a:srgbClr val="000000"/>
                </a:solidFill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олжен организовать научную дискуссию.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indent="270510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Myriad Pro"/>
                <a:ea typeface="Times New Roman" panose="02020603050405020304" pitchFamily="18" charset="0"/>
              </a:rPr>
              <a:t>Комиссия (эксперт) подходит к стенду, знакомится с автором. 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Далее комиссия берет интервью у автора. 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сообщение автора не должно превышать 5-7 мин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Далее каждый член комиссии может задать вопрос по каждому из критериев оценки, обозначенных в экспертном листе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Докладная конференция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Стендовая конференция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53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ООО п. 18.1.2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u="sng" dirty="0"/>
              <a:t>Планируемые результаты освоения </a:t>
            </a:r>
            <a:r>
              <a:rPr lang="ru-RU" dirty="0"/>
              <a:t>обучающимися основной образовательной программы основного общего образования </a:t>
            </a:r>
            <a:r>
              <a:rPr lang="ru-RU" u="sng" dirty="0"/>
              <a:t>должны уточнять и конкретизировать общее понимание </a:t>
            </a:r>
            <a:r>
              <a:rPr lang="ru-RU" dirty="0"/>
              <a:t>личностных, </a:t>
            </a:r>
            <a:r>
              <a:rPr lang="ru-RU" u="sng" dirty="0" err="1"/>
              <a:t>метапредметных</a:t>
            </a:r>
            <a:r>
              <a:rPr lang="ru-RU" dirty="0"/>
              <a:t> и предметных результатов как </a:t>
            </a:r>
            <a:r>
              <a:rPr lang="ru-RU" u="sng" dirty="0"/>
              <a:t>с позиции организации их достижения в образовательном процессе, так и с позиции оценки достижения этих результатов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u="sng" dirty="0"/>
              <a:t>Достижение</a:t>
            </a:r>
            <a:r>
              <a:rPr lang="ru-RU" dirty="0"/>
              <a:t> обучающимися планируемых </a:t>
            </a:r>
            <a:r>
              <a:rPr lang="ru-RU" u="sng" dirty="0"/>
              <a:t>результатов</a:t>
            </a:r>
            <a:r>
              <a:rPr lang="ru-RU" dirty="0"/>
              <a:t> освоения основной образовательной программы основного общего образования </a:t>
            </a:r>
            <a:r>
              <a:rPr lang="ru-RU" u="sng" dirty="0"/>
              <a:t>определяется по завершении обучения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675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>
            <a:normAutofit fontScale="90000"/>
          </a:bodyPr>
          <a:lstStyle/>
          <a:p>
            <a:pPr indent="270510" algn="ctr">
              <a:spcAft>
                <a:spcPts val="0"/>
              </a:spcAft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Требования к компьютерной презентации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программе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10-12 слайдов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Myriad Pro"/>
                <a:ea typeface="Times New Roman" panose="02020603050405020304" pitchFamily="18" charset="0"/>
              </a:rPr>
              <a:t>а) </a:t>
            </a:r>
            <a:r>
              <a:rPr lang="ru-RU" dirty="0" smtClean="0">
                <a:effectLst/>
                <a:ea typeface="Times New Roman" panose="02020603050405020304" pitchFamily="18" charset="0"/>
              </a:rPr>
              <a:t>название доклада, ФИО автора, ФИО руководителя, название организации (возможные варианты построения: текст, фото автора, фото организации, фото объекта исследования).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ea typeface="Times New Roman" panose="02020603050405020304" pitchFamily="18" charset="0"/>
              </a:rPr>
              <a:t>б) Цели и задачи работы (возможные варианты построения: текст, рисунок объекта исследования или проектирования).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ea typeface="Times New Roman" panose="02020603050405020304" pitchFamily="18" charset="0"/>
              </a:rPr>
              <a:t>в) Блок-схема выполнения работы (Возможные варианты построения: гипотеза – методика – эксперимент - массив данных – обработка  - анализ – выводы).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ea typeface="Times New Roman" panose="02020603050405020304" pitchFamily="18" charset="0"/>
              </a:rPr>
              <a:t>г) Демонстрация хода работы. Фото автора или коллектива, выполняющих работу. Карта или схема местности.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ea typeface="Times New Roman" panose="02020603050405020304" pitchFamily="18" charset="0"/>
              </a:rPr>
              <a:t>д) Демонстрация объектов (фото образцов, информантов и т. д.) с подписью.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ea typeface="Times New Roman" panose="02020603050405020304" pitchFamily="18" charset="0"/>
              </a:rPr>
              <a:t>е) Таблица полученных данных (или массив данных в иной форме)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ea typeface="Times New Roman" panose="02020603050405020304" pitchFamily="18" charset="0"/>
              </a:rPr>
              <a:t>ж) Выводы (текст – 3-5 пунктов).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ea typeface="Times New Roman" panose="02020603050405020304" pitchFamily="18" charset="0"/>
              </a:rPr>
              <a:t>з) Благодарности руководителю и помощникам (возможные варианты построения: текст, рисунок, фото).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287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>
            <a:normAutofit fontScale="90000"/>
          </a:bodyPr>
          <a:lstStyle/>
          <a:p>
            <a:pPr indent="270510" algn="ctr">
              <a:spcAft>
                <a:spcPts val="0"/>
              </a:spcAft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Требования к компьютерной презентации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программе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10-12 слайдов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48640" indent="-457200" algn="just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342900" algn="l"/>
                <a:tab pos="571500" algn="l"/>
              </a:tabLst>
            </a:pPr>
            <a:r>
              <a:rPr lang="ru-RU" sz="28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Слайды презентации не должны быть перегружены информацией, применение анимации – минимальное, только в самых необходимых случаях.</a:t>
            </a:r>
          </a:p>
          <a:p>
            <a:pPr marL="548640" indent="-457200" algn="just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342900" algn="l"/>
                <a:tab pos="571500" algn="l"/>
              </a:tabLst>
            </a:pPr>
            <a:endParaRPr lang="ru-RU" sz="2800" dirty="0" smtClean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случае </a:t>
            </a:r>
            <a:r>
              <a:rPr lang="ru-RU" sz="28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необходимости </a:t>
            </a:r>
            <a:r>
              <a:rPr lang="ru-RU" sz="28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 может включать фрагменты медиа-продуктов (фильмов, </a:t>
            </a:r>
            <a:r>
              <a:rPr lang="ru-RU" sz="28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слайд-фильмов</a:t>
            </a:r>
            <a:r>
              <a:rPr lang="ru-RU" sz="28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аудиозаписей).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87776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712968" cy="9906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</a:rPr>
              <a:t>Требования к оформлению стенда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содержащий основную информацию о проделанном исследовании или проекте рекомендуется выполнить шрифтом </a:t>
            </a:r>
            <a:r>
              <a:rPr lang="en-US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Arial</a:t>
            </a:r>
            <a:r>
              <a:rPr lang="ru-RU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размер 20 или 22 через 1,5  интервала. 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>
                <a:effectLst/>
                <a:ea typeface="Times New Roman" panose="02020603050405020304" pitchFamily="18" charset="0"/>
              </a:rPr>
              <a:t>Таблицы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не должны быть перегружены цифровым материалом. 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>
                <a:effectLst/>
                <a:ea typeface="Times New Roman" panose="02020603050405020304" pitchFamily="18" charset="0"/>
              </a:rPr>
              <a:t>Рисунки и графики 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должны иметь пояснение</a:t>
            </a:r>
            <a:r>
              <a:rPr lang="ru-RU" sz="2400" dirty="0">
                <a:ea typeface="Times New Roman" panose="02020603050405020304" pitchFamily="18" charset="0"/>
              </a:rPr>
              <a:t>.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effectLst/>
                <a:ea typeface="Times New Roman" panose="02020603050405020304" pitchFamily="18" charset="0"/>
              </a:rPr>
              <a:t>Весьма уместно использование </a:t>
            </a:r>
            <a:r>
              <a:rPr lang="ru-RU" sz="2400" b="1" dirty="0" smtClean="0">
                <a:effectLst/>
                <a:ea typeface="Times New Roman" panose="02020603050405020304" pitchFamily="18" charset="0"/>
              </a:rPr>
              <a:t>цветной графики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.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>
                <a:effectLst/>
                <a:ea typeface="Times New Roman" panose="02020603050405020304" pitchFamily="18" charset="0"/>
              </a:rPr>
              <a:t>Фотографии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должны нести конкретную информационную нагрузку. </a:t>
            </a:r>
          </a:p>
          <a:p>
            <a:pPr marL="43434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effectLst/>
                <a:ea typeface="Times New Roman" panose="02020603050405020304" pitchFamily="18" charset="0"/>
              </a:rPr>
              <a:t>Оптимальное соотношение текстового и иллюстративного материала примерно соответствует </a:t>
            </a:r>
            <a:r>
              <a:rPr lang="ru-RU" sz="2400" b="1" dirty="0" smtClean="0">
                <a:effectLst/>
                <a:ea typeface="Times New Roman" panose="02020603050405020304" pitchFamily="18" charset="0"/>
              </a:rPr>
              <a:t>1:1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 по занимаемой площади стенда.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728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Процедура защиты 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Представление основных блоков ИП автором – ограниченное время (4 – 7 мин)</a:t>
            </a:r>
          </a:p>
          <a:p>
            <a:r>
              <a:rPr lang="ru-RU" dirty="0" smtClean="0"/>
              <a:t>(Характерные ошибки: чтение всей информации, представленной на слайде; вмешательство руководителя проекта)</a:t>
            </a:r>
          </a:p>
          <a:p>
            <a:r>
              <a:rPr lang="ru-RU" dirty="0" smtClean="0"/>
              <a:t>Интервью: о работе в целом либо об отдельном аспекте – 4 мин</a:t>
            </a:r>
          </a:p>
          <a:p>
            <a:r>
              <a:rPr lang="ru-RU" dirty="0" smtClean="0"/>
              <a:t>Вопросы экспертов должны быть конструктивными, соответствовать критериям оценки – вопрос + ответ 2 мин</a:t>
            </a:r>
          </a:p>
          <a:p>
            <a:r>
              <a:rPr lang="ru-RU" dirty="0" smtClean="0"/>
              <a:t>Заполнение экспертных листков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8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/>
          <a:lstStyle/>
          <a:p>
            <a:r>
              <a:rPr lang="ru-RU" dirty="0" smtClean="0"/>
              <a:t>Характерные ошибки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72816"/>
            <a:ext cx="4186808" cy="46085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сильное превышение установленного объема; 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структуры работы (неопределенность целей и задач, методов, результатов и выводов); </a:t>
            </a:r>
          </a:p>
          <a:p>
            <a:r>
              <a:rPr lang="ru-RU" dirty="0" smtClean="0"/>
              <a:t>чрезмерная </a:t>
            </a:r>
            <a:r>
              <a:rPr lang="ru-RU" dirty="0"/>
              <a:t>широта темы, что ведет к невозможности ее раскрытия школьником; </a:t>
            </a:r>
          </a:p>
          <a:p>
            <a:r>
              <a:rPr lang="ru-RU" dirty="0" smtClean="0"/>
              <a:t>реферативный </a:t>
            </a:r>
            <a:r>
              <a:rPr lang="ru-RU" dirty="0"/>
              <a:t>характер работы; </a:t>
            </a:r>
          </a:p>
          <a:p>
            <a:r>
              <a:rPr lang="ru-RU" dirty="0" smtClean="0"/>
              <a:t>необоснованное </a:t>
            </a:r>
            <a:r>
              <a:rPr lang="ru-RU" dirty="0"/>
              <a:t>или некорректное использование социологических опросов. </a:t>
            </a:r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прослушивание всего монолога учащегося без учета регламента; </a:t>
            </a:r>
          </a:p>
          <a:p>
            <a:r>
              <a:rPr lang="ru-RU" dirty="0" smtClean="0"/>
              <a:t>вопросы </a:t>
            </a:r>
            <a:r>
              <a:rPr lang="ru-RU" dirty="0"/>
              <a:t>на фактическое знание материала или отсутствие вопросов; 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позитивного обсуждения результатов работы и советов автору на будущее.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"/>
          </p:nvPr>
        </p:nvSpPr>
        <p:spPr>
          <a:xfrm>
            <a:off x="611560" y="1340768"/>
            <a:ext cx="3886200" cy="640080"/>
          </a:xfrm>
        </p:spPr>
        <p:txBody>
          <a:bodyPr/>
          <a:lstStyle/>
          <a:p>
            <a:r>
              <a:rPr lang="ru-RU" dirty="0" smtClean="0"/>
              <a:t>В работах обучающихся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788024" y="1340768"/>
            <a:ext cx="3886200" cy="640080"/>
          </a:xfrm>
        </p:spPr>
        <p:txBody>
          <a:bodyPr/>
          <a:lstStyle/>
          <a:p>
            <a:r>
              <a:rPr lang="ru-RU" dirty="0" smtClean="0"/>
              <a:t>Совершаемые экспертами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3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спасибо за вним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68760"/>
            <a:ext cx="640871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4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ООО п. 18.1.3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/>
              <a:t>Система оценки достижения планируемых результатов </a:t>
            </a:r>
            <a:r>
              <a:rPr lang="ru-RU" dirty="0"/>
              <a:t>освоения основной образовательной программы основного общего образования </a:t>
            </a:r>
            <a:r>
              <a:rPr lang="ru-RU" u="sng" dirty="0"/>
              <a:t>должна включать описание </a:t>
            </a:r>
            <a:r>
              <a:rPr lang="ru-RU" dirty="0"/>
              <a:t>организации и содержания государственной (итоговой) аттестации обучающихся, промежуточной аттестации обучающихся в рамках урочной и внеурочной деятельности, итоговой оценки по предметам, не выносимым на государственную (итоговую) аттестацию обучающихся, и </a:t>
            </a:r>
            <a:r>
              <a:rPr lang="ru-RU" u="sng" dirty="0"/>
              <a:t>оценки проектной деятельности обучающихся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42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ПООП ООО. Программа развития УУД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Среди возможных </a:t>
            </a:r>
            <a:r>
              <a:rPr lang="ru-RU" u="sng" dirty="0"/>
              <a:t>форм представления результатов проектной деятельности</a:t>
            </a:r>
          </a:p>
          <a:p>
            <a:pPr marL="0" indent="0">
              <a:buNone/>
            </a:pPr>
            <a:r>
              <a:rPr lang="ru-RU" dirty="0"/>
              <a:t>можно выделить следующий список:</a:t>
            </a:r>
          </a:p>
          <a:p>
            <a:r>
              <a:rPr lang="ru-RU" dirty="0" smtClean="0"/>
              <a:t> </a:t>
            </a:r>
            <a:r>
              <a:rPr lang="ru-RU" dirty="0"/>
              <a:t>макеты, модели, рабочие установки, схемы, план-карта;</a:t>
            </a:r>
          </a:p>
          <a:p>
            <a:r>
              <a:rPr lang="ru-RU" dirty="0" smtClean="0"/>
              <a:t>постеры</a:t>
            </a:r>
            <a:r>
              <a:rPr lang="ru-RU" dirty="0"/>
              <a:t>, </a:t>
            </a:r>
            <a:r>
              <a:rPr lang="ru-RU" dirty="0" smtClean="0"/>
              <a:t>презентации; альбомы</a:t>
            </a:r>
            <a:r>
              <a:rPr lang="ru-RU" dirty="0"/>
              <a:t>, буклеты, брошюры, книги;</a:t>
            </a:r>
          </a:p>
          <a:p>
            <a:r>
              <a:rPr lang="ru-RU" dirty="0" smtClean="0"/>
              <a:t>эссе</a:t>
            </a:r>
            <a:r>
              <a:rPr lang="ru-RU" dirty="0"/>
              <a:t>, рассказы, стихи, рисунки;</a:t>
            </a:r>
          </a:p>
          <a:p>
            <a:r>
              <a:rPr lang="ru-RU" dirty="0" smtClean="0"/>
              <a:t>результаты </a:t>
            </a:r>
            <a:r>
              <a:rPr lang="ru-RU" dirty="0"/>
              <a:t>исследовательских экспедиций, обработки архивов и мемуаров;</a:t>
            </a:r>
          </a:p>
          <a:p>
            <a:r>
              <a:rPr lang="ru-RU" dirty="0" smtClean="0"/>
              <a:t>документальные </a:t>
            </a:r>
            <a:r>
              <a:rPr lang="ru-RU" dirty="0"/>
              <a:t>фильмы, мультфильмы;</a:t>
            </a:r>
          </a:p>
          <a:p>
            <a:r>
              <a:rPr lang="ru-RU" dirty="0" smtClean="0"/>
              <a:t>выставки</a:t>
            </a:r>
            <a:r>
              <a:rPr lang="ru-RU" dirty="0"/>
              <a:t>, игры, тематические вечера, </a:t>
            </a:r>
            <a:r>
              <a:rPr lang="ru-RU" dirty="0" smtClean="0"/>
              <a:t>концерты; сценарии </a:t>
            </a:r>
            <a:r>
              <a:rPr lang="ru-RU" dirty="0"/>
              <a:t>мероприятий;</a:t>
            </a:r>
          </a:p>
          <a:p>
            <a:r>
              <a:rPr lang="ru-RU" dirty="0" smtClean="0"/>
              <a:t>веб-сайты</a:t>
            </a:r>
            <a:r>
              <a:rPr lang="ru-RU" dirty="0"/>
              <a:t>, программное обеспечение, компакт-диски (или другие </a:t>
            </a:r>
            <a:r>
              <a:rPr lang="ru-RU" dirty="0" smtClean="0"/>
              <a:t>цифровые носители</a:t>
            </a:r>
            <a:r>
              <a:rPr lang="ru-RU" dirty="0"/>
              <a:t>) и др.</a:t>
            </a:r>
          </a:p>
          <a:p>
            <a:pPr marL="0" indent="0">
              <a:buNone/>
            </a:pPr>
            <a:r>
              <a:rPr lang="ru-RU" dirty="0"/>
              <a:t>Результаты также могут быть представлены в ходе проведения </a:t>
            </a:r>
            <a:r>
              <a:rPr lang="ru-RU" dirty="0" smtClean="0"/>
              <a:t>конференций, </a:t>
            </a:r>
            <a:r>
              <a:rPr lang="ru-RU" dirty="0" smtClean="0"/>
              <a:t>с</a:t>
            </a:r>
            <a:r>
              <a:rPr lang="ru-RU" dirty="0" smtClean="0"/>
              <a:t>еминаров </a:t>
            </a:r>
            <a:r>
              <a:rPr lang="ru-RU" dirty="0"/>
              <a:t>и круглых столов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Основной процедурой </a:t>
            </a:r>
            <a:r>
              <a:rPr lang="ru-RU" b="1" dirty="0"/>
              <a:t>итоговой оценки достижения </a:t>
            </a:r>
            <a:r>
              <a:rPr lang="ru-RU" b="1" dirty="0" err="1"/>
              <a:t>метапредметных</a:t>
            </a:r>
            <a:r>
              <a:rPr lang="ru-RU" b="1" dirty="0"/>
              <a:t> результатов </a:t>
            </a:r>
            <a:r>
              <a:rPr lang="ru-RU" b="1" dirty="0" smtClean="0"/>
              <a:t>является </a:t>
            </a:r>
            <a:r>
              <a:rPr lang="ru-RU" b="1" u="sng" dirty="0" smtClean="0"/>
              <a:t>защита </a:t>
            </a:r>
            <a:r>
              <a:rPr lang="ru-RU" b="1" u="sng" dirty="0"/>
              <a:t>итогового индивидуального проекта</a:t>
            </a:r>
            <a:r>
              <a:rPr lang="ru-RU" b="1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636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fontScale="92500"/>
          </a:bodyPr>
          <a:lstStyle/>
          <a:p>
            <a:r>
              <a:rPr lang="ru-RU" u="sng" dirty="0" smtClean="0"/>
              <a:t>Индивидуальные проект </a:t>
            </a:r>
            <a:r>
              <a:rPr lang="ru-RU" dirty="0" smtClean="0"/>
              <a:t>(далее – ИП) </a:t>
            </a:r>
            <a:r>
              <a:rPr lang="ru-RU" dirty="0"/>
              <a:t>представляет собой учебный проект, выполняемый обучающимся в рамках одного или нескольких учебных предметов с целью продемонстрировать свои </a:t>
            </a:r>
            <a:r>
              <a:rPr lang="ru-RU" u="sng" dirty="0"/>
              <a:t>достижения в самостоятельном освоении содержания </a:t>
            </a:r>
            <a:r>
              <a:rPr lang="ru-RU" dirty="0"/>
              <a:t>избранных областей знаний </a:t>
            </a:r>
            <a:r>
              <a:rPr lang="ru-RU" u="sng" dirty="0"/>
              <a:t>и/или видов деятельности и способность проектировать и осуществлять целесообразную и результативную деятельность</a:t>
            </a:r>
            <a:r>
              <a:rPr lang="ru-RU" dirty="0"/>
              <a:t> (учебно-познавательную, конструкторскую, социальную, художественно-творческую, иную).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20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ru-RU" dirty="0"/>
              <a:t>Результаты выполнения </a:t>
            </a:r>
            <a:r>
              <a:rPr lang="ru-RU" dirty="0" smtClean="0"/>
              <a:t>ИП</a:t>
            </a:r>
            <a:br>
              <a:rPr lang="ru-RU" dirty="0" smtClean="0"/>
            </a:br>
            <a:r>
              <a:rPr lang="ru-RU" dirty="0" smtClean="0"/>
              <a:t>должны </a:t>
            </a:r>
            <a:r>
              <a:rPr lang="ru-RU" dirty="0"/>
              <a:t>отражать: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 err="1"/>
              <a:t>сформированность</a:t>
            </a:r>
            <a:r>
              <a:rPr lang="ru-RU" dirty="0"/>
              <a:t> навыков коммуникативной, учебно-исследовательской деятельности, критического мышления; </a:t>
            </a:r>
          </a:p>
          <a:p>
            <a:r>
              <a:rPr lang="ru-RU" dirty="0" smtClean="0"/>
              <a:t>способность </a:t>
            </a:r>
            <a:r>
              <a:rPr lang="ru-RU" dirty="0"/>
              <a:t>к инновационной, аналитической, творческой, интеллектуальной деятельности; </a:t>
            </a:r>
          </a:p>
          <a:p>
            <a:r>
              <a:rPr lang="ru-RU" dirty="0" err="1" smtClean="0"/>
              <a:t>сформированность</a:t>
            </a:r>
            <a:r>
              <a:rPr lang="ru-RU" dirty="0" smtClean="0"/>
              <a:t> </a:t>
            </a:r>
            <a:r>
              <a:rPr lang="ru-RU" dirty="0"/>
              <a:t>навыков проектной деятельности, а также самостоятельного применения приобретенных знаний и способов действий при решении различных задач, используя знания одного или нескольких учебных предметов или предметных областей; </a:t>
            </a:r>
          </a:p>
          <a:p>
            <a:r>
              <a:rPr lang="ru-RU" dirty="0" smtClean="0"/>
              <a:t>способность </a:t>
            </a:r>
            <a:r>
              <a:rPr lang="ru-RU" dirty="0"/>
              <a:t>постановки цели и формулирования гипотезы исследования, планирования работы, отбора и интерпретации необходимой информации, структурирования аргументации результатов исследования на основе собранных данных, презентации результатов.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0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Проект? Реферат?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179512" y="1916832"/>
            <a:ext cx="4608512" cy="4752528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smtClean="0"/>
              <a:t>Способ </a:t>
            </a:r>
            <a:r>
              <a:rPr lang="ru-RU" dirty="0"/>
              <a:t>достижения дидактической цели через детальную разработку </a:t>
            </a:r>
            <a:r>
              <a:rPr lang="ru-RU" dirty="0" smtClean="0"/>
              <a:t>проблемы, </a:t>
            </a:r>
            <a:r>
              <a:rPr lang="ru-RU" dirty="0"/>
              <a:t>которая должна завершиться </a:t>
            </a:r>
            <a:r>
              <a:rPr lang="ru-RU" u="sng" dirty="0" smtClean="0"/>
              <a:t>реальным</a:t>
            </a:r>
            <a:r>
              <a:rPr lang="ru-RU" u="sng" dirty="0"/>
              <a:t>, </a:t>
            </a:r>
            <a:r>
              <a:rPr lang="ru-RU" i="1" u="sng" dirty="0" smtClean="0"/>
              <a:t>практическим </a:t>
            </a:r>
            <a:r>
              <a:rPr lang="ru-RU" i="1" u="sng" dirty="0"/>
              <a:t>результатом</a:t>
            </a:r>
            <a:r>
              <a:rPr lang="ru-RU" dirty="0"/>
              <a:t>, оформленным тем или иным образом.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основу метода проектов положена </a:t>
            </a:r>
            <a:r>
              <a:rPr lang="ru-RU" dirty="0" smtClean="0"/>
              <a:t>направленность </a:t>
            </a:r>
            <a:r>
              <a:rPr lang="ru-RU" dirty="0"/>
              <a:t>на</a:t>
            </a:r>
            <a:r>
              <a:rPr lang="ru-RU" b="1" dirty="0"/>
              <a:t> результат</a:t>
            </a:r>
            <a:r>
              <a:rPr lang="ru-RU" dirty="0"/>
              <a:t>, который можно получить при решении той или иной практически или теоретически значимой проблемы. </a:t>
            </a:r>
            <a:r>
              <a:rPr lang="ru-RU" dirty="0" smtClean="0"/>
              <a:t>Его можно </a:t>
            </a:r>
            <a:r>
              <a:rPr lang="ru-RU" dirty="0"/>
              <a:t>увидеть, осмыслить, применить </a:t>
            </a:r>
            <a:r>
              <a:rPr lang="ru-RU" dirty="0" smtClean="0"/>
              <a:t>на практике. </a:t>
            </a:r>
          </a:p>
          <a:p>
            <a:r>
              <a:rPr lang="ru-RU" dirty="0" smtClean="0"/>
              <a:t>Для этого необходимо </a:t>
            </a:r>
            <a:r>
              <a:rPr lang="ru-RU" dirty="0"/>
              <a:t>научить </a:t>
            </a:r>
            <a:r>
              <a:rPr lang="ru-RU" dirty="0" smtClean="0"/>
              <a:t>школьников </a:t>
            </a:r>
            <a:r>
              <a:rPr lang="ru-RU" i="1" dirty="0"/>
              <a:t>самостоятельно мыслить, находить и решать </a:t>
            </a:r>
            <a:r>
              <a:rPr lang="ru-RU" i="1" dirty="0" smtClean="0"/>
              <a:t>проблемы </a:t>
            </a:r>
            <a:r>
              <a:rPr lang="ru-RU" i="1" dirty="0"/>
              <a:t>из разных областей, умения прогнозировать результаты и возможные последствия разных вариантов решения, умения устанавливать причинно-следственные связи</a:t>
            </a:r>
            <a:r>
              <a:rPr lang="ru-RU" i="1" dirty="0" smtClean="0"/>
              <a:t>.</a:t>
            </a:r>
            <a:r>
              <a:rPr lang="ru-RU" dirty="0" smtClean="0"/>
              <a:t> (Е.С. </a:t>
            </a:r>
            <a:r>
              <a:rPr lang="ru-RU" dirty="0" err="1" smtClean="0"/>
              <a:t>Полат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319463" cy="501317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Реферат</a:t>
            </a:r>
            <a:r>
              <a:rPr lang="ru-RU" dirty="0"/>
              <a:t> </a:t>
            </a:r>
            <a:r>
              <a:rPr lang="ru-RU" dirty="0" smtClean="0"/>
              <a:t>(лат. «</a:t>
            </a:r>
            <a:r>
              <a:rPr lang="ru-RU" dirty="0" err="1"/>
              <a:t>referre</a:t>
            </a:r>
            <a:r>
              <a:rPr lang="ru-RU" dirty="0" smtClean="0"/>
              <a:t>»- докладывать</a:t>
            </a:r>
            <a:r>
              <a:rPr lang="ru-RU" dirty="0"/>
              <a:t>, </a:t>
            </a:r>
            <a:r>
              <a:rPr lang="ru-RU" dirty="0" smtClean="0"/>
              <a:t>сообщать) имеет </a:t>
            </a:r>
            <a:r>
              <a:rPr lang="ru-RU" dirty="0"/>
              <a:t>несколько значений </a:t>
            </a:r>
            <a:r>
              <a:rPr lang="ru-RU" dirty="0" smtClean="0"/>
              <a:t>(«</a:t>
            </a:r>
            <a:r>
              <a:rPr lang="ru-RU" dirty="0"/>
              <a:t>Словарь иностранных слов» </a:t>
            </a:r>
            <a:r>
              <a:rPr lang="ru-RU" dirty="0" smtClean="0"/>
              <a:t>изд-ва </a:t>
            </a:r>
            <a:r>
              <a:rPr lang="ru-RU" dirty="0"/>
              <a:t>«Русский язык» (Москва) 1986 года):</a:t>
            </a:r>
          </a:p>
          <a:p>
            <a:r>
              <a:rPr lang="ru-RU" dirty="0" smtClean="0"/>
              <a:t>1. доклад </a:t>
            </a:r>
            <a:r>
              <a:rPr lang="ru-RU" dirty="0"/>
              <a:t>на определённую тему, включающий обзор соответствующих литературных и других источников;</a:t>
            </a:r>
          </a:p>
          <a:p>
            <a:r>
              <a:rPr lang="ru-RU" dirty="0" smtClean="0"/>
              <a:t>2. изложение </a:t>
            </a:r>
            <a:r>
              <a:rPr lang="ru-RU" dirty="0"/>
              <a:t>содержания научной работы, книги и т. п.</a:t>
            </a:r>
          </a:p>
          <a:p>
            <a:r>
              <a:rPr lang="ru-RU" dirty="0"/>
              <a:t>Реферат </a:t>
            </a:r>
            <a:r>
              <a:rPr lang="ru-RU" dirty="0" smtClean="0"/>
              <a:t>не является </a:t>
            </a:r>
            <a:r>
              <a:rPr lang="ru-RU" dirty="0"/>
              <a:t>текстом, переписанным из </a:t>
            </a:r>
            <a:r>
              <a:rPr lang="ru-RU" dirty="0" smtClean="0"/>
              <a:t>первоисточника.</a:t>
            </a:r>
          </a:p>
          <a:p>
            <a:r>
              <a:rPr lang="ru-RU" dirty="0" smtClean="0"/>
              <a:t>Это </a:t>
            </a:r>
            <a:r>
              <a:rPr lang="ru-RU" dirty="0"/>
              <a:t>самостоятельная исследовательская работа, раскрывающая суть изучаемой темы. Как правило, реферат отражает различные точки зрения на исследуемый вопрос, выражая в то же время и мнение самого автора.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67544" y="1196752"/>
            <a:ext cx="3931920" cy="639762"/>
          </a:xfrm>
        </p:spPr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88024" y="1196752"/>
            <a:ext cx="3931920" cy="639762"/>
          </a:xfrm>
        </p:spPr>
        <p:txBody>
          <a:bodyPr/>
          <a:lstStyle/>
          <a:p>
            <a:r>
              <a:rPr lang="ru-RU" dirty="0" smtClean="0"/>
              <a:t>Реферат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92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или исследование?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ru-RU" sz="1800" dirty="0"/>
              <a:t>Проект направлен на получение </a:t>
            </a:r>
            <a:r>
              <a:rPr lang="ru-RU" sz="1800" dirty="0" smtClean="0"/>
              <a:t>реального, практически значимого продукта</a:t>
            </a:r>
            <a:r>
              <a:rPr lang="ru-RU" sz="1800" dirty="0"/>
              <a:t>, обладающего конкретными свойствами. …</a:t>
            </a:r>
          </a:p>
          <a:p>
            <a:pPr>
              <a:lnSpc>
                <a:spcPct val="80000"/>
              </a:lnSpc>
            </a:pPr>
            <a:endParaRPr lang="ru-RU" sz="1800" dirty="0"/>
          </a:p>
          <a:p>
            <a:pPr>
              <a:lnSpc>
                <a:spcPct val="80000"/>
              </a:lnSpc>
            </a:pPr>
            <a:r>
              <a:rPr lang="ru-RU" dirty="0">
                <a:latin typeface="Monotype Corsiva" pitchFamily="66" charset="0"/>
              </a:rPr>
              <a:t>В</a:t>
            </a:r>
            <a:r>
              <a:rPr lang="ru-RU" i="1" dirty="0">
                <a:latin typeface="Monotype Corsiva" pitchFamily="66" charset="0"/>
              </a:rPr>
              <a:t> проекте создается то, чего еще нет. … Проектная деятельность направлена на создание нового продукта: задумал – спроектировал – осуществил, т. е. получил продукт. </a:t>
            </a:r>
          </a:p>
          <a:p>
            <a:pPr algn="r">
              <a:lnSpc>
                <a:spcPct val="80000"/>
              </a:lnSpc>
            </a:pPr>
            <a:r>
              <a:rPr lang="ru-RU" i="1" dirty="0" err="1">
                <a:latin typeface="Monotype Corsiva" pitchFamily="66" charset="0"/>
              </a:rPr>
              <a:t>А.Ю.Пентин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800" dirty="0"/>
              <a:t>Исследование организует поиск в какой-либо области, на начальном этапе лишь обозначается направление исследования.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ru-RU" sz="1800" dirty="0"/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800" i="1" dirty="0"/>
              <a:t> </a:t>
            </a:r>
            <a:r>
              <a:rPr lang="ru-RU" i="1" dirty="0">
                <a:latin typeface="Monotype Corsiva" pitchFamily="66" charset="0"/>
              </a:rPr>
              <a:t>В исследовании обнаруживается то, что уже есть</a:t>
            </a:r>
            <a:r>
              <a:rPr lang="ru-RU" i="1" dirty="0" smtClean="0">
                <a:latin typeface="Monotype Corsiva" pitchFamily="66" charset="0"/>
              </a:rPr>
              <a:t>….</a:t>
            </a:r>
            <a:r>
              <a:rPr lang="ru-RU" i="1" dirty="0">
                <a:latin typeface="Monotype Corsiva" pitchFamily="66" charset="0"/>
              </a:rPr>
              <a:t> В исследовательской </a:t>
            </a:r>
            <a:r>
              <a:rPr lang="ru-RU" i="1" dirty="0" smtClean="0">
                <a:latin typeface="Monotype Corsiva" pitchFamily="66" charset="0"/>
              </a:rPr>
              <a:t>деятельности </a:t>
            </a:r>
            <a:r>
              <a:rPr lang="ru-RU" i="1" dirty="0">
                <a:latin typeface="Monotype Corsiva" pitchFamily="66" charset="0"/>
              </a:rPr>
              <a:t>отталкиваются от явления (процесса), которое вызывает вопросы: явление-описание - модель. </a:t>
            </a:r>
          </a:p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ru-RU" i="1" dirty="0" err="1">
                <a:latin typeface="Monotype Corsiva" pitchFamily="66" charset="0"/>
              </a:rPr>
              <a:t>А.Ю.Пентин</a:t>
            </a:r>
            <a:r>
              <a:rPr lang="ru-RU" i="1" dirty="0">
                <a:latin typeface="Monotype Corsiva" pitchFamily="66" charset="0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Исследование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06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или исследование?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dirty="0"/>
              <a:t>Планируется процесс создания конкретного продукта с точным образом результата. </a:t>
            </a:r>
          </a:p>
          <a:p>
            <a:endParaRPr lang="ru-RU" sz="2000" dirty="0"/>
          </a:p>
          <a:p>
            <a:r>
              <a:rPr lang="ru-RU" sz="2000" dirty="0"/>
              <a:t>…</a:t>
            </a:r>
            <a:r>
              <a:rPr lang="ru-RU" i="1" dirty="0">
                <a:latin typeface="Monotype Corsiva" pitchFamily="66" charset="0"/>
              </a:rPr>
              <a:t>Проектирование предполагает обязательное создание какого-либо заранее планируемого объекта…</a:t>
            </a:r>
          </a:p>
          <a:p>
            <a:pPr algn="r"/>
            <a:r>
              <a:rPr lang="ru-RU" i="1" dirty="0">
                <a:latin typeface="Monotype Corsiva" pitchFamily="66" charset="0"/>
              </a:rPr>
              <a:t> </a:t>
            </a:r>
            <a:r>
              <a:rPr lang="ru-RU" i="1" dirty="0" err="1">
                <a:latin typeface="Monotype Corsiva" pitchFamily="66" charset="0"/>
              </a:rPr>
              <a:t>А.И.Савенков</a:t>
            </a:r>
            <a:endParaRPr lang="ru-RU" i="1" dirty="0">
              <a:latin typeface="Monotype Corsiva" pitchFamily="66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800" dirty="0"/>
              <a:t>Исследование предполагает  формулировку проблемы исследования, выдвижение гипотезы и проверку этой гипотезы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i="1" dirty="0">
                <a:latin typeface="Monotype Corsiva" pitchFamily="66" charset="0"/>
              </a:rPr>
              <a:t>Исследование -  это процесс поиска неизвестного, поиска новых знаний, истины, это всегда творчество. Если в итоге исследования и удается решить какую-либо практическую проблему, то это – не более чем побочный эффект.</a:t>
            </a:r>
          </a:p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ru-RU" i="1" dirty="0">
                <a:latin typeface="Monotype Corsiva" pitchFamily="66" charset="0"/>
              </a:rPr>
              <a:t>  </a:t>
            </a:r>
            <a:r>
              <a:rPr lang="ru-RU" i="1" dirty="0" err="1">
                <a:latin typeface="Monotype Corsiva" pitchFamily="66" charset="0"/>
              </a:rPr>
              <a:t>А.И.Савенков</a:t>
            </a:r>
            <a:endParaRPr lang="ru-RU" i="1" dirty="0">
              <a:latin typeface="Monotype Corsiva" pitchFamily="66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7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354</TotalTime>
  <Words>1578</Words>
  <Application>Microsoft Office PowerPoint</Application>
  <PresentationFormat>Экран (4:3)</PresentationFormat>
  <Paragraphs>203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Обычная</vt:lpstr>
      <vt:lpstr>Методическое сопровождение разработки и защиты индивидуального проекта</vt:lpstr>
      <vt:lpstr>ФГОС ООО п. 18.1.2</vt:lpstr>
      <vt:lpstr>ФГОС ООО п. 18.1.3</vt:lpstr>
      <vt:lpstr>ПООП ООО. Программа развития УУД</vt:lpstr>
      <vt:lpstr>Презентация PowerPoint</vt:lpstr>
      <vt:lpstr>Результаты выполнения ИП должны отражать: </vt:lpstr>
      <vt:lpstr>Проект? Реферат?</vt:lpstr>
      <vt:lpstr>Проект или исследование?</vt:lpstr>
      <vt:lpstr>Проект или исследование?</vt:lpstr>
      <vt:lpstr>Проект или исследование?</vt:lpstr>
      <vt:lpstr>Взаимосвязь проекта, реферата, исследования </vt:lpstr>
      <vt:lpstr>Структура проекта и исследования</vt:lpstr>
      <vt:lpstr>Схема оценки РУУД в процессе работы над ИП</vt:lpstr>
      <vt:lpstr>Схема оценки КУУД в процессе работы над ИП</vt:lpstr>
      <vt:lpstr>Схема оценки ПУУД в процессе работы над ИП</vt:lpstr>
      <vt:lpstr>Схема оценки метапредметных УУД в процессе защиты ИП</vt:lpstr>
      <vt:lpstr>Школьная конференция. Рекомендуется:</vt:lpstr>
      <vt:lpstr>Формы конференции:</vt:lpstr>
      <vt:lpstr>Роль руководителей секций:</vt:lpstr>
      <vt:lpstr>Требования к компьютерной презентации (в программе PowerPoint 10-12 слайдов)</vt:lpstr>
      <vt:lpstr>Требования к компьютерной презентации (в программе PowerPoint 10-12 слайдов)</vt:lpstr>
      <vt:lpstr>Требования к оформлению стенда</vt:lpstr>
      <vt:lpstr>Процедура защиты ИП</vt:lpstr>
      <vt:lpstr>Характерные ошибки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ФГОС-2</dc:creator>
  <cp:lastModifiedBy>ФГОС-2</cp:lastModifiedBy>
  <cp:revision>10</cp:revision>
  <dcterms:created xsi:type="dcterms:W3CDTF">2016-09-28T11:14:24Z</dcterms:created>
  <dcterms:modified xsi:type="dcterms:W3CDTF">2016-10-18T12:18:56Z</dcterms:modified>
</cp:coreProperties>
</file>