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8" r:id="rId5"/>
    <p:sldId id="270" r:id="rId6"/>
    <p:sldId id="269" r:id="rId7"/>
    <p:sldId id="272" r:id="rId8"/>
    <p:sldId id="273" r:id="rId9"/>
    <p:sldId id="274" r:id="rId10"/>
    <p:sldId id="266" r:id="rId11"/>
    <p:sldId id="262" r:id="rId12"/>
    <p:sldId id="265" r:id="rId13"/>
    <p:sldId id="263" r:id="rId14"/>
    <p:sldId id="264" r:id="rId15"/>
    <p:sldId id="261" r:id="rId16"/>
    <p:sldId id="271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sopostavlenie_FGOS_OOO_GL.doc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&#1055;&#1056;&#1054;&#1045;&#1050;&#1058;&#1067;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3;&#1072;&#1085;%20&#1087;&#1086;%20&#1088;&#1077;&#1072;&#1083;&#1080;&#1079;&#1072;&#1094;&#1080;&#1080;%20&#1080;&#1085;&#1076;&#1080;&#1074;&#1080;&#1076;&#1091;&#1072;&#1083;&#1100;&#1085;&#1099;&#1093;%20&#1080;&#1090;&#1086;&#1075;&#1086;&#1074;&#1099;&#1093;%20&#1087;&#1088;&#1086;&#1077;&#1082;&#1090;&#1086;&#1074;%20&#1086;.docx" TargetMode="External"/><Relationship Id="rId2" Type="http://schemas.openxmlformats.org/officeDocument/2006/relationships/hyperlink" Target="&#1055;&#1086;&#1083;&#1086;&#1078;&#1077;&#1085;&#1080;&#1077;%20&#1086;%20&#1088;&#1072;&#1079;&#1088;&#1072;&#1073;&#1086;&#1090;&#1082;&#1077;%20&#1080;%20&#1079;&#1072;&#1097;&#1080;&#1090;&#1077;%20&#1080;&#1085;&#1076;&#1080;&#1074;&#1080;&#1076;&#1091;&#1072;&#1083;&#1100;&#1085;&#1086;&#1075;&#1086;%20&#1091;&#1095;&#1077;&#1073;&#1085;&#1086;&#1075;&#1086;%20&#1087;&#1088;&#1086;&#1077;&#1082;&#1090;&#1072;.do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&#1086;&#1092;&#1086;&#1088;&#1084;&#1083;&#1077;&#1085;&#1080;&#1077;,%20&#1080;&#1090;&#1086;&#1075;&#1086;&#1074;&#1099;&#1081;%20&#1087;&#1088;&#1086;&#1077;&#1082;&#1090;.docx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39552" y="1052736"/>
            <a:ext cx="792088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Организация работы в школе по выполнению индивидуальных итоговых проектов.</a:t>
            </a:r>
            <a:endParaRPr kumimoji="0" lang="ru-RU" sz="4000" b="1" i="0" u="none" strike="noStrike" kern="1200" normalizeH="0" baseline="0" noProof="0" dirty="0">
              <a:ln w="1905"/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4437112"/>
            <a:ext cx="4124002" cy="1512168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Офицерова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Нина Викторовна</a:t>
            </a:r>
          </a:p>
          <a:p>
            <a:pPr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аместитель 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директора МБОУ Печерская СШ</a:t>
            </a:r>
          </a:p>
          <a:p>
            <a:pPr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2016 год</a:t>
            </a:r>
          </a:p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Критерии оценки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Оценивается три обязательных элемента  проекта:</a:t>
            </a:r>
          </a:p>
          <a:p>
            <a:r>
              <a:rPr lang="ru-RU" dirty="0" smtClean="0"/>
              <a:t>продукт;</a:t>
            </a:r>
          </a:p>
          <a:p>
            <a:r>
              <a:rPr lang="ru-RU" dirty="0" smtClean="0"/>
              <a:t>пояснительная записка; </a:t>
            </a:r>
          </a:p>
          <a:p>
            <a:r>
              <a:rPr lang="ru-RU" dirty="0" smtClean="0"/>
              <a:t>отзыв руководителя или презентация.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Критерии оценки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3600" b="1" i="1" dirty="0" smtClean="0"/>
              <a:t>Уровни </a:t>
            </a:r>
            <a:r>
              <a:rPr lang="ru-RU" sz="3600" b="1" i="1" dirty="0" err="1" smtClean="0"/>
              <a:t>сформированности</a:t>
            </a:r>
            <a:r>
              <a:rPr lang="ru-RU" sz="3600" b="1" i="1" dirty="0" smtClean="0"/>
              <a:t> навыков проектной деятельности:</a:t>
            </a:r>
            <a:endParaRPr lang="ru-RU" sz="3600" i="1" dirty="0" smtClean="0"/>
          </a:p>
          <a:p>
            <a:pPr algn="ctr">
              <a:buNone/>
            </a:pPr>
            <a:r>
              <a:rPr lang="ru-RU" sz="3600" b="1" i="1" dirty="0" smtClean="0"/>
              <a:t>Базовый и повышенный</a:t>
            </a:r>
          </a:p>
          <a:p>
            <a:pPr>
              <a:buNone/>
            </a:pPr>
            <a:r>
              <a:rPr lang="ru-RU" sz="3600" dirty="0" smtClean="0"/>
              <a:t>    Максимальная оценка по каждому критерию не превышает 3 баллов.</a:t>
            </a:r>
          </a:p>
          <a:p>
            <a:pPr>
              <a:buNone/>
            </a:pPr>
            <a:r>
              <a:rPr lang="ru-RU" sz="3600" dirty="0" smtClean="0"/>
              <a:t>    Отметка «удовлетворительно» соответствует получению 4 первичных баллов (по одному баллу за каждый из четырех критериев);</a:t>
            </a:r>
          </a:p>
          <a:p>
            <a:pPr>
              <a:buNone/>
            </a:pPr>
            <a:r>
              <a:rPr lang="ru-RU" sz="3600" dirty="0" smtClean="0"/>
              <a:t>    Отметка «хорошо» соответствует получению 7–9   первичных баллов </a:t>
            </a:r>
          </a:p>
          <a:p>
            <a:pPr>
              <a:buNone/>
            </a:pPr>
            <a:r>
              <a:rPr lang="ru-RU" sz="3600" dirty="0" smtClean="0"/>
              <a:t>    10–12 первичных баллов - отметка «отлично».</a:t>
            </a:r>
          </a:p>
          <a:p>
            <a:pPr algn="ctr">
              <a:buNone/>
            </a:pPr>
            <a:endParaRPr lang="ru-RU" sz="3600" b="1" i="1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Критерии оценки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Самостоятельное приобретение знаний и решение проблем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Базовый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/>
              <a:t>      Работа в целом свидетельствует о способности самостоятельно с опорой на помощь руководителя ставить проблему и находить пути ее решения; продемонстрирована способность приобретать новые знания и/или осваивать новые способы действий, достигать более глубокого понимания изученного.</a:t>
            </a:r>
          </a:p>
          <a:p>
            <a:pPr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Повышенный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/>
              <a:t>     Работа в целом свидетельствует о способности самостоятельно ставить проблему и находить пути ее решения; продемонстрировано свободное владение логическими операциями, навыками критического мышления, умение самостоятельно мыслить; продемонстрирована способность на этой основе приобретать новые знания и/или осваивать новые способы действий, достигать более глубокого понимания проблемы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Критерии оценки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5100" b="1" dirty="0" smtClean="0">
                <a:solidFill>
                  <a:srgbClr val="C00000"/>
                </a:solidFill>
              </a:rPr>
              <a:t>Знание предмета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Базовый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/>
              <a:t>       Продемонстрировано понимание содержания выполненной работы. В работе и в ответах на вопросы по содержанию работы отсутствуют грубые ошибки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Повышенный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/>
              <a:t>      Продемонстрировано свободное владение предметом проектной деятельности. Ошибки отсутствуют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200" b="1" dirty="0" smtClean="0">
                <a:solidFill>
                  <a:srgbClr val="C00000"/>
                </a:solidFill>
              </a:rPr>
              <a:t>Регулятивные действия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Базовый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/>
              <a:t>       Продемонстрированы навыки определения темы и планирования работы.</a:t>
            </a:r>
          </a:p>
          <a:p>
            <a:pPr>
              <a:buNone/>
            </a:pPr>
            <a:r>
              <a:rPr lang="ru-RU" dirty="0" smtClean="0"/>
              <a:t>       Работа доведена до конца и представлена комиссии; некоторые этапы выполнялись под контролем и при поддержке руководителя. При этом проявляются отдельные элементы самооценки и самоконтроля учащегося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Повышенный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/>
              <a:t>       Работа тщательно спланирована и последовательно реализована, своевременно пройдены все необходимые этапы обсуждения и представления.</a:t>
            </a:r>
          </a:p>
          <a:p>
            <a:pPr>
              <a:buNone/>
            </a:pPr>
            <a:r>
              <a:rPr lang="ru-RU" dirty="0" smtClean="0"/>
              <a:t>      Контроль и коррекция осуществлялись самостоятельно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Критерии оценки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Коммуникация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Базовый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/>
              <a:t>    Продемонстрированы навыки оформления проектной работы и пояснительной записки, а также подготовки простой презентации. Автор отвечает на вопросы.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Повышенный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/>
              <a:t>    Тема ясно определена и пояснена. Текст/сообщение хорошо структурированы. Все мысли выражены ясно, логично, последовательно, </a:t>
            </a:r>
            <a:r>
              <a:rPr lang="ru-RU" dirty="0" err="1" smtClean="0"/>
              <a:t>аргументированно</a:t>
            </a:r>
            <a:r>
              <a:rPr lang="ru-RU" dirty="0" smtClean="0"/>
              <a:t>. Работа/сообщение вызывает интерес. Автор свободно отвечает на вопросы.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Трудности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Выбор тем индивидуального итогового проекта.</a:t>
            </a:r>
          </a:p>
          <a:p>
            <a:pPr marL="514350" indent="-514350">
              <a:buAutoNum type="arabicPeriod"/>
            </a:pPr>
            <a:r>
              <a:rPr lang="ru-RU" dirty="0" smtClean="0"/>
              <a:t>Выбор руководителя и продуктивная совместная работа.</a:t>
            </a:r>
          </a:p>
          <a:p>
            <a:pPr>
              <a:buNone/>
            </a:pPr>
            <a:r>
              <a:rPr lang="ru-RU" dirty="0" smtClean="0"/>
              <a:t>3</a:t>
            </a:r>
            <a:r>
              <a:rPr lang="ru-RU" dirty="0" smtClean="0"/>
              <a:t>. </a:t>
            </a:r>
            <a:r>
              <a:rPr lang="ru-RU" dirty="0" smtClean="0"/>
              <a:t>Не отработаны этапы работы над итоговым проектом.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https://globallab.org</a:t>
            </a:r>
            <a:endParaRPr lang="ru-RU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9350"/>
          <a:stretch>
            <a:fillRect/>
          </a:stretch>
        </p:blipFill>
        <p:spPr bwMode="auto">
          <a:xfrm>
            <a:off x="463190" y="857232"/>
            <a:ext cx="8109337" cy="588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8691" r="10449" b="4956"/>
          <a:stretch>
            <a:fillRect/>
          </a:stretch>
        </p:blipFill>
        <p:spPr bwMode="auto">
          <a:xfrm>
            <a:off x="714348" y="392090"/>
            <a:ext cx="6876179" cy="646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hlinkClick r:id="rId2" action="ppaction://hlinkfile"/>
              </a:rPr>
              <a:t>ФГОС и возможности среды ГЛОБАЛЛАБ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0449" t="6054" r="13086" b="15942"/>
          <a:stretch>
            <a:fillRect/>
          </a:stretch>
        </p:blipFill>
        <p:spPr bwMode="auto">
          <a:xfrm>
            <a:off x="1142976" y="1571612"/>
            <a:ext cx="621510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https://globallab.org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1328" r="11328" b="29126"/>
          <a:stretch>
            <a:fillRect/>
          </a:stretch>
        </p:blipFill>
        <p:spPr bwMode="auto">
          <a:xfrm>
            <a:off x="876639" y="1357298"/>
            <a:ext cx="7016363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Проектная деятельность в школе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Осуществляется с начала введения новых образовательных стандартов.</a:t>
            </a:r>
          </a:p>
          <a:p>
            <a:r>
              <a:rPr lang="ru-RU" dirty="0" smtClean="0">
                <a:hlinkClick r:id="rId2" action="ppaction://hlinkfile"/>
              </a:rPr>
              <a:t>Примеры проектов.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Индивидуальный итоговый проект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</a:t>
            </a:r>
            <a:r>
              <a:rPr lang="ru-RU" dirty="0" smtClean="0">
                <a:hlinkClick r:id="rId2" action="ppaction://hlinkfile"/>
              </a:rPr>
              <a:t>. Положение об индивидуальном итоговом проекте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2. </a:t>
            </a:r>
            <a:r>
              <a:rPr lang="ru-RU" dirty="0" smtClean="0">
                <a:hlinkClick r:id="rId3" action="ppaction://hlinkfile"/>
              </a:rPr>
              <a:t>План реализации индивидуального итогового проекта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3. </a:t>
            </a:r>
            <a:r>
              <a:rPr lang="ru-RU" dirty="0" smtClean="0">
                <a:hlinkClick r:id="rId4" action="ppaction://hlinkfile"/>
              </a:rPr>
              <a:t>Оформление итогового проекта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 descr="C:\Documents and Settings\roms\Рабочий стол\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725" y="6037263"/>
            <a:ext cx="1093788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71604" y="357166"/>
            <a:ext cx="5688013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Индивидуальный итоговый проект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8662" y="1643050"/>
            <a:ext cx="7573963" cy="4154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990000"/>
                </a:solidFill>
              </a:rPr>
              <a:t>Основные принципы: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sz="1600" dirty="0">
                <a:solidFill>
                  <a:srgbClr val="000000"/>
                </a:solidFill>
                <a:latin typeface="Verdana"/>
              </a:rPr>
              <a:t>Индивидуальный итоговый проект является основным</a:t>
            </a:r>
            <a:r>
              <a:rPr lang="ru-RU" sz="1600" b="1" dirty="0">
                <a:solidFill>
                  <a:srgbClr val="000000"/>
                </a:solidFill>
                <a:latin typeface="Verdana"/>
              </a:rPr>
              <a:t> объектом</a:t>
            </a:r>
            <a:r>
              <a:rPr lang="ru-RU" sz="1600" dirty="0">
                <a:solidFill>
                  <a:srgbClr val="000000"/>
                </a:solidFill>
                <a:latin typeface="Verdana"/>
              </a:rPr>
              <a:t> оценки </a:t>
            </a:r>
            <a:r>
              <a:rPr lang="ru-RU" sz="1600" dirty="0" err="1">
                <a:solidFill>
                  <a:srgbClr val="000000"/>
                </a:solidFill>
                <a:latin typeface="Verdana"/>
              </a:rPr>
              <a:t>метапредметных</a:t>
            </a:r>
            <a:r>
              <a:rPr lang="ru-RU" sz="1600" dirty="0">
                <a:solidFill>
                  <a:srgbClr val="000000"/>
                </a:solidFill>
                <a:latin typeface="Verdana"/>
              </a:rPr>
              <a:t> результатов, полученных учащимися в ходе освоения междисциплинарных учебных программ</a:t>
            </a:r>
          </a:p>
          <a:p>
            <a:pPr algn="just">
              <a:defRPr/>
            </a:pPr>
            <a:endParaRPr lang="ru-RU" sz="1600" dirty="0">
              <a:solidFill>
                <a:srgbClr val="000000"/>
              </a:solidFill>
              <a:latin typeface="Verdana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ru-RU" sz="1600" dirty="0">
                <a:solidFill>
                  <a:srgbClr val="000000"/>
                </a:solidFill>
                <a:latin typeface="Verdana"/>
              </a:rPr>
              <a:t>Индивидуальный итоговой проект представляет собой учебный проект, выполняемый учащимся в рамках одного или нескольких учебных предметов с целью продемонстрировать свои достижения в самостоятельном освоении содержания и методов избранных областей знаний и видов деятельности, способность проектировать и осуществлять целесообразную и результативную деятельность</a:t>
            </a:r>
          </a:p>
          <a:p>
            <a:pPr marL="285750" indent="-285750" algn="just">
              <a:buFontTx/>
              <a:buChar char="-"/>
              <a:defRPr/>
            </a:pPr>
            <a:endParaRPr lang="ru-RU" sz="1600" dirty="0">
              <a:solidFill>
                <a:srgbClr val="000000"/>
              </a:solidFill>
              <a:latin typeface="Verdana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ru-RU" sz="1600" dirty="0">
                <a:solidFill>
                  <a:srgbClr val="000000"/>
                </a:solidFill>
                <a:latin typeface="Verdana"/>
              </a:rPr>
              <a:t> Выполнение индивидуального итогового проекта </a:t>
            </a:r>
            <a:r>
              <a:rPr lang="ru-RU" sz="1600" b="1" dirty="0">
                <a:solidFill>
                  <a:srgbClr val="000000"/>
                </a:solidFill>
                <a:latin typeface="Verdana"/>
              </a:rPr>
              <a:t>обязательно для каждого учащегося, </a:t>
            </a:r>
            <a:r>
              <a:rPr lang="ru-RU" sz="1600" dirty="0">
                <a:solidFill>
                  <a:srgbClr val="000000"/>
                </a:solidFill>
                <a:latin typeface="Verdana"/>
              </a:rPr>
              <a:t>занимающегося по ФГОС  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962025" y="260350"/>
            <a:ext cx="7772400" cy="1008063"/>
          </a:xfrm>
        </p:spPr>
        <p:txBody>
          <a:bodyPr/>
          <a:lstStyle/>
          <a:p>
            <a:r>
              <a:rPr lang="ru-RU" altLang="ru-RU" sz="2800" b="1" i="0" smtClean="0">
                <a:solidFill>
                  <a:srgbClr val="990000"/>
                </a:solidFill>
              </a:rPr>
              <a:t>Требования к организации проектной деятельности</a:t>
            </a:r>
            <a:r>
              <a:rPr lang="ru-RU" altLang="ru-RU" sz="2800" i="0" smtClean="0">
                <a:solidFill>
                  <a:srgbClr val="990000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5786" y="1643050"/>
            <a:ext cx="7705725" cy="12017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dirty="0"/>
              <a:t>1. Учащиеся самостоятельно выбирают тему проекта и учителя. Тема утверждается (</a:t>
            </a:r>
            <a:r>
              <a:rPr lang="ru-RU" i="1" dirty="0"/>
              <a:t>приказом директора и  на МО протоколом)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4348" y="3500438"/>
            <a:ext cx="7704137" cy="1200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dirty="0"/>
              <a:t>2. Учащиеся совместно с учителем разрабатывают план реализации проекта. Публичная защита проекта обязательна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 descr="C:\Documents and Settings\roms\Рабочий стол\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725" y="6037263"/>
            <a:ext cx="1093788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2"/>
          <p:cNvSpPr txBox="1">
            <a:spLocks noChangeArrowheads="1"/>
          </p:cNvSpPr>
          <p:nvPr/>
        </p:nvSpPr>
        <p:spPr bwMode="auto">
          <a:xfrm>
            <a:off x="1785918" y="357166"/>
            <a:ext cx="568801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dirty="0">
                <a:solidFill>
                  <a:srgbClr val="191966"/>
                </a:solidFill>
              </a:rPr>
              <a:t>Индивидуальный итоговый проект</a:t>
            </a:r>
          </a:p>
        </p:txBody>
      </p:sp>
      <p:sp>
        <p:nvSpPr>
          <p:cNvPr id="17414" name="TextBox 3"/>
          <p:cNvSpPr txBox="1">
            <a:spLocks noChangeArrowheads="1"/>
          </p:cNvSpPr>
          <p:nvPr/>
        </p:nvSpPr>
        <p:spPr bwMode="auto">
          <a:xfrm>
            <a:off x="428596" y="1571612"/>
            <a:ext cx="8208963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>
                <a:solidFill>
                  <a:srgbClr val="990000"/>
                </a:solidFill>
              </a:rPr>
              <a:t>Основные принципы:</a:t>
            </a:r>
          </a:p>
          <a:p>
            <a:pPr algn="just"/>
            <a:r>
              <a:rPr lang="ru-RU" altLang="ru-RU" sz="1600" dirty="0">
                <a:solidFill>
                  <a:srgbClr val="000000"/>
                </a:solidFill>
                <a:latin typeface="Verdana" pitchFamily="34" charset="0"/>
              </a:rPr>
              <a:t> - Защита индивидуального итогового проекта является одной из </a:t>
            </a:r>
            <a:r>
              <a:rPr lang="ru-RU" altLang="ru-RU" sz="1600" b="1" dirty="0">
                <a:solidFill>
                  <a:srgbClr val="000000"/>
                </a:solidFill>
                <a:latin typeface="Verdana" pitchFamily="34" charset="0"/>
              </a:rPr>
              <a:t>обязательных составляющих материалов системы </a:t>
            </a:r>
            <a:r>
              <a:rPr lang="ru-RU" altLang="ru-RU" sz="1600" b="1" dirty="0" err="1">
                <a:solidFill>
                  <a:srgbClr val="000000"/>
                </a:solidFill>
                <a:latin typeface="Verdana" pitchFamily="34" charset="0"/>
              </a:rPr>
              <a:t>внутришкольного</a:t>
            </a:r>
            <a:r>
              <a:rPr lang="ru-RU" altLang="ru-RU" sz="1600" b="1" dirty="0">
                <a:solidFill>
                  <a:srgbClr val="000000"/>
                </a:solidFill>
                <a:latin typeface="Verdana" pitchFamily="34" charset="0"/>
              </a:rPr>
              <a:t> мониторинга</a:t>
            </a:r>
            <a:r>
              <a:rPr lang="ru-RU" altLang="ru-RU" sz="1600" dirty="0">
                <a:solidFill>
                  <a:srgbClr val="000000"/>
                </a:solidFill>
                <a:latin typeface="Verdana" pitchFamily="34" charset="0"/>
              </a:rPr>
              <a:t> образовательных достижений</a:t>
            </a:r>
          </a:p>
          <a:p>
            <a:pPr algn="just"/>
            <a:r>
              <a:rPr lang="ru-RU" altLang="ru-RU" sz="1600" dirty="0"/>
              <a:t/>
            </a:r>
            <a:br>
              <a:rPr lang="ru-RU" altLang="ru-RU" sz="1600" dirty="0"/>
            </a:br>
            <a:r>
              <a:rPr lang="ru-RU" altLang="ru-RU" sz="1600" dirty="0">
                <a:solidFill>
                  <a:srgbClr val="000000"/>
                </a:solidFill>
                <a:latin typeface="Verdana" pitchFamily="34" charset="0"/>
              </a:rPr>
              <a:t>-  Отметка за выполнение проекта выставляется </a:t>
            </a:r>
            <a:r>
              <a:rPr lang="ru-RU" altLang="ru-RU" sz="1600" b="1" dirty="0">
                <a:solidFill>
                  <a:srgbClr val="000000"/>
                </a:solidFill>
                <a:latin typeface="Verdana" pitchFamily="34" charset="0"/>
              </a:rPr>
              <a:t>в графу «Проектная деятельность» в классном журнале и личном деле. </a:t>
            </a:r>
            <a:r>
              <a:rPr lang="ru-RU" altLang="ru-RU" sz="1600" dirty="0">
                <a:solidFill>
                  <a:srgbClr val="000000"/>
                </a:solidFill>
                <a:latin typeface="Verdana" pitchFamily="34" charset="0"/>
              </a:rPr>
              <a:t>В документ государственного образца об уровне образования – </a:t>
            </a:r>
            <a:r>
              <a:rPr lang="ru-RU" altLang="ru-RU" sz="1600" b="1" dirty="0">
                <a:solidFill>
                  <a:srgbClr val="000000"/>
                </a:solidFill>
                <a:latin typeface="Verdana" pitchFamily="34" charset="0"/>
              </a:rPr>
              <a:t>аттестат об основном общем образовании </a:t>
            </a:r>
            <a:r>
              <a:rPr lang="ru-RU" altLang="ru-RU" sz="1600" dirty="0">
                <a:solidFill>
                  <a:srgbClr val="000000"/>
                </a:solidFill>
                <a:latin typeface="Verdana" pitchFamily="34" charset="0"/>
              </a:rPr>
              <a:t>– отметка выставляется в свободную строку</a:t>
            </a:r>
          </a:p>
          <a:p>
            <a:pPr algn="just"/>
            <a:r>
              <a:rPr lang="ru-RU" altLang="ru-RU" sz="1600" dirty="0"/>
              <a:t/>
            </a:r>
            <a:br>
              <a:rPr lang="ru-RU" altLang="ru-RU" sz="1600" dirty="0"/>
            </a:br>
            <a:r>
              <a:rPr lang="ru-RU" altLang="ru-RU" sz="1600" dirty="0">
                <a:solidFill>
                  <a:srgbClr val="000000"/>
                </a:solidFill>
                <a:latin typeface="Verdana" pitchFamily="34" charset="0"/>
              </a:rPr>
              <a:t>- Результаты выполнения индивидуального проекта могут рассматриваться как дополнительное основание при зачислении выпускника основной общей школы на избранное им направление профильного обучения в старшей школе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3"/>
          <p:cNvSpPr>
            <a:spLocks noChangeArrowheads="1"/>
          </p:cNvSpPr>
          <p:nvPr/>
        </p:nvSpPr>
        <p:spPr bwMode="auto">
          <a:xfrm>
            <a:off x="1238250" y="266700"/>
            <a:ext cx="730885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990000"/>
                </a:solidFill>
              </a:rPr>
              <a:t>Требованиях к</a:t>
            </a:r>
            <a:r>
              <a:rPr lang="ru-RU" altLang="ru-RU" sz="2400" dirty="0">
                <a:solidFill>
                  <a:srgbClr val="990000"/>
                </a:solidFill>
              </a:rPr>
              <a:t> </a:t>
            </a:r>
            <a:r>
              <a:rPr lang="ru-RU" altLang="ru-RU" sz="2400" b="1" dirty="0">
                <a:solidFill>
                  <a:srgbClr val="990000"/>
                </a:solidFill>
              </a:rPr>
              <a:t>содержанию и направленности проекта</a:t>
            </a:r>
            <a:r>
              <a:rPr lang="ru-RU" altLang="ru-RU" sz="2400" dirty="0">
                <a:solidFill>
                  <a:srgbClr val="990000"/>
                </a:solidFill>
              </a:rPr>
              <a:t> </a:t>
            </a:r>
          </a:p>
          <a:p>
            <a:pPr algn="ctr"/>
            <a:r>
              <a:rPr lang="ru-RU" altLang="ru-RU" sz="2000" b="1" dirty="0">
                <a:solidFill>
                  <a:srgbClr val="0070C0"/>
                </a:solidFill>
              </a:rPr>
              <a:t>Практическая направленность</a:t>
            </a:r>
            <a:r>
              <a:rPr lang="ru-RU" altLang="ru-RU" sz="2800" b="1" dirty="0">
                <a:solidFill>
                  <a:srgbClr val="0070C0"/>
                </a:solidFill>
              </a:rPr>
              <a:t>!</a:t>
            </a:r>
          </a:p>
        </p:txBody>
      </p:sp>
      <p:sp>
        <p:nvSpPr>
          <p:cNvPr id="19459" name="Прямоугольник 4"/>
          <p:cNvSpPr>
            <a:spLocks noChangeArrowheads="1"/>
          </p:cNvSpPr>
          <p:nvPr/>
        </p:nvSpPr>
        <p:spPr bwMode="auto">
          <a:xfrm>
            <a:off x="642910" y="1428736"/>
            <a:ext cx="813593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2000" b="1" dirty="0"/>
              <a:t>Возможные </a:t>
            </a:r>
            <a:r>
              <a:rPr lang="ru-RU" altLang="ru-RU" sz="2000" b="1" i="1" dirty="0"/>
              <a:t>типы работ и формы их представления</a:t>
            </a:r>
            <a:r>
              <a:rPr lang="ru-RU" altLang="ru-RU" sz="2000" b="1" dirty="0"/>
              <a:t>:</a:t>
            </a:r>
          </a:p>
          <a:p>
            <a:pPr algn="just">
              <a:lnSpc>
                <a:spcPct val="150000"/>
              </a:lnSpc>
            </a:pPr>
            <a:r>
              <a:rPr lang="ru-RU" altLang="ru-RU" sz="1600" i="1" dirty="0"/>
              <a:t>а) </a:t>
            </a:r>
            <a:r>
              <a:rPr lang="ru-RU" altLang="ru-RU" sz="1600" b="1" i="1" dirty="0">
                <a:solidFill>
                  <a:srgbClr val="262699"/>
                </a:solidFill>
              </a:rPr>
              <a:t>письменная работа</a:t>
            </a:r>
            <a:r>
              <a:rPr lang="ru-RU" altLang="ru-RU" sz="1600" b="1" dirty="0">
                <a:solidFill>
                  <a:srgbClr val="262699"/>
                </a:solidFill>
              </a:rPr>
              <a:t> </a:t>
            </a:r>
            <a:r>
              <a:rPr lang="ru-RU" altLang="ru-RU" sz="1600" dirty="0"/>
              <a:t>(эссе, реферат, аналитические материалы, обзорные материалы, отчёты о проведённых исследованиях, стендовый доклад и др.);</a:t>
            </a:r>
          </a:p>
          <a:p>
            <a:pPr algn="just">
              <a:lnSpc>
                <a:spcPct val="150000"/>
              </a:lnSpc>
            </a:pPr>
            <a:r>
              <a:rPr lang="ru-RU" altLang="ru-RU" sz="1600" dirty="0"/>
              <a:t>б) </a:t>
            </a:r>
            <a:r>
              <a:rPr lang="ru-RU" altLang="ru-RU" sz="1600" b="1" i="1" dirty="0">
                <a:solidFill>
                  <a:srgbClr val="262699"/>
                </a:solidFill>
              </a:rPr>
              <a:t>художественная творческая работа </a:t>
            </a:r>
            <a:r>
              <a:rPr lang="ru-RU" altLang="ru-RU" sz="1600" dirty="0"/>
              <a:t>(в области литературы, музыки, изобразительного искусства, экранных искусств), представленная в виде прозаического или стихотворного произведения, инсценировки, художественной декламации, исполнения музыкального произведения, компьютерной анимации и др.;</a:t>
            </a:r>
          </a:p>
          <a:p>
            <a:pPr algn="just">
              <a:lnSpc>
                <a:spcPct val="150000"/>
              </a:lnSpc>
            </a:pPr>
            <a:r>
              <a:rPr lang="ru-RU" altLang="ru-RU" sz="1600" dirty="0"/>
              <a:t>в) </a:t>
            </a:r>
            <a:r>
              <a:rPr lang="ru-RU" altLang="ru-RU" sz="1600" b="1" i="1" dirty="0">
                <a:solidFill>
                  <a:srgbClr val="262699"/>
                </a:solidFill>
              </a:rPr>
              <a:t>материальный объект, макет</a:t>
            </a:r>
            <a:r>
              <a:rPr lang="ru-RU" altLang="ru-RU" sz="1600" dirty="0"/>
              <a:t>, иное конструкторское изделие, например швейное</a:t>
            </a:r>
          </a:p>
          <a:p>
            <a:pPr algn="just">
              <a:lnSpc>
                <a:spcPct val="150000"/>
              </a:lnSpc>
            </a:pPr>
            <a:r>
              <a:rPr lang="ru-RU" altLang="ru-RU" sz="1600" dirty="0"/>
              <a:t>г) </a:t>
            </a:r>
            <a:r>
              <a:rPr lang="ru-RU" altLang="ru-RU" sz="1600" b="1" i="1" dirty="0">
                <a:solidFill>
                  <a:srgbClr val="262699"/>
                </a:solidFill>
              </a:rPr>
              <a:t>отчётные материалы по социальному проекту</a:t>
            </a:r>
            <a:r>
              <a:rPr lang="ru-RU" altLang="ru-RU" sz="1600" dirty="0"/>
              <a:t>, которые могут включать как тексты, так и </a:t>
            </a:r>
            <a:r>
              <a:rPr lang="ru-RU" altLang="ru-RU" sz="1600" dirty="0" err="1"/>
              <a:t>мультимедийные</a:t>
            </a:r>
            <a:r>
              <a:rPr lang="ru-RU" altLang="ru-RU" sz="1600" dirty="0"/>
              <a:t> продукты.</a:t>
            </a:r>
          </a:p>
          <a:p>
            <a:pPr algn="just"/>
            <a:endParaRPr lang="ru-RU" alt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116013" y="112713"/>
            <a:ext cx="6907212" cy="711200"/>
          </a:xfrm>
        </p:spPr>
        <p:txBody>
          <a:bodyPr>
            <a:normAutofit fontScale="90000"/>
          </a:bodyPr>
          <a:lstStyle/>
          <a:p>
            <a:r>
              <a:rPr lang="ru-RU" altLang="ru-RU" sz="3600" b="1" i="0" smtClean="0">
                <a:solidFill>
                  <a:srgbClr val="990000"/>
                </a:solidFill>
              </a:rPr>
              <a:t>Состав материалов проекта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928670"/>
            <a:ext cx="6265862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Продукт проектной деятельности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1714488"/>
            <a:ext cx="6286500" cy="29241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Краткая пояснительная записка к проекту:</a:t>
            </a:r>
          </a:p>
          <a:p>
            <a:pPr>
              <a:buFontTx/>
              <a:buChar char="-"/>
              <a:defRPr/>
            </a:pPr>
            <a:r>
              <a:rPr lang="ru-RU" sz="2000">
                <a:solidFill>
                  <a:srgbClr val="000000"/>
                </a:solidFill>
              </a:rPr>
              <a:t>Исходный замысел, цель, назначение</a:t>
            </a:r>
          </a:p>
          <a:p>
            <a:pPr algn="just">
              <a:buFontTx/>
              <a:buChar char="-"/>
              <a:defRPr/>
            </a:pPr>
            <a:r>
              <a:rPr lang="ru-RU" sz="2000">
                <a:solidFill>
                  <a:srgbClr val="000000"/>
                </a:solidFill>
              </a:rPr>
              <a:t>Краткое описание хода выполнения проекта и полученных результатов</a:t>
            </a:r>
          </a:p>
          <a:p>
            <a:pPr algn="just">
              <a:buFontTx/>
              <a:buChar char="-"/>
              <a:defRPr/>
            </a:pPr>
            <a:r>
              <a:rPr lang="ru-RU" sz="2000">
                <a:solidFill>
                  <a:srgbClr val="000000"/>
                </a:solidFill>
              </a:rPr>
              <a:t>Список используемых источников</a:t>
            </a:r>
          </a:p>
          <a:p>
            <a:pPr algn="just">
              <a:defRPr/>
            </a:pPr>
            <a:r>
              <a:rPr lang="ru-RU" sz="2000">
                <a:solidFill>
                  <a:srgbClr val="000000"/>
                </a:solidFill>
              </a:rPr>
              <a:t>Для конструкторских проектов – описание конструкторского решения</a:t>
            </a:r>
          </a:p>
          <a:p>
            <a:pPr algn="just">
              <a:defRPr/>
            </a:pPr>
            <a:r>
              <a:rPr lang="ru-RU" sz="2000">
                <a:solidFill>
                  <a:srgbClr val="000000"/>
                </a:solidFill>
              </a:rPr>
              <a:t>Для социальных проектов – описание эффектов от реализации проекта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5000636"/>
            <a:ext cx="6264275" cy="13843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dirty="0"/>
              <a:t>Отзыв руководителя о работе учащегося </a:t>
            </a:r>
            <a:r>
              <a:rPr lang="ru-RU" sz="2000" i="1" dirty="0"/>
              <a:t>(инициатива, ответственность, исполнительская дисциплина, новизна, актуальность, практическая значимость)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971550" y="333375"/>
            <a:ext cx="7772400" cy="935038"/>
          </a:xfrm>
        </p:spPr>
        <p:txBody>
          <a:bodyPr>
            <a:normAutofit fontScale="90000"/>
          </a:bodyPr>
          <a:lstStyle/>
          <a:p>
            <a:r>
              <a:rPr lang="ru-RU" altLang="ru-RU" sz="3600" b="1" i="0" smtClean="0">
                <a:solidFill>
                  <a:srgbClr val="990000"/>
                </a:solidFill>
              </a:rPr>
              <a:t>Защита индивидуального проекта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288" y="1533525"/>
            <a:ext cx="4105275" cy="1079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/>
              <a:t>На специально организованной школьной конференции </a:t>
            </a:r>
          </a:p>
          <a:p>
            <a:pPr algn="ctr">
              <a:defRPr/>
            </a:pPr>
            <a:r>
              <a:rPr lang="ru-RU" sz="1800" dirty="0"/>
              <a:t>(в рамках  предметных недель, школьного Дня  Науки)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18063" y="1533525"/>
            <a:ext cx="4067175" cy="1079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В процессе деятельности специально организованной комиссии 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2195513" y="1125538"/>
            <a:ext cx="360362" cy="287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6672263" y="1125538"/>
            <a:ext cx="358775" cy="287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3875" y="2960688"/>
            <a:ext cx="6192838" cy="6477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Критерии оценки индивидуального проекта</a:t>
            </a:r>
          </a:p>
        </p:txBody>
      </p:sp>
      <p:pic>
        <p:nvPicPr>
          <p:cNvPr id="21512" name="Picture 2" descr="Дефектолог.B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0988" y="3860800"/>
            <a:ext cx="3992562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Другая 1">
      <a:majorFont>
        <a:latin typeface="Century Schoolbook"/>
        <a:ea typeface=""/>
        <a:cs typeface=""/>
      </a:majorFont>
      <a:minorFont>
        <a:latin typeface="Century School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621</Words>
  <Application>Microsoft Office PowerPoint</Application>
  <PresentationFormat>Экран (4:3)</PresentationFormat>
  <Paragraphs>96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Проектная деятельность в школе</vt:lpstr>
      <vt:lpstr>Индивидуальный итоговый проект</vt:lpstr>
      <vt:lpstr>Слайд 4</vt:lpstr>
      <vt:lpstr>Требования к организации проектной деятельности </vt:lpstr>
      <vt:lpstr>Слайд 6</vt:lpstr>
      <vt:lpstr>Слайд 7</vt:lpstr>
      <vt:lpstr>Состав материалов проекта </vt:lpstr>
      <vt:lpstr>Защита индивидуального проекта</vt:lpstr>
      <vt:lpstr>Критерии оценки</vt:lpstr>
      <vt:lpstr>Критерии оценки</vt:lpstr>
      <vt:lpstr>Критерии оценки</vt:lpstr>
      <vt:lpstr>Критерии оценки</vt:lpstr>
      <vt:lpstr>Критерии оценки</vt:lpstr>
      <vt:lpstr>Трудности</vt:lpstr>
      <vt:lpstr>https://globallab.org</vt:lpstr>
      <vt:lpstr>Слайд 17</vt:lpstr>
      <vt:lpstr>ФГОС и возможности среды ГЛОБАЛЛАБ</vt:lpstr>
      <vt:lpstr>https://globallab.org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Admin</cp:lastModifiedBy>
  <cp:revision>25</cp:revision>
  <dcterms:created xsi:type="dcterms:W3CDTF">2013-08-25T11:52:01Z</dcterms:created>
  <dcterms:modified xsi:type="dcterms:W3CDTF">2016-10-20T04:19:42Z</dcterms:modified>
</cp:coreProperties>
</file>