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9" r:id="rId5"/>
    <p:sldId id="273" r:id="rId6"/>
    <p:sldId id="272" r:id="rId7"/>
    <p:sldId id="274" r:id="rId8"/>
    <p:sldId id="275" r:id="rId9"/>
    <p:sldId id="270" r:id="rId10"/>
    <p:sldId id="282" r:id="rId11"/>
    <p:sldId id="271" r:id="rId12"/>
    <p:sldId id="277" r:id="rId13"/>
    <p:sldId id="278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35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7605"/>
            <a:ext cx="8551480" cy="76352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291130"/>
            <a:ext cx="6400800" cy="6108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596540"/>
            <a:ext cx="809336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39877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Управление организацией проектной деятельностью в образовательной организации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8246069" cy="458114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Подготовила:  </a:t>
            </a:r>
            <a:r>
              <a:rPr lang="ru-RU" dirty="0" err="1" smtClean="0">
                <a:solidFill>
                  <a:schemeClr val="tx1"/>
                </a:solidFill>
              </a:rPr>
              <a:t>Бубилева</a:t>
            </a:r>
            <a:r>
              <a:rPr lang="ru-RU" dirty="0" smtClean="0">
                <a:solidFill>
                  <a:schemeClr val="tx1"/>
                </a:solidFill>
              </a:rPr>
              <a:t> Е.В., зам. директора МБОУ «Гимназия №4» г. Смоленска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2460" cy="756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Разработка локальных актов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55" y="1138425"/>
            <a:ext cx="8551479" cy="503926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проведении школьного Дня науки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библиотеке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кафедре гимназии по ФГОС ООО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предметной неделе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проектной деятельности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социально- психологической службе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создании и полномочиях рабочей группы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введению ФГОС нового поколения»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Разработка локальных актов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социально- психологической службе школы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внутришкольном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о научно- методическом совете гимназии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Стимулирование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69" y="1138425"/>
            <a:ext cx="8093365" cy="4428445"/>
          </a:xfrm>
        </p:spPr>
        <p:txBody>
          <a:bodyPr>
            <a:normAutofit fontScale="85000" lnSpcReduction="20000"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3.4. По итогам конкретного мероприятия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ru-RU" dirty="0">
              <a:latin typeface="Times New Roman"/>
              <a:ea typeface="Times New Roman"/>
            </a:endParaRPr>
          </a:p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подготовка и проведение открытых уроков,   семинаров, выступлений, презентаций на высоком методическом уровне, за участие в различных конференциях, временных проблемных, экспертных группах, общественных советах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школьный уровень –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….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руб.;</a:t>
            </a:r>
            <a:endParaRPr lang="ru-RU" dirty="0"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муниципальный уровень –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…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руб.;</a:t>
            </a:r>
            <a:endParaRPr lang="ru-RU" dirty="0"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региональный уровень –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….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руб.;</a:t>
            </a:r>
            <a:endParaRPr lang="ru-RU" dirty="0"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международный уровень -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….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руб.</a:t>
            </a:r>
            <a:endParaRPr lang="ru-RU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800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Стимулирование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69" y="1443835"/>
            <a:ext cx="8093365" cy="3970330"/>
          </a:xfrm>
        </p:spPr>
        <p:txBody>
          <a:bodyPr>
            <a:normAutofit fontScale="85000" lnSpcReduction="20000"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3.5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За результативность участия обучающихся  в конкурсах, смотрах, фестивалях, марафонах, играх, проводимых по линии Министерства образования и науки РФ, Департамента по образованию и науки Смоленской области, Управления образования и молодёжной политики Администрации города Смоленска,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муниципальный уровень (1-5 места) –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…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руб.</a:t>
            </a:r>
            <a:endParaRPr lang="ru-RU" dirty="0"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региональный уровень (1-5 места) – 	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…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руб.</a:t>
            </a:r>
            <a:endParaRPr lang="ru-RU" dirty="0">
              <a:latin typeface="Times New Roman"/>
              <a:ea typeface="Calibri"/>
            </a:endParaRP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Всероссийский и Международный уровень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–..руб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dirty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91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Стимулирование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69" y="1596540"/>
            <a:ext cx="8093365" cy="3970330"/>
          </a:xfrm>
        </p:spPr>
        <p:txBody>
          <a:bodyPr>
            <a:normAutofit fontScale="77500" lnSpcReduction="20000"/>
          </a:bodyPr>
          <a:lstStyle/>
          <a:p>
            <a:pPr indent="54038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3.6</a:t>
            </a:r>
            <a:r>
              <a:rPr lang="ru-RU" dirty="0">
                <a:latin typeface="Times New Roman"/>
                <a:ea typeface="Times New Roman"/>
              </a:rPr>
              <a:t>. За результативность участия обучающихся в предметных олимпиадах, конференциях </a:t>
            </a:r>
            <a:endParaRPr lang="ru-RU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-   </a:t>
            </a:r>
            <a:r>
              <a:rPr lang="ru-RU" dirty="0">
                <a:latin typeface="Times New Roman"/>
                <a:ea typeface="Times New Roman"/>
              </a:rPr>
              <a:t>гимназический уровень: победитель, призер – </a:t>
            </a:r>
            <a:r>
              <a:rPr lang="ru-RU" dirty="0" smtClean="0">
                <a:latin typeface="Times New Roman"/>
                <a:ea typeface="Times New Roman"/>
              </a:rPr>
              <a:t>… </a:t>
            </a:r>
            <a:r>
              <a:rPr lang="ru-RU" dirty="0">
                <a:latin typeface="Times New Roman"/>
                <a:ea typeface="Times New Roman"/>
              </a:rPr>
              <a:t>руб.;</a:t>
            </a: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latin typeface="Times New Roman"/>
                <a:ea typeface="Calibri"/>
              </a:rPr>
              <a:t>муниципальный уровень: победитель – </a:t>
            </a:r>
            <a:r>
              <a:rPr lang="ru-RU" dirty="0" smtClean="0">
                <a:latin typeface="Times New Roman"/>
                <a:ea typeface="Calibri"/>
              </a:rPr>
              <a:t>… </a:t>
            </a:r>
            <a:r>
              <a:rPr lang="ru-RU" dirty="0">
                <a:latin typeface="Times New Roman"/>
                <a:ea typeface="Calibri"/>
              </a:rPr>
              <a:t>руб., призёр – </a:t>
            </a:r>
            <a:r>
              <a:rPr lang="ru-RU" dirty="0" smtClean="0">
                <a:latin typeface="Times New Roman"/>
                <a:ea typeface="Calibri"/>
              </a:rPr>
              <a:t>… </a:t>
            </a:r>
            <a:r>
              <a:rPr lang="ru-RU" dirty="0">
                <a:latin typeface="Times New Roman"/>
                <a:ea typeface="Calibri"/>
              </a:rPr>
              <a:t>руб.;</a:t>
            </a: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latin typeface="Times New Roman"/>
                <a:ea typeface="Calibri"/>
              </a:rPr>
              <a:t>региональный уровень: победитель – </a:t>
            </a:r>
            <a:r>
              <a:rPr lang="ru-RU" dirty="0" smtClean="0">
                <a:latin typeface="Times New Roman"/>
                <a:ea typeface="Calibri"/>
              </a:rPr>
              <a:t>… </a:t>
            </a:r>
            <a:r>
              <a:rPr lang="ru-RU" dirty="0">
                <a:latin typeface="Times New Roman"/>
                <a:ea typeface="Calibri"/>
              </a:rPr>
              <a:t>руб., призёр – </a:t>
            </a:r>
            <a:r>
              <a:rPr lang="ru-RU" dirty="0" smtClean="0">
                <a:latin typeface="Times New Roman"/>
                <a:ea typeface="Calibri"/>
              </a:rPr>
              <a:t>… </a:t>
            </a:r>
            <a:r>
              <a:rPr lang="ru-RU" dirty="0">
                <a:latin typeface="Times New Roman"/>
                <a:ea typeface="Calibri"/>
              </a:rPr>
              <a:t>руб.;</a:t>
            </a:r>
          </a:p>
          <a:p>
            <a:pPr lvl="0" algn="just">
              <a:lnSpc>
                <a:spcPct val="150000"/>
              </a:lnSpc>
              <a:buFont typeface="Symbol"/>
              <a:buChar char=""/>
            </a:pPr>
            <a:r>
              <a:rPr lang="ru-RU" dirty="0">
                <a:latin typeface="Times New Roman"/>
                <a:ea typeface="Calibri"/>
              </a:rPr>
              <a:t>Всероссийский уровень: победитель – </a:t>
            </a:r>
            <a:r>
              <a:rPr lang="ru-RU" dirty="0" smtClean="0">
                <a:latin typeface="Times New Roman"/>
                <a:ea typeface="Calibri"/>
              </a:rPr>
              <a:t>… </a:t>
            </a:r>
            <a:r>
              <a:rPr lang="ru-RU" dirty="0">
                <a:latin typeface="Times New Roman"/>
                <a:ea typeface="Calibri"/>
              </a:rPr>
              <a:t>руб., призёр </a:t>
            </a:r>
            <a:r>
              <a:rPr lang="ru-RU" dirty="0" smtClean="0">
                <a:latin typeface="Times New Roman"/>
                <a:ea typeface="Calibri"/>
              </a:rPr>
              <a:t>–…руб</a:t>
            </a:r>
            <a:r>
              <a:rPr lang="ru-RU" dirty="0">
                <a:latin typeface="Times New Roman"/>
                <a:ea typeface="Calibri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91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016"/>
            <a:ext cx="9143999" cy="682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246070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833015"/>
            <a:ext cx="8551480" cy="534467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Направление1.</a:t>
            </a:r>
            <a:r>
              <a:rPr lang="ru-RU" dirty="0" smtClean="0">
                <a:solidFill>
                  <a:srgbClr val="0070C0"/>
                </a:solidFill>
              </a:rPr>
              <a:t>  </a:t>
            </a:r>
            <a:r>
              <a:rPr lang="ru-RU" b="1" dirty="0" smtClean="0">
                <a:solidFill>
                  <a:srgbClr val="0070C0"/>
                </a:solidFill>
              </a:rPr>
              <a:t>Управление методической работой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Педсоветы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1669" y="1901950"/>
          <a:ext cx="8398775" cy="3899636"/>
        </p:xfrm>
        <a:graphic>
          <a:graphicData uri="http://schemas.openxmlformats.org/drawingml/2006/table">
            <a:tbl>
              <a:tblPr/>
              <a:tblGrid>
                <a:gridCol w="1374346"/>
                <a:gridCol w="7024429"/>
              </a:tblGrid>
              <a:tr h="26660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педсовета</a:t>
                      </a:r>
                      <a:endParaRPr lang="ru-RU" sz="10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0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38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1. Основные направления реализации ФГОС ООО. Освоение и внедрение основных концептуальных положений ФГОС ООО. Диагностика затруднений учителей при введении ФГОС ООО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397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1. Управление процессом формирования УУД согласно требованиям ФГОС ООО.</a:t>
                      </a:r>
                    </a:p>
                    <a:p>
                      <a:r>
                        <a:rPr lang="ru-RU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Технологии </a:t>
                      </a:r>
                      <a:r>
                        <a:rPr lang="ru-RU" sz="16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деятельностного</a:t>
                      </a:r>
                      <a:r>
                        <a:rPr lang="ru-RU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 типа.</a:t>
                      </a:r>
                    </a:p>
                    <a:p>
                      <a:r>
                        <a:rPr lang="ru-RU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2. Реализация принципов воспитания, изложенных в ФГОС ООО</a:t>
                      </a:r>
                      <a:r>
                        <a:rPr lang="ru-RU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39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Преемственность основных направлений деятельности учителей начальной и основной школы в условиях реализации и освоения  ФГОС ООО.</a:t>
                      </a:r>
                    </a:p>
                    <a:p>
                      <a:endParaRPr lang="ru-RU" sz="16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397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ln>
                          <a:solidFill>
                            <a:sysClr val="windowText" lastClr="000000"/>
                          </a:solidFill>
                        </a:ln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Конструирование урока в контексте ФГОС ООО.</a:t>
                      </a:r>
                    </a:p>
                    <a:p>
                      <a:r>
                        <a:rPr lang="ru-RU" sz="16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Методы достижения </a:t>
                      </a:r>
                      <a:r>
                        <a:rPr lang="ru-RU" sz="1600" kern="1200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1600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результатов в условиях реализации  ФГОС ООО.</a:t>
                      </a:r>
                      <a:endParaRPr lang="ru-RU" sz="1600" kern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246070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833015"/>
            <a:ext cx="8551480" cy="534467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Направление 2.</a:t>
            </a:r>
            <a:r>
              <a:rPr lang="ru-RU" dirty="0" smtClean="0">
                <a:solidFill>
                  <a:srgbClr val="0070C0"/>
                </a:solidFill>
              </a:rPr>
              <a:t> 	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Информационно-методическое            			обеспечение профессиональной 				деятельности педагогов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Методический семинар</a:t>
            </a: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9150" y="2665475"/>
          <a:ext cx="9153150" cy="4141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646"/>
                <a:gridCol w="7083504"/>
              </a:tblGrid>
              <a:tr h="6336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семинара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семинара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8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Процедура аттестации педагогических работников в 2015-  2016 </a:t>
                      </a:r>
                      <a:r>
                        <a:rPr lang="ru-RU" dirty="0" err="1" smtClean="0"/>
                        <a:t>уч</a:t>
                      </a:r>
                      <a:r>
                        <a:rPr lang="ru-RU" dirty="0" smtClean="0"/>
                        <a:t>. году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8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Педагогические технологии системно- </a:t>
                      </a:r>
                      <a:r>
                        <a:rPr lang="ru-RU" dirty="0" err="1" smtClean="0"/>
                        <a:t>деятельностного</a:t>
                      </a:r>
                      <a:r>
                        <a:rPr lang="ru-RU" baseline="0" dirty="0" smtClean="0"/>
                        <a:t> типа </a:t>
                      </a:r>
                    </a:p>
                    <a:p>
                      <a:r>
                        <a:rPr lang="ru-RU" baseline="0" dirty="0" smtClean="0"/>
                        <a:t>( семинар – практикум)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4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Способы и процедуры оценки уровня достижений предметных и </a:t>
                      </a:r>
                      <a:r>
                        <a:rPr lang="ru-RU" dirty="0" err="1" smtClean="0"/>
                        <a:t>метапредметных</a:t>
                      </a:r>
                      <a:r>
                        <a:rPr lang="ru-RU" dirty="0" smtClean="0"/>
                        <a:t> результатов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25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Технологическая карта- эффективное средство конструирования урока, соответствующего требованиям ФГОС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80">
                <a:tc>
                  <a:txBody>
                    <a:bodyPr/>
                    <a:lstStyle/>
                    <a:p>
                      <a:r>
                        <a:rPr lang="ru-RU" dirty="0" smtClean="0"/>
                        <a:t>5 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</a:t>
                      </a:r>
                      <a:r>
                        <a:rPr lang="ru-RU" baseline="0" dirty="0" smtClean="0"/>
                        <a:t> рабочей программы по предмету в соответствии с требованиями ФГОС ООО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246070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55" y="833015"/>
            <a:ext cx="8856890" cy="534467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Направление 3.</a:t>
            </a:r>
            <a:r>
              <a:rPr lang="ru-RU" dirty="0" smtClean="0">
                <a:solidFill>
                  <a:srgbClr val="0070C0"/>
                </a:solidFill>
              </a:rPr>
              <a:t> 	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педагогическими кадрами</a:t>
            </a: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3555" y="1749245"/>
          <a:ext cx="8856890" cy="484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194"/>
                <a:gridCol w="7312696"/>
              </a:tblGrid>
              <a:tr h="3965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76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Составление плана прохождения курсов повышение</a:t>
                      </a:r>
                      <a:r>
                        <a:rPr lang="ru-RU" baseline="0" dirty="0" smtClean="0"/>
                        <a:t> квалификации.  Прохождение курсовой подготовки.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3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Помощь</a:t>
                      </a:r>
                      <a:r>
                        <a:rPr lang="ru-RU" baseline="0" dirty="0" smtClean="0"/>
                        <a:t> в оформлении </a:t>
                      </a:r>
                      <a:r>
                        <a:rPr lang="ru-RU" baseline="0" dirty="0" err="1" smtClean="0"/>
                        <a:t>портфолио</a:t>
                      </a:r>
                      <a:r>
                        <a:rPr lang="ru-RU" baseline="0" dirty="0" smtClean="0"/>
                        <a:t> педагога.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442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уровня профессиональной деятельности педагогов</a:t>
                      </a:r>
                      <a:r>
                        <a:rPr lang="ru-RU" baseline="0" dirty="0" smtClean="0"/>
                        <a:t> путем посещения мастер- классов опытных педагогов, участие в проблемных семинарах города, конкурсах педагогического мастерства различного уровня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109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Посещение и анализ</a:t>
                      </a:r>
                      <a:r>
                        <a:rPr lang="ru-RU" baseline="0" dirty="0" smtClean="0"/>
                        <a:t> уроков учителей. Организация </a:t>
                      </a:r>
                      <a:r>
                        <a:rPr lang="ru-RU" baseline="0" dirty="0" err="1" smtClean="0"/>
                        <a:t>взаимопосещения</a:t>
                      </a:r>
                      <a:r>
                        <a:rPr lang="ru-RU" baseline="0" dirty="0" smtClean="0"/>
                        <a:t> уроков. Самообразование учителей. Отчет по теме самообразования.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2507" t="45291" r="36023" b="202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246070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55" y="833015"/>
            <a:ext cx="8856890" cy="534467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Направление 4.</a:t>
            </a:r>
            <a:r>
              <a:rPr lang="ru-RU" dirty="0" smtClean="0">
                <a:solidFill>
                  <a:srgbClr val="0070C0"/>
                </a:solidFill>
              </a:rPr>
              <a:t> 	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методических объединений 			и кафедр</a:t>
            </a: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212490" y="2054655"/>
            <a:ext cx="7024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Теоретические семинары и практические предметные семинары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246070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55" y="833015"/>
            <a:ext cx="8856890" cy="534467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Направление 5.</a:t>
            </a:r>
            <a:r>
              <a:rPr lang="ru-RU" dirty="0" smtClean="0">
                <a:solidFill>
                  <a:srgbClr val="0070C0"/>
                </a:solidFill>
              </a:rPr>
              <a:t> 	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учащимися</a:t>
            </a:r>
          </a:p>
          <a:p>
            <a:pPr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01670" y="2054654"/>
          <a:ext cx="7018329" cy="3206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329"/>
              </a:tblGrid>
              <a:tr h="1886357">
                <a:tc>
                  <a:txBody>
                    <a:bodyPr/>
                    <a:lstStyle/>
                    <a:p>
                      <a:r>
                        <a:rPr lang="ru-RU" sz="2000" b="0" i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 исследовательских конкурсах, конкурсах проектов  различного уровня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0449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проектной деятельности обучающихся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8246070" cy="9162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направления деятельности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0" y="833015"/>
            <a:ext cx="8847740" cy="534467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Направление 6.</a:t>
            </a:r>
            <a:r>
              <a:rPr lang="ru-RU" dirty="0" smtClean="0">
                <a:solidFill>
                  <a:schemeClr val="accent1"/>
                </a:solidFill>
              </a:rPr>
              <a:t> 	 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Работа с социальными партнерами</a:t>
            </a:r>
          </a:p>
          <a:p>
            <a:pPr>
              <a:buNone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u="sng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345654"/>
              </p:ext>
            </p:extLst>
          </p:nvPr>
        </p:nvGraphicFramePr>
        <p:xfrm>
          <a:off x="601670" y="1596540"/>
          <a:ext cx="7940661" cy="320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380"/>
                <a:gridCol w="6806281"/>
              </a:tblGrid>
              <a:tr h="79695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 партнеры МБОУ «Гимназия №</a:t>
                      </a:r>
                      <a:r>
                        <a:rPr lang="ru-RU" baseline="0" dirty="0" smtClean="0"/>
                        <a:t> 4» города Смоленска</a:t>
                      </a:r>
                      <a:endParaRPr lang="ru-RU" dirty="0"/>
                    </a:p>
                  </a:txBody>
                  <a:tcPr/>
                </a:tc>
              </a:tr>
              <a:tr h="461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№4 г. Витебска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 39 г. Минска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17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Гимназия №1 им. Н.М.Пржевальского г. Смоленска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46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СМОЛЕНСКОЕ ОБЛАСТНОЕ ГОСУДАРСТВЕННОЕ БЮДЖЕТНОЕ ОБЩЕОБРАЗОВАТЕЛЬНОЕ УЧРЕЖДЕНИЕ С ИНТЕРНАТОМ «ЛИЦЕЙ ИМЕНИ КИРИЛЛА И МЕФОДИЯ».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594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Управление организацией проектной деятельностью в образовательной организации</vt:lpstr>
      <vt:lpstr>Презентация PowerPoint</vt:lpstr>
      <vt:lpstr>Основные направления деятельности  </vt:lpstr>
      <vt:lpstr>Основные направления деятельности  </vt:lpstr>
      <vt:lpstr>Основные направления деятельности  </vt:lpstr>
      <vt:lpstr>Презентация PowerPoint</vt:lpstr>
      <vt:lpstr>Основные направления деятельности  </vt:lpstr>
      <vt:lpstr>Основные направления деятельности  </vt:lpstr>
      <vt:lpstr>Основные направления деятельности  </vt:lpstr>
      <vt:lpstr>Презентация PowerPoint</vt:lpstr>
      <vt:lpstr>Разработка локальных актов</vt:lpstr>
      <vt:lpstr>Разработка локальных актов</vt:lpstr>
      <vt:lpstr>Стимулирование</vt:lpstr>
      <vt:lpstr>Стимулирование</vt:lpstr>
      <vt:lpstr>Стимулирование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ФГОС-2</cp:lastModifiedBy>
  <cp:revision>78</cp:revision>
  <dcterms:created xsi:type="dcterms:W3CDTF">2013-08-21T19:17:07Z</dcterms:created>
  <dcterms:modified xsi:type="dcterms:W3CDTF">2015-09-22T07:58:20Z</dcterms:modified>
</cp:coreProperties>
</file>