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5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0;&#1052;-5\Desktop\&#1072;&#1085;&#1082;&#1077;&#1090;&#1099;%20&#1075;&#1086;&#1090;&#1086;&#1074;&#1085;&#1086;&#1089;&#1090;&#1080;%20&#1060;&#1043;&#1054;&#1057;%20&#1057;&#1054;&#1054;\&#1088;&#1077;&#1079;&#1091;&#1083;&#1100;&#1090;&#1072;&#1090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0;&#1052;-5\Desktop\&#1072;&#1085;&#1082;&#1077;&#1090;&#1099;%20&#1075;&#1086;&#1090;&#1086;&#1074;&#1085;&#1086;&#1089;&#1090;&#1080;%20&#1060;&#1043;&#1054;&#1057;%20&#1057;&#1054;&#1054;\&#1088;&#1077;&#1079;&#1091;&#1083;&#1100;&#1090;&#1072;&#1090;&#109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0;&#1052;-5\Desktop\&#1072;&#1085;&#1082;&#1077;&#1090;&#1099;%20&#1075;&#1086;&#1090;&#1086;&#1074;&#1085;&#1086;&#1089;&#1090;&#1080;%20&#1060;&#1043;&#1054;&#1057;%20&#1057;&#1054;&#1054;\&#1088;&#1077;&#1079;&#1091;&#1083;&#1100;&#1090;&#1072;&#1090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Лист2!$B$3:$B$8</c:f>
              <c:strCache>
                <c:ptCount val="6"/>
                <c:pt idx="0">
                  <c:v>кружки</c:v>
                </c:pt>
                <c:pt idx="1">
                  <c:v>элективы</c:v>
                </c:pt>
                <c:pt idx="2">
                  <c:v>проекты</c:v>
                </c:pt>
                <c:pt idx="3">
                  <c:v>тренинги</c:v>
                </c:pt>
                <c:pt idx="4">
                  <c:v>ранняя профилизация</c:v>
                </c:pt>
                <c:pt idx="5">
                  <c:v>спецкурсы</c:v>
                </c:pt>
              </c:strCache>
            </c:strRef>
          </c:cat>
          <c:val>
            <c:numRef>
              <c:f>Лист2!$C$3:$C$8</c:f>
              <c:numCache>
                <c:formatCode>0%</c:formatCode>
                <c:ptCount val="6"/>
                <c:pt idx="0">
                  <c:v>0.52</c:v>
                </c:pt>
                <c:pt idx="1">
                  <c:v>0.9</c:v>
                </c:pt>
                <c:pt idx="2">
                  <c:v>0.81</c:v>
                </c:pt>
                <c:pt idx="3">
                  <c:v>0.35</c:v>
                </c:pt>
                <c:pt idx="4">
                  <c:v>0.28999999999999998</c:v>
                </c:pt>
                <c:pt idx="5">
                  <c:v>0.35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821824"/>
        <c:axId val="37831808"/>
      </c:barChart>
      <c:catAx>
        <c:axId val="378218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37831808"/>
        <c:crosses val="autoZero"/>
        <c:auto val="1"/>
        <c:lblAlgn val="ctr"/>
        <c:lblOffset val="100"/>
        <c:noMultiLvlLbl val="0"/>
      </c:catAx>
      <c:valAx>
        <c:axId val="3783180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37821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Лист2!$B$24:$B$32</c:f>
              <c:strCache>
                <c:ptCount val="9"/>
                <c:pt idx="0">
                  <c:v>организация рабочих групп</c:v>
                </c:pt>
                <c:pt idx="1">
                  <c:v>определение предметного поля</c:v>
                </c:pt>
                <c:pt idx="2">
                  <c:v>составление ИУП по ИОТ</c:v>
                </c:pt>
                <c:pt idx="3">
                  <c:v>информирование уч-ся</c:v>
                </c:pt>
                <c:pt idx="4">
                  <c:v>информирование родителей</c:v>
                </c:pt>
                <c:pt idx="5">
                  <c:v>индивидуальные беседы</c:v>
                </c:pt>
                <c:pt idx="6">
                  <c:v>психологическая поддержка</c:v>
                </c:pt>
                <c:pt idx="7">
                  <c:v>профориентационная работа</c:v>
                </c:pt>
                <c:pt idx="8">
                  <c:v>социальное партнерство</c:v>
                </c:pt>
              </c:strCache>
            </c:strRef>
          </c:cat>
          <c:val>
            <c:numRef>
              <c:f>Лист2!$C$24:$C$32</c:f>
              <c:numCache>
                <c:formatCode>0%</c:formatCode>
                <c:ptCount val="9"/>
                <c:pt idx="0">
                  <c:v>0.09</c:v>
                </c:pt>
                <c:pt idx="1">
                  <c:v>0.36</c:v>
                </c:pt>
                <c:pt idx="2">
                  <c:v>0.21</c:v>
                </c:pt>
                <c:pt idx="3">
                  <c:v>0.7</c:v>
                </c:pt>
                <c:pt idx="4">
                  <c:v>0.61</c:v>
                </c:pt>
                <c:pt idx="5">
                  <c:v>0.56000000000000005</c:v>
                </c:pt>
                <c:pt idx="6">
                  <c:v>0.27</c:v>
                </c:pt>
                <c:pt idx="7">
                  <c:v>0.55000000000000004</c:v>
                </c:pt>
                <c:pt idx="8">
                  <c:v>0.33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9073664"/>
        <c:axId val="39075200"/>
      </c:barChart>
      <c:catAx>
        <c:axId val="390736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9075200"/>
        <c:crosses val="autoZero"/>
        <c:auto val="1"/>
        <c:lblAlgn val="ctr"/>
        <c:lblOffset val="100"/>
        <c:noMultiLvlLbl val="0"/>
      </c:catAx>
      <c:valAx>
        <c:axId val="390752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39073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Лист2!$B$42:$B$45</c:f>
              <c:strCache>
                <c:ptCount val="4"/>
                <c:pt idx="0">
                  <c:v>реализует</c:v>
                </c:pt>
                <c:pt idx="1">
                  <c:v>готова</c:v>
                </c:pt>
                <c:pt idx="2">
                  <c:v>не готова</c:v>
                </c:pt>
                <c:pt idx="3">
                  <c:v>частично готова</c:v>
                </c:pt>
              </c:strCache>
            </c:strRef>
          </c:cat>
          <c:val>
            <c:numRef>
              <c:f>Лист2!$C$42:$C$45</c:f>
              <c:numCache>
                <c:formatCode>0%</c:formatCode>
                <c:ptCount val="4"/>
                <c:pt idx="0">
                  <c:v>0.03</c:v>
                </c:pt>
                <c:pt idx="1">
                  <c:v>0.27</c:v>
                </c:pt>
                <c:pt idx="2">
                  <c:v>0.27</c:v>
                </c:pt>
                <c:pt idx="3">
                  <c:v>0.43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907755"/>
          </a:xfrm>
        </p:spPr>
        <p:txBody>
          <a:bodyPr>
            <a:normAutofit/>
          </a:bodyPr>
          <a:lstStyle/>
          <a:p>
            <a:r>
              <a:rPr lang="ru-RU" dirty="0" smtClean="0"/>
              <a:t>Анализ результатов анкетирования «пилотных» ОО к введению ФГОС СОО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Цыганкова П.В, </a:t>
            </a:r>
          </a:p>
          <a:p>
            <a:pPr algn="r"/>
            <a:r>
              <a:rPr lang="ru-RU" dirty="0" smtClean="0"/>
              <a:t>зав. отделом ФГОС ГАУ ДПОС «СОИРО»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744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400600"/>
          </a:xfrm>
        </p:spPr>
        <p:txBody>
          <a:bodyPr/>
          <a:lstStyle/>
          <a:p>
            <a:pPr lvl="0"/>
            <a:r>
              <a:rPr lang="ru-RU" dirty="0"/>
              <a:t>формирование нормативно-правовой базы (локальных актов), индивидуальных учебных планов, оформление классных журналов</a:t>
            </a:r>
            <a:r>
              <a:rPr lang="ru-RU" dirty="0" smtClean="0"/>
              <a:t>)</a:t>
            </a:r>
            <a:endParaRPr lang="ru-RU" dirty="0"/>
          </a:p>
          <a:p>
            <a:pPr lvl="0"/>
            <a:r>
              <a:rPr lang="ru-RU" dirty="0"/>
              <a:t>разработка диагностических </a:t>
            </a:r>
            <a:r>
              <a:rPr lang="ru-RU" dirty="0" smtClean="0"/>
              <a:t>материалов</a:t>
            </a:r>
            <a:endParaRPr lang="ru-RU" dirty="0"/>
          </a:p>
          <a:p>
            <a:r>
              <a:rPr lang="ru-RU" dirty="0"/>
              <a:t>организация обучения по ИОТ (составление нелинейного расписания, </a:t>
            </a:r>
            <a:r>
              <a:rPr lang="ru-RU" dirty="0" err="1"/>
              <a:t>тьюторская</a:t>
            </a:r>
            <a:r>
              <a:rPr lang="ru-RU" dirty="0"/>
              <a:t> поддержка, дистанционное обучение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808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8892480" cy="587727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Все «пилотные» ОО, приславшие анкеты, проводят работу , направленную на формирование способности и готовности обучающихся к выбору </a:t>
            </a:r>
            <a:r>
              <a:rPr lang="ru-RU" dirty="0" smtClean="0"/>
              <a:t>ИОТ</a:t>
            </a:r>
            <a:endParaRPr lang="ru-RU" dirty="0"/>
          </a:p>
          <a:p>
            <a:pPr lvl="0"/>
            <a:r>
              <a:rPr lang="ru-RU" dirty="0"/>
              <a:t>Наиболее распространенными являются информационные методы и направления </a:t>
            </a:r>
            <a:r>
              <a:rPr lang="ru-RU" dirty="0" smtClean="0"/>
              <a:t>деятельности</a:t>
            </a:r>
          </a:p>
          <a:p>
            <a:pPr lvl="0"/>
            <a:r>
              <a:rPr lang="ru-RU" dirty="0" smtClean="0"/>
              <a:t>В </a:t>
            </a:r>
            <a:r>
              <a:rPr lang="ru-RU" dirty="0"/>
              <a:t>ряде ОО построена система </a:t>
            </a:r>
            <a:r>
              <a:rPr lang="ru-RU" dirty="0" err="1"/>
              <a:t>профориентационной</a:t>
            </a:r>
            <a:r>
              <a:rPr lang="ru-RU" dirty="0"/>
              <a:t> работы, ориентированной, в том числе, и на формирование ИОТ обучающимися;</a:t>
            </a:r>
          </a:p>
          <a:p>
            <a:pPr lvl="0"/>
            <a:r>
              <a:rPr lang="ru-RU" dirty="0"/>
              <a:t>Проблемными точками являются следующие: недостаточная </a:t>
            </a:r>
            <a:r>
              <a:rPr lang="ru-RU" dirty="0" err="1"/>
              <a:t>сформированность</a:t>
            </a:r>
            <a:r>
              <a:rPr lang="ru-RU" dirty="0"/>
              <a:t> умений педагогов и руководителей в области формирования, реализации и сопровождения обучающихся по ИОТ, слабая психолого-педагогическая поддержка выбора ИОТ, недоступность диагностического инструментария.</a:t>
            </a:r>
          </a:p>
        </p:txBody>
      </p:sp>
    </p:spTree>
    <p:extLst>
      <p:ext uri="{BB962C8B-B14F-4D97-AF65-F5344CB8AC3E}">
        <p14:creationId xmlns:p14="http://schemas.microsoft.com/office/powerpoint/2010/main" val="2297007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400" dirty="0" smtClean="0"/>
              <a:t>Спасибо </a:t>
            </a:r>
            <a:r>
              <a:rPr lang="ru-RU" sz="4400" smtClean="0"/>
              <a:t>за внимание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60927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dirty="0" smtClean="0"/>
              <a:t>Анкета готовности к введению ФГОС СОО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ru-RU" dirty="0" smtClean="0"/>
              <a:t>Цель:</a:t>
            </a:r>
          </a:p>
          <a:p>
            <a:pPr marL="0" indent="0">
              <a:buNone/>
            </a:pPr>
            <a:r>
              <a:rPr lang="ru-RU" dirty="0"/>
              <a:t>выявление проблем формирования индивидуальных образовательных траекторий (далее – ИОТ) обучающихся на ступени среднего общего образования. </a:t>
            </a:r>
            <a:endParaRPr lang="ru-RU" dirty="0" smtClean="0"/>
          </a:p>
          <a:p>
            <a:r>
              <a:rPr lang="ru-RU" dirty="0" smtClean="0"/>
              <a:t>Участвовали: 33 из 43 «</a:t>
            </a:r>
            <a:r>
              <a:rPr lang="ru-RU" dirty="0"/>
              <a:t>пилотных» ОО </a:t>
            </a:r>
          </a:p>
        </p:txBody>
      </p:sp>
    </p:spTree>
    <p:extLst>
      <p:ext uri="{BB962C8B-B14F-4D97-AF65-F5344CB8AC3E}">
        <p14:creationId xmlns:p14="http://schemas.microsoft.com/office/powerpoint/2010/main" val="67002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Опыт реализации профильного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однопрофильное обучение осуществляется в 9 школах (27</a:t>
            </a:r>
            <a:r>
              <a:rPr lang="ru-RU" dirty="0" smtClean="0"/>
              <a:t>%)</a:t>
            </a:r>
          </a:p>
          <a:p>
            <a:r>
              <a:rPr lang="ru-RU" dirty="0" smtClean="0"/>
              <a:t>многопрофильное </a:t>
            </a:r>
            <a:r>
              <a:rPr lang="ru-RU" dirty="0"/>
              <a:t>– в 11 (33</a:t>
            </a:r>
            <a:r>
              <a:rPr lang="ru-RU" dirty="0" smtClean="0"/>
              <a:t>%) </a:t>
            </a:r>
          </a:p>
          <a:p>
            <a:r>
              <a:rPr lang="ru-RU" dirty="0" smtClean="0"/>
              <a:t>сетевое </a:t>
            </a:r>
            <a:r>
              <a:rPr lang="ru-RU" dirty="0"/>
              <a:t>– в 3 «пилотных» ОО (9 </a:t>
            </a:r>
            <a:r>
              <a:rPr lang="ru-RU" dirty="0" smtClean="0"/>
              <a:t>%)</a:t>
            </a:r>
          </a:p>
          <a:p>
            <a:r>
              <a:rPr lang="ru-RU" dirty="0"/>
              <a:t>Наиболее популярные профили: физико-математический, социально-экономический, химико-биологический, </a:t>
            </a:r>
            <a:r>
              <a:rPr lang="ru-RU" dirty="0" smtClean="0"/>
              <a:t>социально-гуманитарный</a:t>
            </a:r>
          </a:p>
          <a:p>
            <a:r>
              <a:rPr lang="ru-RU" dirty="0" err="1" smtClean="0"/>
              <a:t>Элективы</a:t>
            </a:r>
            <a:r>
              <a:rPr lang="ru-RU" dirty="0" smtClean="0"/>
              <a:t> по русскому языку, математике, </a:t>
            </a:r>
            <a:r>
              <a:rPr lang="ru-RU" dirty="0" err="1" smtClean="0"/>
              <a:t>общестознанию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03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Готовность педагогов к введению ФГОС СОО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07762"/>
              </p:ext>
            </p:extLst>
          </p:nvPr>
        </p:nvGraphicFramePr>
        <p:xfrm>
          <a:off x="467544" y="1556793"/>
          <a:ext cx="8064896" cy="4896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1454"/>
                <a:gridCol w="1581678"/>
                <a:gridCol w="1801764"/>
              </a:tblGrid>
              <a:tr h="769090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Критерии готовности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Кол-во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%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589635">
                <a:tc gridSpan="3"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Готовность педагогических коллективов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8909">
                <a:tc>
                  <a:txBody>
                    <a:bodyPr/>
                    <a:lstStyle/>
                    <a:p>
                      <a:pPr indent="540385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знают теоретические аспекты организации работы в данном направлении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27</a:t>
                      </a:r>
                      <a:endParaRPr lang="ru-RU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82</a:t>
                      </a:r>
                      <a:endParaRPr lang="ru-RU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768909">
                <a:tc>
                  <a:txBody>
                    <a:bodyPr/>
                    <a:lstStyle/>
                    <a:p>
                      <a:pPr indent="540385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владеют практическими навыками организации  обучения старшеклассников по ИОТ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9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27</a:t>
                      </a:r>
                      <a:endParaRPr lang="ru-RU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28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Готовность руководителей к введению ФГОС СОО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319960"/>
              </p:ext>
            </p:extLst>
          </p:nvPr>
        </p:nvGraphicFramePr>
        <p:xfrm>
          <a:off x="467542" y="1556791"/>
          <a:ext cx="8136905" cy="4983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23253"/>
                <a:gridCol w="1901485"/>
                <a:gridCol w="1512167"/>
              </a:tblGrid>
              <a:tr h="936104"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Критерии готовности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l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Кол-во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%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68052">
                <a:tc gridSpan="3"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Готовность руководителей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052">
                <a:tc>
                  <a:txBody>
                    <a:bodyPr/>
                    <a:lstStyle/>
                    <a:p>
                      <a:pPr indent="540385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прошли обучение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8</a:t>
                      </a:r>
                      <a:endParaRPr lang="ru-RU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24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404156">
                <a:tc>
                  <a:txBody>
                    <a:bodyPr/>
                    <a:lstStyle/>
                    <a:p>
                      <a:pPr indent="540385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познакомились с опытом работы других образовательных организаций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9</a:t>
                      </a:r>
                      <a:endParaRPr lang="ru-RU" sz="2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27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404156">
                <a:tc>
                  <a:txBody>
                    <a:bodyPr/>
                    <a:lstStyle/>
                    <a:p>
                      <a:pPr indent="540385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самостоятельно изучили организацию работы по данному направлению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23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70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56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Готовность нормативной базы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472608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разработаны локальные акты, регулирующие построение ИОТ – 10 школ (30</a:t>
            </a:r>
            <a:r>
              <a:rPr lang="ru-RU" dirty="0" smtClean="0"/>
              <a:t>%)</a:t>
            </a:r>
            <a:endParaRPr lang="ru-RU" dirty="0"/>
          </a:p>
          <a:p>
            <a:pPr lvl="0"/>
            <a:r>
              <a:rPr lang="ru-RU" dirty="0"/>
              <a:t>в школе созданы </a:t>
            </a:r>
            <a:r>
              <a:rPr lang="ru-RU" dirty="0" err="1"/>
              <a:t>разноуровневые</a:t>
            </a:r>
            <a:r>
              <a:rPr lang="ru-RU" dirty="0"/>
              <a:t> рабочие программы по предметам и курсам – 13 </a:t>
            </a:r>
            <a:r>
              <a:rPr lang="ru-RU" dirty="0" smtClean="0"/>
              <a:t>школ </a:t>
            </a:r>
            <a:r>
              <a:rPr lang="ru-RU" dirty="0"/>
              <a:t>(39</a:t>
            </a:r>
            <a:r>
              <a:rPr lang="ru-RU" dirty="0" smtClean="0"/>
              <a:t>%)</a:t>
            </a:r>
            <a:endParaRPr lang="ru-RU" dirty="0"/>
          </a:p>
          <a:p>
            <a:pPr lvl="0"/>
            <a:r>
              <a:rPr lang="ru-RU" dirty="0"/>
              <a:t>имеется диагностический материал для формирования индивидуальных учебных планов – 2 </a:t>
            </a:r>
            <a:r>
              <a:rPr lang="ru-RU" dirty="0" smtClean="0"/>
              <a:t>школы </a:t>
            </a:r>
            <a:r>
              <a:rPr lang="ru-RU" dirty="0"/>
              <a:t>(6 </a:t>
            </a:r>
            <a:r>
              <a:rPr lang="ru-RU" dirty="0" smtClean="0"/>
              <a:t>%)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2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Формы подготовки к выбору ИОТ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988039"/>
              </p:ext>
            </p:extLst>
          </p:nvPr>
        </p:nvGraphicFramePr>
        <p:xfrm>
          <a:off x="0" y="1268760"/>
          <a:ext cx="91440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95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Направления деятельности по построению ИОТ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451638"/>
              </p:ext>
            </p:extLst>
          </p:nvPr>
        </p:nvGraphicFramePr>
        <p:xfrm>
          <a:off x="-180528" y="1196752"/>
          <a:ext cx="9324528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9448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Готовность ОО к реализации ИОТ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115360"/>
              </p:ext>
            </p:extLst>
          </p:nvPr>
        </p:nvGraphicFramePr>
        <p:xfrm>
          <a:off x="457200" y="1196752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9145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356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Анализ результатов анкетирования «пилотных» ОО к введению ФГОС СОО</vt:lpstr>
      <vt:lpstr>Анкета готовности к введению ФГОС СОО</vt:lpstr>
      <vt:lpstr>Опыт реализации профильного обучения</vt:lpstr>
      <vt:lpstr>Готовность педагогов к введению ФГОС СОО</vt:lpstr>
      <vt:lpstr>Готовность руководителей к введению ФГОС СОО</vt:lpstr>
      <vt:lpstr>Готовность нормативной базы</vt:lpstr>
      <vt:lpstr>Формы подготовки к выбору ИОТ</vt:lpstr>
      <vt:lpstr>Направления деятельности по построению ИОТ</vt:lpstr>
      <vt:lpstr>Готовность ОО к реализации ИОТ</vt:lpstr>
      <vt:lpstr>Проблемы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анкетирования «пилотных» ОО к введению ФГОС СОО</dc:title>
  <dc:creator>ФГОС-2</dc:creator>
  <cp:lastModifiedBy>ФГОС-2</cp:lastModifiedBy>
  <cp:revision>4</cp:revision>
  <dcterms:created xsi:type="dcterms:W3CDTF">2015-09-11T07:52:58Z</dcterms:created>
  <dcterms:modified xsi:type="dcterms:W3CDTF">2015-09-22T07:57:39Z</dcterms:modified>
</cp:coreProperties>
</file>