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774" r:id="rId2"/>
    <p:sldMasterId id="2147483787" r:id="rId3"/>
  </p:sldMasterIdLst>
  <p:notesMasterIdLst>
    <p:notesMasterId r:id="rId47"/>
  </p:notesMasterIdLst>
  <p:sldIdLst>
    <p:sldId id="256" r:id="rId4"/>
    <p:sldId id="258" r:id="rId5"/>
    <p:sldId id="270" r:id="rId6"/>
    <p:sldId id="268" r:id="rId7"/>
    <p:sldId id="276" r:id="rId8"/>
    <p:sldId id="282" r:id="rId9"/>
    <p:sldId id="283" r:id="rId10"/>
    <p:sldId id="284" r:id="rId11"/>
    <p:sldId id="290" r:id="rId12"/>
    <p:sldId id="285" r:id="rId13"/>
    <p:sldId id="287" r:id="rId14"/>
    <p:sldId id="292" r:id="rId15"/>
    <p:sldId id="291" r:id="rId16"/>
    <p:sldId id="293" r:id="rId17"/>
    <p:sldId id="304" r:id="rId18"/>
    <p:sldId id="294" r:id="rId19"/>
    <p:sldId id="295" r:id="rId20"/>
    <p:sldId id="274" r:id="rId21"/>
    <p:sldId id="271" r:id="rId22"/>
    <p:sldId id="272" r:id="rId23"/>
    <p:sldId id="273" r:id="rId24"/>
    <p:sldId id="296" r:id="rId25"/>
    <p:sldId id="297" r:id="rId26"/>
    <p:sldId id="298" r:id="rId27"/>
    <p:sldId id="299" r:id="rId28"/>
    <p:sldId id="301" r:id="rId29"/>
    <p:sldId id="302" r:id="rId30"/>
    <p:sldId id="303" r:id="rId31"/>
    <p:sldId id="306" r:id="rId32"/>
    <p:sldId id="307" r:id="rId33"/>
    <p:sldId id="309" r:id="rId34"/>
    <p:sldId id="315" r:id="rId35"/>
    <p:sldId id="308" r:id="rId36"/>
    <p:sldId id="310" r:id="rId37"/>
    <p:sldId id="311" r:id="rId38"/>
    <p:sldId id="312" r:id="rId39"/>
    <p:sldId id="313" r:id="rId40"/>
    <p:sldId id="305" r:id="rId41"/>
    <p:sldId id="262" r:id="rId42"/>
    <p:sldId id="269" r:id="rId43"/>
    <p:sldId id="263" r:id="rId44"/>
    <p:sldId id="261" r:id="rId45"/>
    <p:sldId id="314" r:id="rId4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F954E24-9316-4B35-B844-DDECC9DC73D7}">
          <p14:sldIdLst>
            <p14:sldId id="256"/>
            <p14:sldId id="258"/>
            <p14:sldId id="270"/>
            <p14:sldId id="268"/>
            <p14:sldId id="276"/>
            <p14:sldId id="282"/>
            <p14:sldId id="283"/>
            <p14:sldId id="284"/>
            <p14:sldId id="290"/>
            <p14:sldId id="285"/>
            <p14:sldId id="287"/>
            <p14:sldId id="292"/>
            <p14:sldId id="291"/>
            <p14:sldId id="293"/>
            <p14:sldId id="304"/>
            <p14:sldId id="294"/>
            <p14:sldId id="295"/>
            <p14:sldId id="274"/>
            <p14:sldId id="271"/>
            <p14:sldId id="272"/>
            <p14:sldId id="273"/>
          </p14:sldIdLst>
        </p14:section>
        <p14:section name="Раздел без заголовка" id="{F914ED2A-F26F-4168-80EE-721ECE2A1A18}">
          <p14:sldIdLst>
            <p14:sldId id="296"/>
            <p14:sldId id="297"/>
            <p14:sldId id="298"/>
            <p14:sldId id="299"/>
            <p14:sldId id="301"/>
            <p14:sldId id="302"/>
            <p14:sldId id="303"/>
            <p14:sldId id="306"/>
            <p14:sldId id="307"/>
            <p14:sldId id="309"/>
            <p14:sldId id="315"/>
            <p14:sldId id="308"/>
            <p14:sldId id="310"/>
            <p14:sldId id="311"/>
            <p14:sldId id="312"/>
            <p14:sldId id="313"/>
            <p14:sldId id="305"/>
            <p14:sldId id="262"/>
            <p14:sldId id="269"/>
            <p14:sldId id="263"/>
            <p14:sldId id="261"/>
            <p14:sldId id="31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62" autoAdjust="0"/>
    <p:restoredTop sz="94620" autoAdjust="0"/>
  </p:normalViewPr>
  <p:slideViewPr>
    <p:cSldViewPr>
      <p:cViewPr>
        <p:scale>
          <a:sx n="49" d="100"/>
          <a:sy n="49" d="100"/>
        </p:scale>
        <p:origin x="-16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003413-082A-4A1A-9298-A7DCD7B940BF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6D5C0B-FC15-492C-9262-569EA52528A9}">
      <dgm:prSet phldrT="[Текст]" custT="1"/>
      <dgm:spPr/>
      <dgm:t>
        <a:bodyPr/>
        <a:lstStyle/>
        <a:p>
          <a:pPr algn="ctr"/>
          <a:r>
            <a:rPr lang="ru-RU" sz="2400" b="1" dirty="0" smtClean="0"/>
            <a:t>    </a:t>
          </a:r>
        </a:p>
        <a:p>
          <a:pPr algn="ctr"/>
          <a:r>
            <a:rPr lang="ru-RU" sz="2400" b="1" dirty="0" smtClean="0"/>
            <a:t> </a:t>
          </a:r>
          <a:r>
            <a:rPr lang="ru-RU" sz="2400" b="1" dirty="0" smtClean="0">
              <a:latin typeface="Garamond" panose="02020404030301010803" pitchFamily="18" charset="0"/>
            </a:rPr>
            <a:t>Психолого-                           педагогическое проектирование среды ОО</a:t>
          </a:r>
          <a:endParaRPr lang="ru-RU" sz="2400" b="1" dirty="0">
            <a:latin typeface="Garamond" panose="02020404030301010803" pitchFamily="18" charset="0"/>
          </a:endParaRPr>
        </a:p>
      </dgm:t>
    </dgm:pt>
    <dgm:pt modelId="{0D3EE262-F639-48F9-97F9-0269096F4AAD}" type="parTrans" cxnId="{5D42013A-4AF8-4102-AC9B-7119623DA474}">
      <dgm:prSet/>
      <dgm:spPr/>
      <dgm:t>
        <a:bodyPr/>
        <a:lstStyle/>
        <a:p>
          <a:endParaRPr lang="ru-RU"/>
        </a:p>
      </dgm:t>
    </dgm:pt>
    <dgm:pt modelId="{DC0CDF64-2D89-4BC8-9D69-614A417A650D}" type="sibTrans" cxnId="{5D42013A-4AF8-4102-AC9B-7119623DA474}">
      <dgm:prSet/>
      <dgm:spPr/>
      <dgm:t>
        <a:bodyPr/>
        <a:lstStyle/>
        <a:p>
          <a:endParaRPr lang="ru-RU"/>
        </a:p>
      </dgm:t>
    </dgm:pt>
    <dgm:pt modelId="{9A9EBF97-1649-4D91-960F-791754FD5B8B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ru-RU" sz="2400" dirty="0" smtClean="0">
            <a:latin typeface="Garamond" panose="02020404030301010803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2400" dirty="0" smtClean="0">
            <a:latin typeface="Garamond" panose="02020404030301010803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latin typeface="Garamond" panose="02020404030301010803" pitchFamily="18" charset="0"/>
            </a:rPr>
            <a:t>Психолого-педагогическое проектирование деятельности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latin typeface="Garamond" panose="02020404030301010803" pitchFamily="18" charset="0"/>
            </a:rPr>
            <a:t>педагогов разных категорий 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sz="2400" dirty="0">
            <a:latin typeface="Garamond" panose="02020404030301010803" pitchFamily="18" charset="0"/>
          </a:endParaRPr>
        </a:p>
      </dgm:t>
    </dgm:pt>
    <dgm:pt modelId="{3ED4F19D-AA4B-49BE-889B-764775327B7A}" type="parTrans" cxnId="{0D3417B5-1CDB-42B0-91E6-65CD3604A8BC}">
      <dgm:prSet/>
      <dgm:spPr/>
      <dgm:t>
        <a:bodyPr/>
        <a:lstStyle/>
        <a:p>
          <a:endParaRPr lang="ru-RU"/>
        </a:p>
      </dgm:t>
    </dgm:pt>
    <dgm:pt modelId="{152D7D8C-F169-49BB-A90F-9330BA4C8D7F}" type="sibTrans" cxnId="{0D3417B5-1CDB-42B0-91E6-65CD3604A8BC}">
      <dgm:prSet/>
      <dgm:spPr/>
      <dgm:t>
        <a:bodyPr/>
        <a:lstStyle/>
        <a:p>
          <a:endParaRPr lang="ru-RU"/>
        </a:p>
      </dgm:t>
    </dgm:pt>
    <dgm:pt modelId="{AC361E06-CAB5-42E4-80E6-99AA7CC25C0E}">
      <dgm:prSet phldrT="[Текст]" phldr="1"/>
      <dgm:spPr/>
      <dgm:t>
        <a:bodyPr/>
        <a:lstStyle/>
        <a:p>
          <a:endParaRPr lang="ru-RU"/>
        </a:p>
      </dgm:t>
    </dgm:pt>
    <dgm:pt modelId="{CA70FB2C-DB9A-40B6-8424-AC0C9DD5536F}" type="parTrans" cxnId="{370C10A6-A876-4D79-B566-F9F4BA2378A8}">
      <dgm:prSet/>
      <dgm:spPr/>
      <dgm:t>
        <a:bodyPr/>
        <a:lstStyle/>
        <a:p>
          <a:endParaRPr lang="ru-RU"/>
        </a:p>
      </dgm:t>
    </dgm:pt>
    <dgm:pt modelId="{D8042595-EA94-48A5-874B-F3D6E9188781}" type="sibTrans" cxnId="{370C10A6-A876-4D79-B566-F9F4BA2378A8}">
      <dgm:prSet/>
      <dgm:spPr/>
      <dgm:t>
        <a:bodyPr/>
        <a:lstStyle/>
        <a:p>
          <a:endParaRPr lang="ru-RU"/>
        </a:p>
      </dgm:t>
    </dgm:pt>
    <dgm:pt modelId="{6992DCB1-6052-4505-9271-876DF93DF80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latin typeface="Garamond" panose="02020404030301010803" pitchFamily="18" charset="0"/>
            </a:rPr>
            <a:t>Психолого-педагогическое проектирование деятельности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 smtClean="0">
              <a:latin typeface="Garamond" panose="02020404030301010803" pitchFamily="18" charset="0"/>
            </a:rPr>
            <a:t>педагогов-психологов</a:t>
          </a:r>
        </a:p>
      </dgm:t>
    </dgm:pt>
    <dgm:pt modelId="{BB600D19-B7C3-4889-B7C9-F3B79D3E2F78}" type="parTrans" cxnId="{B0D47D08-61C2-41F6-AEF1-8AEEEB2F1518}">
      <dgm:prSet/>
      <dgm:spPr/>
      <dgm:t>
        <a:bodyPr/>
        <a:lstStyle/>
        <a:p>
          <a:endParaRPr lang="ru-RU"/>
        </a:p>
      </dgm:t>
    </dgm:pt>
    <dgm:pt modelId="{7074A556-34D2-4819-9A50-64197AA13ED4}" type="sibTrans" cxnId="{B0D47D08-61C2-41F6-AEF1-8AEEEB2F1518}">
      <dgm:prSet/>
      <dgm:spPr/>
      <dgm:t>
        <a:bodyPr/>
        <a:lstStyle/>
        <a:p>
          <a:endParaRPr lang="ru-RU"/>
        </a:p>
      </dgm:t>
    </dgm:pt>
    <dgm:pt modelId="{938C4A06-EC65-43C5-8301-360FE01580E8}" type="pres">
      <dgm:prSet presAssocID="{5D003413-082A-4A1A-9298-A7DCD7B940B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14F1B7-4323-4FC5-9676-56312DD190C0}" type="pres">
      <dgm:prSet presAssocID="{686D5C0B-FC15-492C-9262-569EA52528A9}" presName="circle1" presStyleLbl="node1" presStyleIdx="0" presStyleCnt="4"/>
      <dgm:spPr/>
    </dgm:pt>
    <dgm:pt modelId="{C8551951-8941-419A-B34D-7CE1CF89C945}" type="pres">
      <dgm:prSet presAssocID="{686D5C0B-FC15-492C-9262-569EA52528A9}" presName="space" presStyleCnt="0"/>
      <dgm:spPr/>
    </dgm:pt>
    <dgm:pt modelId="{C9298291-09A6-439B-8441-171D3D6B36E8}" type="pres">
      <dgm:prSet presAssocID="{686D5C0B-FC15-492C-9262-569EA52528A9}" presName="rect1" presStyleLbl="alignAcc1" presStyleIdx="0" presStyleCnt="4" custScaleX="100000" custScaleY="100000" custLinFactNeighborX="20703"/>
      <dgm:spPr/>
      <dgm:t>
        <a:bodyPr/>
        <a:lstStyle/>
        <a:p>
          <a:endParaRPr lang="ru-RU"/>
        </a:p>
      </dgm:t>
    </dgm:pt>
    <dgm:pt modelId="{7B8FD33C-7BEC-4003-9BDA-F14DDACDE20E}" type="pres">
      <dgm:prSet presAssocID="{9A9EBF97-1649-4D91-960F-791754FD5B8B}" presName="vertSpace2" presStyleLbl="node1" presStyleIdx="0" presStyleCnt="4"/>
      <dgm:spPr/>
    </dgm:pt>
    <dgm:pt modelId="{01664558-C812-4CC2-9E74-0AC1FE5E99F7}" type="pres">
      <dgm:prSet presAssocID="{9A9EBF97-1649-4D91-960F-791754FD5B8B}" presName="circle2" presStyleLbl="node1" presStyleIdx="1" presStyleCnt="4" custLinFactNeighborX="-1125" custLinFactNeighborY="-2094"/>
      <dgm:spPr/>
    </dgm:pt>
    <dgm:pt modelId="{EA88F289-67F2-4B1A-8D3E-A6F83A76AC7B}" type="pres">
      <dgm:prSet presAssocID="{9A9EBF97-1649-4D91-960F-791754FD5B8B}" presName="rect2" presStyleLbl="alignAcc1" presStyleIdx="1" presStyleCnt="4" custScaleY="80548"/>
      <dgm:spPr/>
      <dgm:t>
        <a:bodyPr/>
        <a:lstStyle/>
        <a:p>
          <a:endParaRPr lang="ru-RU"/>
        </a:p>
      </dgm:t>
    </dgm:pt>
    <dgm:pt modelId="{309BCCBC-3972-4209-B341-72B291FBBE99}" type="pres">
      <dgm:prSet presAssocID="{AC361E06-CAB5-42E4-80E6-99AA7CC25C0E}" presName="vertSpace3" presStyleLbl="node1" presStyleIdx="1" presStyleCnt="4"/>
      <dgm:spPr/>
    </dgm:pt>
    <dgm:pt modelId="{58CC235B-529D-40FF-89EA-F4B1C520BCB9}" type="pres">
      <dgm:prSet presAssocID="{AC361E06-CAB5-42E4-80E6-99AA7CC25C0E}" presName="circle3" presStyleLbl="node1" presStyleIdx="2" presStyleCnt="4" custScaleX="95600"/>
      <dgm:spPr/>
    </dgm:pt>
    <dgm:pt modelId="{328D379D-DF07-4E1A-955F-42DF157C1B21}" type="pres">
      <dgm:prSet presAssocID="{AC361E06-CAB5-42E4-80E6-99AA7CC25C0E}" presName="rect3" presStyleLbl="alignAcc1" presStyleIdx="2" presStyleCnt="4" custScaleY="36636" custLinFactNeighborX="996" custLinFactNeighborY="22362"/>
      <dgm:spPr/>
      <dgm:t>
        <a:bodyPr/>
        <a:lstStyle/>
        <a:p>
          <a:endParaRPr lang="ru-RU"/>
        </a:p>
      </dgm:t>
    </dgm:pt>
    <dgm:pt modelId="{5FEA3736-8CA2-452A-97BC-A223867122E9}" type="pres">
      <dgm:prSet presAssocID="{6992DCB1-6052-4505-9271-876DF93DF807}" presName="vertSpace4" presStyleLbl="node1" presStyleIdx="2" presStyleCnt="4"/>
      <dgm:spPr/>
    </dgm:pt>
    <dgm:pt modelId="{4EA31FC9-C413-47A6-A4DE-27F3A67C8406}" type="pres">
      <dgm:prSet presAssocID="{6992DCB1-6052-4505-9271-876DF93DF807}" presName="circle4" presStyleLbl="node1" presStyleIdx="3" presStyleCnt="4" custScaleX="97285"/>
      <dgm:spPr/>
    </dgm:pt>
    <dgm:pt modelId="{6E3B42DE-D480-4188-B825-BEA5C1B17843}" type="pres">
      <dgm:prSet presAssocID="{6992DCB1-6052-4505-9271-876DF93DF807}" presName="rect4" presStyleLbl="alignAcc1" presStyleIdx="3" presStyleCnt="4" custScaleY="151477" custLinFactNeighborX="2256" custLinFactNeighborY="31484"/>
      <dgm:spPr/>
      <dgm:t>
        <a:bodyPr/>
        <a:lstStyle/>
        <a:p>
          <a:endParaRPr lang="ru-RU"/>
        </a:p>
      </dgm:t>
    </dgm:pt>
    <dgm:pt modelId="{BB79FA2B-6F9D-4B38-878C-A7675DC7137F}" type="pres">
      <dgm:prSet presAssocID="{686D5C0B-FC15-492C-9262-569EA52528A9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786F77-8E9A-4B56-8C1D-46FAB515965C}" type="pres">
      <dgm:prSet presAssocID="{9A9EBF97-1649-4D91-960F-791754FD5B8B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56AB88-1CFC-4503-9D63-81709204AF79}" type="pres">
      <dgm:prSet presAssocID="{AC361E06-CAB5-42E4-80E6-99AA7CC25C0E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98F23-F531-4CDD-BD8A-2A5CCBBCC91E}" type="pres">
      <dgm:prSet presAssocID="{6992DCB1-6052-4505-9271-876DF93DF807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0C10A6-A876-4D79-B566-F9F4BA2378A8}" srcId="{5D003413-082A-4A1A-9298-A7DCD7B940BF}" destId="{AC361E06-CAB5-42E4-80E6-99AA7CC25C0E}" srcOrd="2" destOrd="0" parTransId="{CA70FB2C-DB9A-40B6-8424-AC0C9DD5536F}" sibTransId="{D8042595-EA94-48A5-874B-F3D6E9188781}"/>
    <dgm:cxn modelId="{56AF577C-4496-4CD9-9C4F-976213C5461C}" type="presOf" srcId="{686D5C0B-FC15-492C-9262-569EA52528A9}" destId="{C9298291-09A6-439B-8441-171D3D6B36E8}" srcOrd="0" destOrd="0" presId="urn:microsoft.com/office/officeart/2005/8/layout/target3"/>
    <dgm:cxn modelId="{5D42013A-4AF8-4102-AC9B-7119623DA474}" srcId="{5D003413-082A-4A1A-9298-A7DCD7B940BF}" destId="{686D5C0B-FC15-492C-9262-569EA52528A9}" srcOrd="0" destOrd="0" parTransId="{0D3EE262-F639-48F9-97F9-0269096F4AAD}" sibTransId="{DC0CDF64-2D89-4BC8-9D69-614A417A650D}"/>
    <dgm:cxn modelId="{054605D0-1C85-41C0-B904-5571748E68C0}" type="presOf" srcId="{6992DCB1-6052-4505-9271-876DF93DF807}" destId="{6E3B42DE-D480-4188-B825-BEA5C1B17843}" srcOrd="0" destOrd="0" presId="urn:microsoft.com/office/officeart/2005/8/layout/target3"/>
    <dgm:cxn modelId="{75780F1A-1122-4927-B54C-D5AC2802DAB2}" type="presOf" srcId="{AC361E06-CAB5-42E4-80E6-99AA7CC25C0E}" destId="{7D56AB88-1CFC-4503-9D63-81709204AF79}" srcOrd="1" destOrd="0" presId="urn:microsoft.com/office/officeart/2005/8/layout/target3"/>
    <dgm:cxn modelId="{B0D47D08-61C2-41F6-AEF1-8AEEEB2F1518}" srcId="{5D003413-082A-4A1A-9298-A7DCD7B940BF}" destId="{6992DCB1-6052-4505-9271-876DF93DF807}" srcOrd="3" destOrd="0" parTransId="{BB600D19-B7C3-4889-B7C9-F3B79D3E2F78}" sibTransId="{7074A556-34D2-4819-9A50-64197AA13ED4}"/>
    <dgm:cxn modelId="{0D3417B5-1CDB-42B0-91E6-65CD3604A8BC}" srcId="{5D003413-082A-4A1A-9298-A7DCD7B940BF}" destId="{9A9EBF97-1649-4D91-960F-791754FD5B8B}" srcOrd="1" destOrd="0" parTransId="{3ED4F19D-AA4B-49BE-889B-764775327B7A}" sibTransId="{152D7D8C-F169-49BB-A90F-9330BA4C8D7F}"/>
    <dgm:cxn modelId="{D5B35FAA-F903-407E-A4DA-5DB7A62A81C8}" type="presOf" srcId="{686D5C0B-FC15-492C-9262-569EA52528A9}" destId="{BB79FA2B-6F9D-4B38-878C-A7675DC7137F}" srcOrd="1" destOrd="0" presId="urn:microsoft.com/office/officeart/2005/8/layout/target3"/>
    <dgm:cxn modelId="{BDCC23EA-89BA-40C9-9E79-B8FA1A0B17FC}" type="presOf" srcId="{5D003413-082A-4A1A-9298-A7DCD7B940BF}" destId="{938C4A06-EC65-43C5-8301-360FE01580E8}" srcOrd="0" destOrd="0" presId="urn:microsoft.com/office/officeart/2005/8/layout/target3"/>
    <dgm:cxn modelId="{4B13ED7B-1BB2-42A7-994E-1B12DD0A2C48}" type="presOf" srcId="{6992DCB1-6052-4505-9271-876DF93DF807}" destId="{12B98F23-F531-4CDD-BD8A-2A5CCBBCC91E}" srcOrd="1" destOrd="0" presId="urn:microsoft.com/office/officeart/2005/8/layout/target3"/>
    <dgm:cxn modelId="{939C1A20-A5DB-47D4-9A60-09C6BA64BA35}" type="presOf" srcId="{9A9EBF97-1649-4D91-960F-791754FD5B8B}" destId="{FD786F77-8E9A-4B56-8C1D-46FAB515965C}" srcOrd="1" destOrd="0" presId="urn:microsoft.com/office/officeart/2005/8/layout/target3"/>
    <dgm:cxn modelId="{A482BC52-2AE8-4DFD-9D9B-C688BA2353D2}" type="presOf" srcId="{AC361E06-CAB5-42E4-80E6-99AA7CC25C0E}" destId="{328D379D-DF07-4E1A-955F-42DF157C1B21}" srcOrd="0" destOrd="0" presId="urn:microsoft.com/office/officeart/2005/8/layout/target3"/>
    <dgm:cxn modelId="{01B86F84-A166-44FD-8801-5306EA511EC0}" type="presOf" srcId="{9A9EBF97-1649-4D91-960F-791754FD5B8B}" destId="{EA88F289-67F2-4B1A-8D3E-A6F83A76AC7B}" srcOrd="0" destOrd="0" presId="urn:microsoft.com/office/officeart/2005/8/layout/target3"/>
    <dgm:cxn modelId="{F0E5138E-8D38-4F75-8070-6F17DA77A930}" type="presParOf" srcId="{938C4A06-EC65-43C5-8301-360FE01580E8}" destId="{6314F1B7-4323-4FC5-9676-56312DD190C0}" srcOrd="0" destOrd="0" presId="urn:microsoft.com/office/officeart/2005/8/layout/target3"/>
    <dgm:cxn modelId="{2F77986A-C558-4B6E-844C-04D5EF3AEE0F}" type="presParOf" srcId="{938C4A06-EC65-43C5-8301-360FE01580E8}" destId="{C8551951-8941-419A-B34D-7CE1CF89C945}" srcOrd="1" destOrd="0" presId="urn:microsoft.com/office/officeart/2005/8/layout/target3"/>
    <dgm:cxn modelId="{37F2E2F2-E8CF-4A46-A232-EA51520B6E4A}" type="presParOf" srcId="{938C4A06-EC65-43C5-8301-360FE01580E8}" destId="{C9298291-09A6-439B-8441-171D3D6B36E8}" srcOrd="2" destOrd="0" presId="urn:microsoft.com/office/officeart/2005/8/layout/target3"/>
    <dgm:cxn modelId="{BE925B90-C715-49C4-AC51-DC392734BC78}" type="presParOf" srcId="{938C4A06-EC65-43C5-8301-360FE01580E8}" destId="{7B8FD33C-7BEC-4003-9BDA-F14DDACDE20E}" srcOrd="3" destOrd="0" presId="urn:microsoft.com/office/officeart/2005/8/layout/target3"/>
    <dgm:cxn modelId="{2991E095-2FA8-47D4-AEAB-C9A733013F59}" type="presParOf" srcId="{938C4A06-EC65-43C5-8301-360FE01580E8}" destId="{01664558-C812-4CC2-9E74-0AC1FE5E99F7}" srcOrd="4" destOrd="0" presId="urn:microsoft.com/office/officeart/2005/8/layout/target3"/>
    <dgm:cxn modelId="{CEAB9CCF-B5C8-4ED2-93A2-2EE64BC96472}" type="presParOf" srcId="{938C4A06-EC65-43C5-8301-360FE01580E8}" destId="{EA88F289-67F2-4B1A-8D3E-A6F83A76AC7B}" srcOrd="5" destOrd="0" presId="urn:microsoft.com/office/officeart/2005/8/layout/target3"/>
    <dgm:cxn modelId="{97AF5F43-ACFC-4DE3-866D-FFF4E3A3D41B}" type="presParOf" srcId="{938C4A06-EC65-43C5-8301-360FE01580E8}" destId="{309BCCBC-3972-4209-B341-72B291FBBE99}" srcOrd="6" destOrd="0" presId="urn:microsoft.com/office/officeart/2005/8/layout/target3"/>
    <dgm:cxn modelId="{11B6CABE-7FF1-433D-9AA8-9DA561B308CF}" type="presParOf" srcId="{938C4A06-EC65-43C5-8301-360FE01580E8}" destId="{58CC235B-529D-40FF-89EA-F4B1C520BCB9}" srcOrd="7" destOrd="0" presId="urn:microsoft.com/office/officeart/2005/8/layout/target3"/>
    <dgm:cxn modelId="{6B7358BE-607A-4FDC-A7E9-1D35C9548753}" type="presParOf" srcId="{938C4A06-EC65-43C5-8301-360FE01580E8}" destId="{328D379D-DF07-4E1A-955F-42DF157C1B21}" srcOrd="8" destOrd="0" presId="urn:microsoft.com/office/officeart/2005/8/layout/target3"/>
    <dgm:cxn modelId="{0FC607D7-E715-4915-963A-74B44422E1DD}" type="presParOf" srcId="{938C4A06-EC65-43C5-8301-360FE01580E8}" destId="{5FEA3736-8CA2-452A-97BC-A223867122E9}" srcOrd="9" destOrd="0" presId="urn:microsoft.com/office/officeart/2005/8/layout/target3"/>
    <dgm:cxn modelId="{AC5A11B0-4D88-4102-86B1-556C0FF4D619}" type="presParOf" srcId="{938C4A06-EC65-43C5-8301-360FE01580E8}" destId="{4EA31FC9-C413-47A6-A4DE-27F3A67C8406}" srcOrd="10" destOrd="0" presId="urn:microsoft.com/office/officeart/2005/8/layout/target3"/>
    <dgm:cxn modelId="{0CBBD507-509E-41E4-B89F-46D2E8C2DA7C}" type="presParOf" srcId="{938C4A06-EC65-43C5-8301-360FE01580E8}" destId="{6E3B42DE-D480-4188-B825-BEA5C1B17843}" srcOrd="11" destOrd="0" presId="urn:microsoft.com/office/officeart/2005/8/layout/target3"/>
    <dgm:cxn modelId="{BD724CDB-18FA-42DF-99E1-F0E85A6C06D3}" type="presParOf" srcId="{938C4A06-EC65-43C5-8301-360FE01580E8}" destId="{BB79FA2B-6F9D-4B38-878C-A7675DC7137F}" srcOrd="12" destOrd="0" presId="urn:microsoft.com/office/officeart/2005/8/layout/target3"/>
    <dgm:cxn modelId="{8F6161C6-0EC1-4B8A-9F5A-518C3B1D13C8}" type="presParOf" srcId="{938C4A06-EC65-43C5-8301-360FE01580E8}" destId="{FD786F77-8E9A-4B56-8C1D-46FAB515965C}" srcOrd="13" destOrd="0" presId="urn:microsoft.com/office/officeart/2005/8/layout/target3"/>
    <dgm:cxn modelId="{C35FCBE9-32EE-4978-8948-17914F09611F}" type="presParOf" srcId="{938C4A06-EC65-43C5-8301-360FE01580E8}" destId="{7D56AB88-1CFC-4503-9D63-81709204AF79}" srcOrd="14" destOrd="0" presId="urn:microsoft.com/office/officeart/2005/8/layout/target3"/>
    <dgm:cxn modelId="{74F58F11-8CAA-4700-89F8-9ED857C11ED0}" type="presParOf" srcId="{938C4A06-EC65-43C5-8301-360FE01580E8}" destId="{12B98F23-F531-4CDD-BD8A-2A5CCBBCC91E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9B3D0B-1F17-463D-813A-CFE478D6819B}" type="doc">
      <dgm:prSet loTypeId="urn:microsoft.com/office/officeart/2011/layout/RadialPictureList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35D47E-46F4-4F6B-A3B9-6750F09753E0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200" b="1" dirty="0" smtClean="0">
              <a:solidFill>
                <a:schemeClr val="bg2">
                  <a:lumMod val="50000"/>
                </a:schemeClr>
              </a:solidFill>
            </a:rPr>
            <a:t>Региональное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b="1" dirty="0" smtClean="0">
              <a:solidFill>
                <a:schemeClr val="bg2">
                  <a:lumMod val="50000"/>
                </a:schemeClr>
              </a:solidFill>
            </a:rPr>
            <a:t>сетевое объединение специалистов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b="1" dirty="0" smtClean="0">
              <a:solidFill>
                <a:schemeClr val="bg2">
                  <a:lumMod val="50000"/>
                </a:schemeClr>
              </a:solidFill>
            </a:rPr>
            <a:t>психолого –педагогических служб в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3200" b="1" dirty="0" smtClean="0">
              <a:solidFill>
                <a:schemeClr val="bg2">
                  <a:lumMod val="50000"/>
                </a:schemeClr>
              </a:solidFill>
            </a:rPr>
            <a:t>образовании</a:t>
          </a:r>
          <a:endParaRPr lang="ru-RU" sz="3200" b="1" dirty="0">
            <a:solidFill>
              <a:schemeClr val="bg2">
                <a:lumMod val="50000"/>
              </a:schemeClr>
            </a:solidFill>
          </a:endParaRPr>
        </a:p>
      </dgm:t>
    </dgm:pt>
    <dgm:pt modelId="{DD7DCF7B-CC92-4C07-8635-AD66A892BFCE}" type="parTrans" cxnId="{468CDE01-E5D0-4EBB-9113-1BB947C63D73}">
      <dgm:prSet/>
      <dgm:spPr/>
      <dgm:t>
        <a:bodyPr/>
        <a:lstStyle/>
        <a:p>
          <a:endParaRPr lang="ru-RU"/>
        </a:p>
      </dgm:t>
    </dgm:pt>
    <dgm:pt modelId="{9D008A1B-C0EB-455F-8685-21D27762A463}" type="sibTrans" cxnId="{468CDE01-E5D0-4EBB-9113-1BB947C63D73}">
      <dgm:prSet/>
      <dgm:spPr/>
      <dgm:t>
        <a:bodyPr/>
        <a:lstStyle/>
        <a:p>
          <a:endParaRPr lang="ru-RU"/>
        </a:p>
      </dgm:t>
    </dgm:pt>
    <dgm:pt modelId="{E413A608-4699-43BD-A953-68B573F1E105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accent4">
                  <a:lumMod val="10000"/>
                </a:schemeClr>
              </a:solidFill>
            </a:rPr>
            <a:t>СОГБОУ </a:t>
          </a:r>
        </a:p>
        <a:p>
          <a:pPr algn="ctr"/>
          <a:r>
            <a:rPr lang="ru-RU" sz="2000" b="1" dirty="0" smtClean="0">
              <a:solidFill>
                <a:schemeClr val="accent4">
                  <a:lumMod val="10000"/>
                </a:schemeClr>
              </a:solidFill>
            </a:rPr>
            <a:t>«Центр </a:t>
          </a:r>
        </a:p>
        <a:p>
          <a:pPr algn="ctr"/>
          <a:r>
            <a:rPr lang="ru-RU" sz="2000" b="1" dirty="0" smtClean="0">
              <a:solidFill>
                <a:schemeClr val="accent4">
                  <a:lumMod val="10000"/>
                </a:schemeClr>
              </a:solidFill>
            </a:rPr>
            <a:t>диагностики и консультирования»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C8543BE3-F96A-4B1A-98C3-E170CA00609F}" type="parTrans" cxnId="{0E6FA856-F6D5-4521-A287-CFB246FA0313}">
      <dgm:prSet/>
      <dgm:spPr/>
      <dgm:t>
        <a:bodyPr/>
        <a:lstStyle/>
        <a:p>
          <a:endParaRPr lang="ru-RU"/>
        </a:p>
      </dgm:t>
    </dgm:pt>
    <dgm:pt modelId="{5168FF2E-02E2-4C95-A7DF-A48278E75D00}" type="sibTrans" cxnId="{0E6FA856-F6D5-4521-A287-CFB246FA0313}">
      <dgm:prSet/>
      <dgm:spPr/>
      <dgm:t>
        <a:bodyPr/>
        <a:lstStyle/>
        <a:p>
          <a:endParaRPr lang="ru-RU"/>
        </a:p>
      </dgm:t>
    </dgm:pt>
    <dgm:pt modelId="{75FCFEE7-46E3-473B-9278-0AC15A567E70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СОГБОУ</a:t>
          </a:r>
        </a:p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«Центр психолого – медико – социального сопровождения</a:t>
          </a:r>
          <a:endParaRPr lang="ru-RU" sz="1800" b="1" dirty="0">
            <a:solidFill>
              <a:schemeClr val="accent4">
                <a:lumMod val="10000"/>
              </a:schemeClr>
            </a:solidFill>
          </a:endParaRPr>
        </a:p>
      </dgm:t>
    </dgm:pt>
    <dgm:pt modelId="{5A61A256-3F9B-408C-A7C8-9D66E38EBD17}" type="parTrans" cxnId="{43C70169-471E-442B-9B48-3EA1681495A6}">
      <dgm:prSet/>
      <dgm:spPr/>
      <dgm:t>
        <a:bodyPr/>
        <a:lstStyle/>
        <a:p>
          <a:endParaRPr lang="ru-RU"/>
        </a:p>
      </dgm:t>
    </dgm:pt>
    <dgm:pt modelId="{2F7025AC-250F-4FA3-9C45-B3F7CD66E4E7}" type="sibTrans" cxnId="{43C70169-471E-442B-9B48-3EA1681495A6}">
      <dgm:prSet/>
      <dgm:spPr/>
      <dgm:t>
        <a:bodyPr/>
        <a:lstStyle/>
        <a:p>
          <a:endParaRPr lang="ru-RU"/>
        </a:p>
      </dgm:t>
    </dgm:pt>
    <dgm:pt modelId="{3816B145-25A9-4AC9-AF0E-E8FB3312622B}">
      <dgm:prSet phldrT="[Текст]" custT="1"/>
      <dgm:spPr/>
      <dgm:t>
        <a:bodyPr/>
        <a:lstStyle/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Служба сопровождения социально-психолого-педагогической деятельности ОУ</a:t>
          </a:r>
        </a:p>
        <a:p>
          <a:pPr algn="ctr"/>
          <a:r>
            <a:rPr lang="ru-RU" sz="1800" b="1" dirty="0" smtClean="0">
              <a:solidFill>
                <a:schemeClr val="accent4">
                  <a:lumMod val="10000"/>
                </a:schemeClr>
              </a:solidFill>
            </a:rPr>
            <a:t> г. Смоленска</a:t>
          </a:r>
          <a:r>
            <a:rPr lang="ru-RU" sz="1800" dirty="0" smtClean="0"/>
            <a:t> </a:t>
          </a:r>
          <a:endParaRPr lang="ru-RU" sz="1800" dirty="0"/>
        </a:p>
      </dgm:t>
    </dgm:pt>
    <dgm:pt modelId="{81E37B92-DAEF-4457-84EB-12FE7CEC045B}" type="parTrans" cxnId="{C56FD1B0-3644-4B53-B1C5-11B23F9CF38E}">
      <dgm:prSet/>
      <dgm:spPr/>
      <dgm:t>
        <a:bodyPr/>
        <a:lstStyle/>
        <a:p>
          <a:endParaRPr lang="ru-RU"/>
        </a:p>
      </dgm:t>
    </dgm:pt>
    <dgm:pt modelId="{01D9693E-E80F-4ED1-82E0-170FA00F9CD7}" type="sibTrans" cxnId="{C56FD1B0-3644-4B53-B1C5-11B23F9CF38E}">
      <dgm:prSet/>
      <dgm:spPr/>
      <dgm:t>
        <a:bodyPr/>
        <a:lstStyle/>
        <a:p>
          <a:endParaRPr lang="ru-RU"/>
        </a:p>
      </dgm:t>
    </dgm:pt>
    <dgm:pt modelId="{774500B4-8A97-485E-AB08-993F9AF32AB8}">
      <dgm:prSet phldrT="[Текст]" phldr="1" custLinFactNeighborX="3241" custLinFactNeighborY="-7506"/>
      <dgm:spPr/>
      <dgm:t>
        <a:bodyPr/>
        <a:lstStyle/>
        <a:p>
          <a:endParaRPr lang="ru-RU" dirty="0"/>
        </a:p>
      </dgm:t>
    </dgm:pt>
    <dgm:pt modelId="{A5457762-CB8A-46A2-9D52-E81AEED26190}" type="parTrans" cxnId="{E9EA3CEE-9317-4767-9E91-AB8B37215EEC}">
      <dgm:prSet/>
      <dgm:spPr/>
      <dgm:t>
        <a:bodyPr/>
        <a:lstStyle/>
        <a:p>
          <a:endParaRPr lang="ru-RU"/>
        </a:p>
      </dgm:t>
    </dgm:pt>
    <dgm:pt modelId="{9A967C53-546D-4ADD-A32C-8A4AA067FA34}" type="sibTrans" cxnId="{E9EA3CEE-9317-4767-9E91-AB8B37215EEC}">
      <dgm:prSet/>
      <dgm:spPr/>
      <dgm:t>
        <a:bodyPr/>
        <a:lstStyle/>
        <a:p>
          <a:endParaRPr lang="ru-RU"/>
        </a:p>
      </dgm:t>
    </dgm:pt>
    <dgm:pt modelId="{3774106F-9DB9-4BEE-A48C-C46F1724D13D}">
      <dgm:prSet/>
      <dgm:spPr/>
      <dgm:t>
        <a:bodyPr/>
        <a:lstStyle/>
        <a:p>
          <a:endParaRPr lang="ru-RU"/>
        </a:p>
      </dgm:t>
    </dgm:pt>
    <dgm:pt modelId="{A45133D8-5A69-4669-B64F-FDF8B8DFE73C}" type="parTrans" cxnId="{A3AAE455-DB7D-4B19-BEDA-047720DC246B}">
      <dgm:prSet/>
      <dgm:spPr/>
      <dgm:t>
        <a:bodyPr/>
        <a:lstStyle/>
        <a:p>
          <a:endParaRPr lang="ru-RU"/>
        </a:p>
      </dgm:t>
    </dgm:pt>
    <dgm:pt modelId="{46334C87-CDD0-464C-8E50-624CE1E87A5A}" type="sibTrans" cxnId="{A3AAE455-DB7D-4B19-BEDA-047720DC246B}">
      <dgm:prSet/>
      <dgm:spPr/>
      <dgm:t>
        <a:bodyPr/>
        <a:lstStyle/>
        <a:p>
          <a:endParaRPr lang="ru-RU"/>
        </a:p>
      </dgm:t>
    </dgm:pt>
    <dgm:pt modelId="{F1452A74-9BCC-420B-9D7C-50999153E99F}" type="pres">
      <dgm:prSet presAssocID="{139B3D0B-1F17-463D-813A-CFE478D6819B}" presName="Name0" presStyleCnt="0">
        <dgm:presLayoutVars>
          <dgm:chMax val="1"/>
          <dgm:chPref val="1"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2C8747DB-DFE1-4DCD-B7D6-E8F12697238A}" type="pres">
      <dgm:prSet presAssocID="{9135D47E-46F4-4F6B-A3B9-6750F09753E0}" presName="Parent" presStyleLbl="node1" presStyleIdx="0" presStyleCnt="2" custScaleX="147262" custScaleY="146038" custLinFactNeighborX="-23619" custLinFactNeighborY="1763">
        <dgm:presLayoutVars>
          <dgm:chMax val="4"/>
          <dgm:chPref val="3"/>
        </dgm:presLayoutVars>
      </dgm:prSet>
      <dgm:spPr/>
      <dgm:t>
        <a:bodyPr/>
        <a:lstStyle/>
        <a:p>
          <a:endParaRPr lang="ru-RU"/>
        </a:p>
      </dgm:t>
    </dgm:pt>
    <dgm:pt modelId="{31F99E8D-1EFF-4977-A3B5-95C8E0A50497}" type="pres">
      <dgm:prSet presAssocID="{E413A608-4699-43BD-A953-68B573F1E105}" presName="Accent" presStyleLbl="node1" presStyleIdx="1" presStyleCnt="2"/>
      <dgm:spPr/>
    </dgm:pt>
    <dgm:pt modelId="{DFB82242-5508-4018-9719-559B8582DE6B}" type="pres">
      <dgm:prSet presAssocID="{E413A608-4699-43BD-A953-68B573F1E105}" presName="Image1" presStyleLbl="fgImgPlace1" presStyleIdx="0" presStyleCnt="3" custScaleX="111849" custScaleY="104218"/>
      <dgm:spPr/>
      <dgm:t>
        <a:bodyPr/>
        <a:lstStyle/>
        <a:p>
          <a:endParaRPr lang="ru-RU"/>
        </a:p>
      </dgm:t>
    </dgm:pt>
    <dgm:pt modelId="{98232B0B-9E85-42DF-8221-7FA54FFE8700}" type="pres">
      <dgm:prSet presAssocID="{E413A608-4699-43BD-A953-68B573F1E105}" presName="Child1" presStyleLbl="revTx" presStyleIdx="0" presStyleCnt="3" custScaleX="124090" custScaleY="119364" custLinFactNeighborX="-89756" custLinFactNeighborY="37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2DBCE1-3769-439C-BF1C-53ADCB2F1C5E}" type="pres">
      <dgm:prSet presAssocID="{75FCFEE7-46E3-473B-9278-0AC15A567E70}" presName="Image2" presStyleCnt="0"/>
      <dgm:spPr/>
    </dgm:pt>
    <dgm:pt modelId="{74359BB2-BC01-4A6D-B022-4FA808A7F3C2}" type="pres">
      <dgm:prSet presAssocID="{75FCFEE7-46E3-473B-9278-0AC15A567E70}" presName="Image" presStyleLbl="fgImgPlace1" presStyleIdx="1" presStyleCnt="3"/>
      <dgm:spPr/>
    </dgm:pt>
    <dgm:pt modelId="{A026F58D-0554-41EA-BAB1-A389FA87BCBD}" type="pres">
      <dgm:prSet presAssocID="{75FCFEE7-46E3-473B-9278-0AC15A567E70}" presName="Child2" presStyleLbl="revTx" presStyleIdx="1" presStyleCnt="3" custScaleX="110084" custScaleY="163464" custLinFactNeighborX="-92017" custLinFactNeighborY="-11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4CD62A-436F-4BC1-9135-35BEB147B2BB}" type="pres">
      <dgm:prSet presAssocID="{3816B145-25A9-4AC9-AF0E-E8FB3312622B}" presName="Image3" presStyleCnt="0"/>
      <dgm:spPr/>
    </dgm:pt>
    <dgm:pt modelId="{6CD161BE-49C4-4BA8-84F9-2E950ADC5FD3}" type="pres">
      <dgm:prSet presAssocID="{3816B145-25A9-4AC9-AF0E-E8FB3312622B}" presName="Image" presStyleLbl="fgImgPlace1" presStyleIdx="2" presStyleCnt="3"/>
      <dgm:spPr/>
    </dgm:pt>
    <dgm:pt modelId="{6F30312B-0824-4F43-AB9C-516CC40E24D5}" type="pres">
      <dgm:prSet presAssocID="{3816B145-25A9-4AC9-AF0E-E8FB3312622B}" presName="Child3" presStyleLbl="revTx" presStyleIdx="2" presStyleCnt="3" custScaleY="146447" custLinFactNeighborX="-89395" custLinFactNeighborY="108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3E5A0D-A81F-4551-8949-B537527ED1E3}" type="presOf" srcId="{139B3D0B-1F17-463D-813A-CFE478D6819B}" destId="{F1452A74-9BCC-420B-9D7C-50999153E99F}" srcOrd="0" destOrd="0" presId="urn:microsoft.com/office/officeart/2011/layout/RadialPictureList"/>
    <dgm:cxn modelId="{43C70169-471E-442B-9B48-3EA1681495A6}" srcId="{9135D47E-46F4-4F6B-A3B9-6750F09753E0}" destId="{75FCFEE7-46E3-473B-9278-0AC15A567E70}" srcOrd="1" destOrd="0" parTransId="{5A61A256-3F9B-408C-A7C8-9D66E38EBD17}" sibTransId="{2F7025AC-250F-4FA3-9C45-B3F7CD66E4E7}"/>
    <dgm:cxn modelId="{E9EA3CEE-9317-4767-9E91-AB8B37215EEC}" srcId="{139B3D0B-1F17-463D-813A-CFE478D6819B}" destId="{774500B4-8A97-485E-AB08-993F9AF32AB8}" srcOrd="1" destOrd="0" parTransId="{A5457762-CB8A-46A2-9D52-E81AEED26190}" sibTransId="{9A967C53-546D-4ADD-A32C-8A4AA067FA34}"/>
    <dgm:cxn modelId="{C7AE3CD7-D6DE-4866-A036-F595DBF25A75}" type="presOf" srcId="{3816B145-25A9-4AC9-AF0E-E8FB3312622B}" destId="{6F30312B-0824-4F43-AB9C-516CC40E24D5}" srcOrd="0" destOrd="0" presId="urn:microsoft.com/office/officeart/2011/layout/RadialPictureList"/>
    <dgm:cxn modelId="{0E6FA856-F6D5-4521-A287-CFB246FA0313}" srcId="{9135D47E-46F4-4F6B-A3B9-6750F09753E0}" destId="{E413A608-4699-43BD-A953-68B573F1E105}" srcOrd="0" destOrd="0" parTransId="{C8543BE3-F96A-4B1A-98C3-E170CA00609F}" sibTransId="{5168FF2E-02E2-4C95-A7DF-A48278E75D00}"/>
    <dgm:cxn modelId="{CDAD0FDE-0E34-4B27-928F-7662A45FE0CB}" type="presOf" srcId="{75FCFEE7-46E3-473B-9278-0AC15A567E70}" destId="{A026F58D-0554-41EA-BAB1-A389FA87BCBD}" srcOrd="0" destOrd="0" presId="urn:microsoft.com/office/officeart/2011/layout/RadialPictureList"/>
    <dgm:cxn modelId="{C56FD1B0-3644-4B53-B1C5-11B23F9CF38E}" srcId="{9135D47E-46F4-4F6B-A3B9-6750F09753E0}" destId="{3816B145-25A9-4AC9-AF0E-E8FB3312622B}" srcOrd="2" destOrd="0" parTransId="{81E37B92-DAEF-4457-84EB-12FE7CEC045B}" sibTransId="{01D9693E-E80F-4ED1-82E0-170FA00F9CD7}"/>
    <dgm:cxn modelId="{A3AAE455-DB7D-4B19-BEDA-047720DC246B}" srcId="{139B3D0B-1F17-463D-813A-CFE478D6819B}" destId="{3774106F-9DB9-4BEE-A48C-C46F1724D13D}" srcOrd="2" destOrd="0" parTransId="{A45133D8-5A69-4669-B64F-FDF8B8DFE73C}" sibTransId="{46334C87-CDD0-464C-8E50-624CE1E87A5A}"/>
    <dgm:cxn modelId="{BC100B1E-B11D-4AA9-B017-AE2B6092A173}" type="presOf" srcId="{9135D47E-46F4-4F6B-A3B9-6750F09753E0}" destId="{2C8747DB-DFE1-4DCD-B7D6-E8F12697238A}" srcOrd="0" destOrd="0" presId="urn:microsoft.com/office/officeart/2011/layout/RadialPictureList"/>
    <dgm:cxn modelId="{7AA99396-AF3A-4982-B0DF-AF911CC17C95}" type="presOf" srcId="{E413A608-4699-43BD-A953-68B573F1E105}" destId="{98232B0B-9E85-42DF-8221-7FA54FFE8700}" srcOrd="0" destOrd="0" presId="urn:microsoft.com/office/officeart/2011/layout/RadialPictureList"/>
    <dgm:cxn modelId="{468CDE01-E5D0-4EBB-9113-1BB947C63D73}" srcId="{139B3D0B-1F17-463D-813A-CFE478D6819B}" destId="{9135D47E-46F4-4F6B-A3B9-6750F09753E0}" srcOrd="0" destOrd="0" parTransId="{DD7DCF7B-CC92-4C07-8635-AD66A892BFCE}" sibTransId="{9D008A1B-C0EB-455F-8685-21D27762A463}"/>
    <dgm:cxn modelId="{3B93EF4E-51C6-42D9-95E3-800410C12D63}" type="presParOf" srcId="{F1452A74-9BCC-420B-9D7C-50999153E99F}" destId="{2C8747DB-DFE1-4DCD-B7D6-E8F12697238A}" srcOrd="0" destOrd="0" presId="urn:microsoft.com/office/officeart/2011/layout/RadialPictureList"/>
    <dgm:cxn modelId="{B20F57D7-A2D6-4C10-865A-433C1C1CE2BA}" type="presParOf" srcId="{F1452A74-9BCC-420B-9D7C-50999153E99F}" destId="{31F99E8D-1EFF-4977-A3B5-95C8E0A50497}" srcOrd="1" destOrd="0" presId="urn:microsoft.com/office/officeart/2011/layout/RadialPictureList"/>
    <dgm:cxn modelId="{634B024E-D084-4D1C-99A2-696D61E6D07A}" type="presParOf" srcId="{F1452A74-9BCC-420B-9D7C-50999153E99F}" destId="{DFB82242-5508-4018-9719-559B8582DE6B}" srcOrd="2" destOrd="0" presId="urn:microsoft.com/office/officeart/2011/layout/RadialPictureList"/>
    <dgm:cxn modelId="{C5062F51-0AEF-46C8-9034-53162DCC0EFB}" type="presParOf" srcId="{F1452A74-9BCC-420B-9D7C-50999153E99F}" destId="{98232B0B-9E85-42DF-8221-7FA54FFE8700}" srcOrd="3" destOrd="0" presId="urn:microsoft.com/office/officeart/2011/layout/RadialPictureList"/>
    <dgm:cxn modelId="{785BC647-88C8-423B-A6FB-D38A9DA7F98D}" type="presParOf" srcId="{F1452A74-9BCC-420B-9D7C-50999153E99F}" destId="{9D2DBCE1-3769-439C-BF1C-53ADCB2F1C5E}" srcOrd="4" destOrd="0" presId="urn:microsoft.com/office/officeart/2011/layout/RadialPictureList"/>
    <dgm:cxn modelId="{04D781F9-B763-4BC1-88DD-0735B6C2043F}" type="presParOf" srcId="{9D2DBCE1-3769-439C-BF1C-53ADCB2F1C5E}" destId="{74359BB2-BC01-4A6D-B022-4FA808A7F3C2}" srcOrd="0" destOrd="0" presId="urn:microsoft.com/office/officeart/2011/layout/RadialPictureList"/>
    <dgm:cxn modelId="{BEDE4FF1-A65B-4E73-B81B-38079FC073BE}" type="presParOf" srcId="{F1452A74-9BCC-420B-9D7C-50999153E99F}" destId="{A026F58D-0554-41EA-BAB1-A389FA87BCBD}" srcOrd="5" destOrd="0" presId="urn:microsoft.com/office/officeart/2011/layout/RadialPictureList"/>
    <dgm:cxn modelId="{243615FE-9F9D-4F86-B8C6-E9B44C61CE6C}" type="presParOf" srcId="{F1452A74-9BCC-420B-9D7C-50999153E99F}" destId="{954CD62A-436F-4BC1-9135-35BEB147B2BB}" srcOrd="6" destOrd="0" presId="urn:microsoft.com/office/officeart/2011/layout/RadialPictureList"/>
    <dgm:cxn modelId="{2E2DF8E4-B052-473B-8A57-3F14141F76E2}" type="presParOf" srcId="{954CD62A-436F-4BC1-9135-35BEB147B2BB}" destId="{6CD161BE-49C4-4BA8-84F9-2E950ADC5FD3}" srcOrd="0" destOrd="0" presId="urn:microsoft.com/office/officeart/2011/layout/RadialPictureList"/>
    <dgm:cxn modelId="{EB1993BC-73CD-4591-B536-44AE87EEA3D8}" type="presParOf" srcId="{F1452A74-9BCC-420B-9D7C-50999153E99F}" destId="{6F30312B-0824-4F43-AB9C-516CC40E24D5}" srcOrd="7" destOrd="0" presId="urn:microsoft.com/office/officeart/2011/layout/RadialPictureList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4F1B7-4323-4FC5-9676-56312DD190C0}">
      <dsp:nvSpPr>
        <dsp:cNvPr id="0" name=""/>
        <dsp:cNvSpPr/>
      </dsp:nvSpPr>
      <dsp:spPr>
        <a:xfrm>
          <a:off x="0" y="0"/>
          <a:ext cx="4104455" cy="410445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98291-09A6-439B-8441-171D3D6B36E8}">
      <dsp:nvSpPr>
        <dsp:cNvPr id="0" name=""/>
        <dsp:cNvSpPr/>
      </dsp:nvSpPr>
      <dsp:spPr>
        <a:xfrm>
          <a:off x="2052227" y="0"/>
          <a:ext cx="4788531" cy="41044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  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 </a:t>
          </a:r>
          <a:r>
            <a:rPr lang="ru-RU" sz="2400" b="1" kern="1200" dirty="0" smtClean="0">
              <a:latin typeface="Garamond" panose="02020404030301010803" pitchFamily="18" charset="0"/>
            </a:rPr>
            <a:t>Психолого-                           педагогическое проектирование среды ОО</a:t>
          </a:r>
          <a:endParaRPr lang="ru-RU" sz="2400" b="1" kern="1200" dirty="0">
            <a:latin typeface="Garamond" panose="02020404030301010803" pitchFamily="18" charset="0"/>
          </a:endParaRPr>
        </a:p>
      </dsp:txBody>
      <dsp:txXfrm>
        <a:off x="2052227" y="0"/>
        <a:ext cx="4788531" cy="872196"/>
      </dsp:txXfrm>
    </dsp:sp>
    <dsp:sp modelId="{01664558-C812-4CC2-9E74-0AC1FE5E99F7}">
      <dsp:nvSpPr>
        <dsp:cNvPr id="0" name=""/>
        <dsp:cNvSpPr/>
      </dsp:nvSpPr>
      <dsp:spPr>
        <a:xfrm>
          <a:off x="504655" y="808810"/>
          <a:ext cx="3027035" cy="302703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8F289-67F2-4B1A-8D3E-A6F83A76AC7B}">
      <dsp:nvSpPr>
        <dsp:cNvPr id="0" name=""/>
        <dsp:cNvSpPr/>
      </dsp:nvSpPr>
      <dsp:spPr>
        <a:xfrm>
          <a:off x="2052227" y="1166606"/>
          <a:ext cx="4788531" cy="24382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latin typeface="Garamond" panose="02020404030301010803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latin typeface="Garamond" panose="02020404030301010803" pitchFamily="18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latin typeface="Garamond" panose="02020404030301010803" pitchFamily="18" charset="0"/>
            </a:rPr>
            <a:t>Психолого-педагогическое проектирование деятельности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latin typeface="Garamond" panose="02020404030301010803" pitchFamily="18" charset="0"/>
            </a:rPr>
            <a:t>педагогов разных категорий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>
            <a:latin typeface="Garamond" panose="02020404030301010803" pitchFamily="18" charset="0"/>
          </a:endParaRPr>
        </a:p>
      </dsp:txBody>
      <dsp:txXfrm>
        <a:off x="2052227" y="1166606"/>
        <a:ext cx="4788531" cy="702537"/>
      </dsp:txXfrm>
    </dsp:sp>
    <dsp:sp modelId="{58CC235B-529D-40FF-89EA-F4B1C520BCB9}">
      <dsp:nvSpPr>
        <dsp:cNvPr id="0" name=""/>
        <dsp:cNvSpPr/>
      </dsp:nvSpPr>
      <dsp:spPr>
        <a:xfrm>
          <a:off x="1077419" y="1701502"/>
          <a:ext cx="1863833" cy="194961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8D379D-DF07-4E1A-955F-42DF157C1B21}">
      <dsp:nvSpPr>
        <dsp:cNvPr id="0" name=""/>
        <dsp:cNvSpPr/>
      </dsp:nvSpPr>
      <dsp:spPr>
        <a:xfrm>
          <a:off x="2052227" y="2798044"/>
          <a:ext cx="4788531" cy="7142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052227" y="2798044"/>
        <a:ext cx="4788531" cy="319538"/>
      </dsp:txXfrm>
    </dsp:sp>
    <dsp:sp modelId="{4EA31FC9-C413-47A6-A4DE-27F3A67C8406}">
      <dsp:nvSpPr>
        <dsp:cNvPr id="0" name=""/>
        <dsp:cNvSpPr/>
      </dsp:nvSpPr>
      <dsp:spPr>
        <a:xfrm>
          <a:off x="1616129" y="2604750"/>
          <a:ext cx="848516" cy="87219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B42DE-D480-4188-B825-BEA5C1B17843}">
      <dsp:nvSpPr>
        <dsp:cNvPr id="0" name=""/>
        <dsp:cNvSpPr/>
      </dsp:nvSpPr>
      <dsp:spPr>
        <a:xfrm>
          <a:off x="2052227" y="2666702"/>
          <a:ext cx="4788531" cy="132117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latin typeface="Garamond" panose="02020404030301010803" pitchFamily="18" charset="0"/>
            </a:rPr>
            <a:t>Психолого-педагогическое проектирование деятельности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>
              <a:latin typeface="Garamond" panose="02020404030301010803" pitchFamily="18" charset="0"/>
            </a:rPr>
            <a:t>педагогов-психологов</a:t>
          </a:r>
        </a:p>
      </dsp:txBody>
      <dsp:txXfrm>
        <a:off x="2052227" y="2666702"/>
        <a:ext cx="4788531" cy="13211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RadialPictureList">
  <dgm:title val="Радиальный список рисунков"/>
  <dgm:desc val="Служит для отображения связей с центральной идеей. Фигура уровня 1 содержит текст, а все фигуры уровня 2 содержат рисунок с соответствующим текстом. Ограничен четырьмя рисунками уровня 2.  Неиспользуемые рисунки не отображаются, но остаются доступными при смене макета. Рекомендуется использовать текст уровня 2 небольшого объема."/>
  <dgm:catLst>
    <dgm:cat type="picture" pri="2500"/>
    <dgm:cat type="officeonline" pri="2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10" destId="14" srcOrd="3" destOrd="0"/>
      </dgm:cxnLst>
      <dgm:bg/>
      <dgm:whole/>
    </dgm:dataModel>
  </dgm:clrData>
  <dgm:layoutNode name="Name0">
    <dgm:varLst>
      <dgm:chMax val="1"/>
      <dgm:chPref val="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Child1" refType="w" fact="0.76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5661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6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l" for="ch" forName="Parent" refType="w" fact="0.1777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l" for="ch" forName="Image1" refType="w" fact="0.5531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l" for="ch" forName="Image2" refType="w" fact="0.5531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l" for="ch" forName="Child1" refType="w" fact="0.7529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l" for="ch" forName="Child2" refType="w" fact="0.7529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7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" refType="w" fact="0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l" for="ch" forName="Parent" refType="w" fact="0.1726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l" for="ch" forName="Image1" refType="w" fact="0.4968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l" for="ch" forName="Image2" refType="w" fact="0.5661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l" for="ch" forName="Image3" refType="w" fact="0.4968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l" for="ch" forName="Child1" refType="w" fact="0.6897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l" for="ch" forName="Child2" refType="w" fact="0.76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l" for="ch" forName="Child3" refType="w" fact="0.6897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8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" refType="w" fact="0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l" for="ch" forName="Parent" refType="w" fact="0.1756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l" for="ch" forName="Image1" refType="w" fact="0.42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l" for="ch" forName="Image2" refType="w" fact="0.5598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l" for="ch" forName="Image3" refType="w" fact="0.5591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l" for="ch" forName="Image4" refType="w" fact="0.42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l" for="ch" forName="Child1" refType="w" fact="0.6214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l" for="ch" forName="Child2" refType="w" fact="0.7557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l" for="ch" forName="Child3" refType="w" fact="0.7557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l" for="ch" forName="Child4" refType="w" fact="0.6214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if>
      <dgm:else name="Name9">
        <dgm:choose name="Name10">
          <dgm:if name="Name11" axis="ch ch" ptType="node node" st="1 1" cnt="1 0" func="cnt" op="equ" val="0">
            <dgm:alg type="composite">
              <dgm:param type="ar" val="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2" axis="ch ch" ptType="node node" st="1 1" cnt="1 0" func="cnt" op="equ" val="1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Child1" refType="w" fact="0.24"/>
              <dgm:constr type="t" for="ch" forName="Child1" refType="h" fact="0.3739"/>
              <dgm:constr type="w" for="ch" forName="Child1" refType="w" fact="0.24"/>
              <dgm:constr type="h" for="ch" forName="Child1" refType="h" fact="0.255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4339"/>
              <dgm:constr type="t" for="ch" forName="Image1" refType="h" fact="0.3744"/>
              <dgm:constr type="w" for="ch" forName="Image1" refType="w" fact="0.1793"/>
              <dgm:constr type="h" for="ch" forName="Image1" refType="h" fact="0.255"/>
            </dgm:constrLst>
          </dgm:if>
          <dgm:if name="Name13" axis="ch ch" ptType="node node" st="1 1" cnt="1 0" func="cnt" op="equ" val="2">
            <dgm:alg type="composite">
              <dgm:param type="ar" val="1.381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946"/>
              <dgm:constr type="h" for="ch" forName="Accent" refType="h"/>
              <dgm:constr type="r" for="ch" forName="Parent" refType="w" fact="0.8223"/>
              <dgm:constr type="t" for="ch" forName="Parent" refType="h" fact="0.2646"/>
              <dgm:constr type="w" for="ch" forName="Parent" refType="w" fact="0.3446"/>
              <dgm:constr type="h" for="ch" forName="Parent" refType="h" fact="0.4759"/>
              <dgm:constr type="r" for="ch" forName="Image1" refType="w" fact="0.4469"/>
              <dgm:constr type="t" for="ch" forName="Image1" refType="h" fact="0.1585"/>
              <dgm:constr type="w" for="ch" forName="Image1" refType="w" fact="0.1846"/>
              <dgm:constr type="h" for="ch" forName="Image1" refType="h" fact="0.255"/>
              <dgm:constr type="r" for="ch" forName="Image2" refType="w" fact="0.4469"/>
              <dgm:constr type="t" for="ch" forName="Image2" refType="h" fact="0.5624"/>
              <dgm:constr type="w" for="ch" forName="Image2" refType="w" fact="0.1846"/>
              <dgm:constr type="h" for="ch" forName="Image2" refType="h" fact="0.255"/>
              <dgm:constr type="r" for="ch" forName="Child1" refType="w" fact="0.2471"/>
              <dgm:constr type="t" for="ch" forName="Child1" refType="h" fact="0.1618"/>
              <dgm:constr type="w" for="ch" forName="Child1" refType="w" fact="0.2471"/>
              <dgm:constr type="h" for="ch" forName="Child1" refType="h" fact="0.2468"/>
              <dgm:constr type="r" for="ch" forName="Child2" refType="w" fact="0.2471"/>
              <dgm:constr type="t" for="ch" forName="Child2" refType="h" fact="0.5657"/>
              <dgm:constr type="w" for="ch" forName="Child2" refType="w" fact="0.2471"/>
              <dgm:constr type="h" for="ch" forName="Child2" refType="h" fact="0.2468"/>
            </dgm:constrLst>
          </dgm:if>
          <dgm:if name="Name14" axis="ch ch" ptType="node node" st="1 1" cnt="1 0" func="cnt" op="equ" val="3">
            <dgm:alg type="composite">
              <dgm:param type="ar" val="1.4218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" refType="w"/>
              <dgm:constr type="t" for="ch" forName="Accent" refType="h" fact="0"/>
              <dgm:constr type="w" for="ch" forName="Accent" refType="w" fact="0.6747"/>
              <dgm:constr type="h" for="ch" forName="Accent" refType="h"/>
              <dgm:constr type="r" for="ch" forName="Parent" refType="w" fact="0.8274"/>
              <dgm:constr type="t" for="ch" forName="Parent" refType="h" fact="0.2646"/>
              <dgm:constr type="w" for="ch" forName="Parent" refType="w" fact="0.3347"/>
              <dgm:constr type="h" for="ch" forName="Parent" refType="h" fact="0.4759"/>
              <dgm:constr type="r" for="ch" forName="Image1" refType="w" fact="0.5032"/>
              <dgm:constr type="t" for="ch" forName="Image1" refType="h" fact="0.0843"/>
              <dgm:constr type="w" for="ch" forName="Image1" refType="w" fact="0.1793"/>
              <dgm:constr type="h" for="ch" forName="Image1" refType="h" fact="0.255"/>
              <dgm:constr type="r" for="ch" forName="Image2" refType="w" fact="0.4339"/>
              <dgm:constr type="t" for="ch" forName="Image2" refType="h" fact="0.3744"/>
              <dgm:constr type="w" for="ch" forName="Image2" refType="w" fact="0.1793"/>
              <dgm:constr type="h" for="ch" forName="Image2" refType="h" fact="0.255"/>
              <dgm:constr type="r" for="ch" forName="Image3" refType="w" fact="0.5032"/>
              <dgm:constr type="t" for="ch" forName="Image3" refType="h" fact="0.6686"/>
              <dgm:constr type="w" for="ch" forName="Image3" refType="w" fact="0.1793"/>
              <dgm:constr type="h" for="ch" forName="Image3" refType="h" fact="0.255"/>
              <dgm:constr type="r" for="ch" forName="Child1" refType="w" fact="0.3103"/>
              <dgm:constr type="t" for="ch" forName="Child1" refType="h" fact="0.0884"/>
              <dgm:constr type="w" for="ch" forName="Child1" refType="w" fact="0.24"/>
              <dgm:constr type="h" for="ch" forName="Child1" refType="h" fact="0.2468"/>
              <dgm:constr type="r" for="ch" forName="Child2" refType="w" fact="0.24"/>
              <dgm:constr type="t" for="ch" forName="Child2" refType="h" fact="0.378"/>
              <dgm:constr type="w" for="ch" forName="Child2" refType="w" fact="0.24"/>
              <dgm:constr type="h" for="ch" forName="Child2" refType="h" fact="0.2468"/>
              <dgm:constr type="r" for="ch" forName="Child3" refType="w" fact="0.3103"/>
              <dgm:constr type="t" for="ch" forName="Child3" refType="h" fact="0.6738"/>
              <dgm:constr type="w" for="ch" forName="Child3" refType="w" fact="0.24"/>
              <dgm:constr type="h" for="ch" forName="Child3" refType="h" fact="0.2468"/>
            </dgm:constrLst>
          </dgm:if>
          <dgm:else name="Name15">
            <dgm:alg type="composite">
              <dgm:param type="ar" val="1.2852"/>
            </dgm:alg>
            <dgm:constrLst>
              <dgm:constr type="primFontSz" for="des" forName="Child1" val="65"/>
              <dgm:constr type="primFontSz" for="des" forName="Parent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" refType="w"/>
              <dgm:constr type="t" for="ch" forName="Accent" refType="h" fact="0.0361"/>
              <dgm:constr type="w" for="ch" forName="Accent" refType="w" fact="0.6865"/>
              <dgm:constr type="h" for="ch" forName="Accent" refType="h" fact="0.9197"/>
              <dgm:constr type="r" for="ch" forName="Parent" refType="w" fact="0.8244"/>
              <dgm:constr type="t" for="ch" forName="Parent" refType="h" fact="0.2795"/>
              <dgm:constr type="w" for="ch" forName="Parent" refType="w" fact="0.3406"/>
              <dgm:constr type="h" for="ch" forName="Parent" refType="h" fact="0.4377"/>
              <dgm:constr type="r" for="ch" forName="Image1" refType="w" fact="0.575"/>
              <dgm:constr type="t" for="ch" forName="Image1" refType="h" fact="0"/>
              <dgm:constr type="w" for="ch" forName="Image1" refType="w" fact="0.1825"/>
              <dgm:constr type="h" for="ch" forName="Image1" refType="h" fact="0.2345"/>
              <dgm:constr type="r" for="ch" forName="Image2" refType="w" fact="0.4402"/>
              <dgm:constr type="t" for="ch" forName="Image2" refType="h" fact="0.2184"/>
              <dgm:constr type="w" for="ch" forName="Image2" refType="w" fact="0.1825"/>
              <dgm:constr type="h" for="ch" forName="Image2" refType="h" fact="0.2345"/>
              <dgm:constr type="r" for="ch" forName="Image3" refType="w" fact="0.4409"/>
              <dgm:constr type="t" for="ch" forName="Image3" refType="h" fact="0.5395"/>
              <dgm:constr type="w" for="ch" forName="Image3" refType="w" fact="0.1825"/>
              <dgm:constr type="h" for="ch" forName="Image3" refType="h" fact="0.2345"/>
              <dgm:constr type="r" for="ch" forName="Image4" refType="w" fact="0.575"/>
              <dgm:constr type="t" for="ch" forName="Image4" refType="h" fact="0.7655"/>
              <dgm:constr type="w" for="ch" forName="Image4" refType="w" fact="0.1825"/>
              <dgm:constr type="h" for="ch" forName="Image4" refType="h" fact="0.2345"/>
              <dgm:constr type="r" for="ch" forName="Child1" refType="w" fact="0.3786"/>
              <dgm:constr type="t" for="ch" forName="Child1" refType="h" fact="0.003"/>
              <dgm:constr type="w" for="ch" forName="Child1" refType="w" fact="0.2443"/>
              <dgm:constr type="h" for="ch" forName="Child1" refType="h" fact="0.227"/>
              <dgm:constr type="r" for="ch" forName="Child2" refType="w" fact="0.2443"/>
              <dgm:constr type="t" for="ch" forName="Child2" refType="h" fact="0.2225"/>
              <dgm:constr type="w" for="ch" forName="Child2" refType="w" fact="0.2443"/>
              <dgm:constr type="h" for="ch" forName="Child2" refType="h" fact="0.227"/>
              <dgm:constr type="r" for="ch" forName="Child3" refType="w" fact="0.2443"/>
              <dgm:constr type="t" for="ch" forName="Child3" refType="h" fact="0.5433"/>
              <dgm:constr type="w" for="ch" forName="Child3" refType="w" fact="0.2443"/>
              <dgm:constr type="h" for="ch" forName="Child3" refType="h" fact="0.227"/>
              <dgm:constr type="r" for="ch" forName="Child4" refType="w" fact="0.3786"/>
              <dgm:constr type="t" for="ch" forName="Child4" refType="h" fact="0.7703"/>
              <dgm:constr type="w" for="ch" forName="Child4" refType="w" fact="0.2443"/>
              <dgm:constr type="h" for="ch" forName="Child4" refType="h" fact="0.227"/>
            </dgm:constrLst>
          </dgm:else>
        </dgm:choose>
      </dgm:else>
    </dgm:choose>
    <dgm:forEach name="wrapper" axis="self" ptType="parTrans">
      <dgm:forEach name="ImageRepeat" axis="self">
        <dgm:layoutNode name="Image" styleLbl="fgImgPlace1">
          <dgm:alg type="sp"/>
          <dgm:shape xmlns:r="http://schemas.openxmlformats.org/officeDocument/2006/relationships" type="ellipse" r:blip="" blipPhldr="1">
            <dgm:adjLst/>
          </dgm:shape>
          <dgm:presOf/>
        </dgm:layoutNode>
      </dgm:forEach>
    </dgm:forEach>
    <dgm:forEach name="Name16" axis="ch" ptType="node" cnt="1">
      <dgm:layoutNode name="Parent" styleLbl="node1">
        <dgm:varLst>
          <dgm:chMax val="4"/>
          <dgm:chPref val="3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7" axis="ch ch" ptType="node node" st="1 1" cnt="1 1">
      <dgm:layoutNode name="Accent" styleLbl="node1">
        <dgm:alg type="sp"/>
        <dgm:choose name="Name18">
          <dgm:if name="Name19" func="var" arg="dir" op="equ" val="norm">
            <dgm:choose name="Name20">
              <dgm:if name="Name21" axis="followSib" ptType="node" func="cnt" op="equ" val="0">
                <dgm:shape xmlns:r="http://schemas.openxmlformats.org/officeDocument/2006/relationships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2" axis="followSib" ptType="node" func="cnt" op="equ" val="1">
                <dgm:shape xmlns:r="http://schemas.openxmlformats.org/officeDocument/2006/relationships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3" axis="followSib" ptType="node" func="cnt" op="equ" val="2">
                <dgm:shape xmlns:r="http://schemas.openxmlformats.org/officeDocument/2006/relationships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24">
                <dgm:shape xmlns:r="http://schemas.openxmlformats.org/officeDocument/2006/relationships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if>
          <dgm:else name="Name25">
            <dgm:choose name="Name26">
              <dgm:if name="Name27" axis="followSib" ptType="node" func="cnt" op="equ" val="0">
                <dgm:shape xmlns:r="http://schemas.openxmlformats.org/officeDocument/2006/relationships" rot="180" type="blockArc" r:blip="">
                  <dgm:adjLst>
                    <dgm:adj idx="1" val="-49.0368"/>
                    <dgm:adj idx="2" val="49.4265"/>
                    <dgm:adj idx="3" val="0.0564"/>
                  </dgm:adjLst>
                </dgm:shape>
              </dgm:if>
              <dgm:if name="Name28" axis="followSib" ptType="node" func="cnt" op="equ" val="1">
                <dgm:shape xmlns:r="http://schemas.openxmlformats.org/officeDocument/2006/relationships" rot="180" type="blockArc" r:blip="">
                  <dgm:adjLst>
                    <dgm:adj idx="1" val="-64.2028"/>
                    <dgm:adj idx="2" val="64.5456"/>
                    <dgm:adj idx="3" val="0.0558"/>
                  </dgm:adjLst>
                </dgm:shape>
              </dgm:if>
              <dgm:if name="Name29" axis="followSib" ptType="node" func="cnt" op="equ" val="2">
                <dgm:shape xmlns:r="http://schemas.openxmlformats.org/officeDocument/2006/relationships" rot="180" type="blockArc" r:blip="">
                  <dgm:adjLst>
                    <dgm:adj idx="1" val="-67.8702"/>
                    <dgm:adj idx="2" val="68.6519"/>
                    <dgm:adj idx="3" val="0.0575"/>
                  </dgm:adjLst>
                </dgm:shape>
              </dgm:if>
              <dgm:else name="Name30">
                <dgm:shape xmlns:r="http://schemas.openxmlformats.org/officeDocument/2006/relationships" rot="180" type="blockArc" r:blip="">
                  <dgm:adjLst>
                    <dgm:adj idx="1" val="-84.8426"/>
                    <dgm:adj idx="2" val="84.8009"/>
                    <dgm:adj idx="3" val="0.0524"/>
                  </dgm:adjLst>
                </dgm:shape>
              </dgm:else>
            </dgm:choose>
          </dgm:else>
        </dgm:choose>
        <dgm:presOf/>
      </dgm:layoutNode>
      <dgm:layoutNode name="Image1" styleLbl="fgImgPlace1">
        <dgm:alg type="sp"/>
        <dgm:shape xmlns:r="http://schemas.openxmlformats.org/officeDocument/2006/relationships" type="ellipse" r:blip="" blipPhldr="1">
          <dgm:adjLst/>
        </dgm:shape>
        <dgm:presOf/>
      </dgm:layoutNode>
      <dgm:layoutNode name="Child1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4" axis="ch ch" ptType="node node" st="1 2" cnt="1 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35" ref="ImageRepeat"/>
      </dgm:layoutNode>
      <dgm:layoutNode name="Child2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3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9" axis="ch ch" ptType="node node" st="1 3" cnt="1 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  <dgm:layoutNode name="Child3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3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4" axis="ch ch" ptType="node node" st="1 4" cnt="1 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45" ref="Image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l"/>
              <dgm:param type="shpTxLTRAlignCh" val="l"/>
              <dgm:param type="parTxRTLAlign" val="l"/>
              <dgm:param type="shpTxRTLAlignCh" val="l"/>
              <dgm:param type="lnSpAfParP" val="10"/>
            </dgm:alg>
          </dgm:if>
          <dgm:else name="Name48">
            <dgm:alg type="tx">
              <dgm:param type="parTxLTRAlign" val="r"/>
              <dgm:param type="shpTxLTRAlignCh" val="r"/>
              <dgm:param type="parTxRTLAlign" val="r"/>
              <dgm:param type="shpTxRTLAlignCh" val="r"/>
              <dgm:param type="lnSpAfParP" val="10"/>
            </dgm:alg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22.09.2015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FF2FD-5F35-453E-BD4A-38AC1C10E191}" type="slidenum">
              <a:rPr lang="ru-RU" smtClean="0">
                <a:solidFill>
                  <a:prstClr val="black"/>
                </a:solidFill>
              </a:rPr>
              <a:pPr/>
              <a:t>39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79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FF2FD-5F35-453E-BD4A-38AC1C10E191}" type="slidenum">
              <a:rPr lang="ru-RU" smtClean="0">
                <a:solidFill>
                  <a:prstClr val="black"/>
                </a:solidFill>
              </a:rPr>
              <a:pPr/>
              <a:t>40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79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339446-4B06-4447-8290-29F1F5F4EF4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135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3CF09-E60C-4831-BF86-582BFDF2AE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704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C0D25-4151-4D81-951E-2345B7A4ADF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507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B16CF-0EF6-4A8E-AC31-7686391030B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284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3D779-886F-41AC-A5FE-5DEF3C414C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530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A7A0A-B24D-40BD-9A54-9652DC612E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357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EB253-0544-4B40-B9F8-243F9652D3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90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DEAAE-06E1-4360-98ED-59D67AC8F19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657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D8B86-B5B2-4BE3-91EE-5113ED69C1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035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365FF-60FE-4FBE-9742-61D760EE65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800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9933B-3770-4F4B-9CA1-854C04A335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4540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13B54-98CD-4FB1-833D-AAC56927A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9304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339446-4B06-4447-8290-29F1F5F4EF4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7461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3CF09-E60C-4831-BF86-582BFDF2AE3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987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1C0D25-4151-4D81-951E-2345B7A4ADF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6803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B16CF-0EF6-4A8E-AC31-7686391030B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2051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3D779-886F-41AC-A5FE-5DEF3C414C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37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A7A0A-B24D-40BD-9A54-9652DC612EE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5551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EB253-0544-4B40-B9F8-243F9652D32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6088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DEAAE-06E1-4360-98ED-59D67AC8F19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6934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D8B86-B5B2-4BE3-91EE-5113ED69C1F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84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365FF-60FE-4FBE-9742-61D760EE65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6531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9933B-3770-4F4B-9CA1-854C04A3352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24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22.09.2015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22.09.2015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22.09.2015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22.09.2015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22.09.2015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22.09.2015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8F350A-BC09-4820-8941-BB750D92BC1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71594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8F350A-BC09-4820-8941-BB750D92BC1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3023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132856"/>
            <a:ext cx="3672408" cy="4176464"/>
          </a:xfrm>
        </p:spPr>
        <p:txBody>
          <a:bodyPr>
            <a:normAutofit/>
          </a:bodyPr>
          <a:lstStyle/>
          <a:p>
            <a:r>
              <a:rPr lang="ru-RU" dirty="0" smtClean="0"/>
              <a:t>Кафедра психолого-педагогического проектирования</a:t>
            </a:r>
            <a:br>
              <a:rPr lang="ru-RU" dirty="0" smtClean="0"/>
            </a:br>
            <a:endParaRPr lang="ru-RU" sz="1800" b="0" dirty="0"/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941" y="0"/>
            <a:ext cx="7992888" cy="5878998"/>
          </a:xfrm>
        </p:spPr>
        <p:txBody>
          <a:bodyPr>
            <a:normAutofit fontScale="62500" lnSpcReduction="20000"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5100" b="1" dirty="0" smtClean="0">
              <a:solidFill>
                <a:srgbClr val="000000"/>
              </a:solidFill>
              <a:latin typeface="Garamond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5100" b="1" dirty="0">
              <a:solidFill>
                <a:srgbClr val="000000"/>
              </a:solidFill>
              <a:latin typeface="Garamond"/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5800" b="1" dirty="0" smtClean="0">
                <a:solidFill>
                  <a:srgbClr val="000000"/>
                </a:solidFill>
                <a:latin typeface="Garamond"/>
              </a:rPr>
              <a:t>Сопровождение </a:t>
            </a:r>
            <a:r>
              <a:rPr lang="ru-RU" sz="5800" b="1" dirty="0">
                <a:solidFill>
                  <a:srgbClr val="000000"/>
                </a:solidFill>
                <a:latin typeface="Garamond"/>
              </a:rPr>
              <a:t>– </a:t>
            </a:r>
            <a:r>
              <a:rPr lang="ru-RU" sz="5800" dirty="0">
                <a:solidFill>
                  <a:srgbClr val="000000"/>
                </a:solidFill>
                <a:latin typeface="Garamond"/>
              </a:rPr>
              <a:t>это особая форма осуществления социальной и психологической помощи. </a:t>
            </a: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5800" dirty="0">
                <a:solidFill>
                  <a:srgbClr val="000000"/>
                </a:solidFill>
                <a:latin typeface="Garamond"/>
              </a:rPr>
              <a:t>В отличие от коррекции оно предполагает не «исправление недостатков и переделку», а поиск скрытых ресурсов </a:t>
            </a:r>
            <a:r>
              <a:rPr lang="ru-RU" sz="5800" dirty="0" smtClean="0">
                <a:solidFill>
                  <a:srgbClr val="000000"/>
                </a:solidFill>
                <a:latin typeface="Garamond"/>
              </a:rPr>
              <a:t>человека </a:t>
            </a:r>
            <a:r>
              <a:rPr lang="ru-RU" sz="5800" dirty="0">
                <a:solidFill>
                  <a:srgbClr val="000000"/>
                </a:solidFill>
                <a:latin typeface="Garamond"/>
              </a:rPr>
              <a:t>или семьи, опору на его (её) собственные возможности и создание на этой основе психологических </a:t>
            </a:r>
            <a:r>
              <a:rPr lang="ru-RU" sz="5800" dirty="0" smtClean="0">
                <a:solidFill>
                  <a:srgbClr val="000000"/>
                </a:solidFill>
                <a:latin typeface="Garamond"/>
              </a:rPr>
              <a:t>условий развития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4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68752"/>
            <a:ext cx="7704856" cy="745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</a:t>
            </a: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Психолого-педагогическое        </a:t>
            </a:r>
            <a:b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сопровождение </a:t>
            </a:r>
            <a:endParaRPr lang="ru-RU" sz="40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9794" y="2168268"/>
            <a:ext cx="7704856" cy="3960440"/>
          </a:xfrm>
        </p:spPr>
        <p:txBody>
          <a:bodyPr/>
          <a:lstStyle/>
          <a:p>
            <a:pPr marL="0" indent="0" algn="ctr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36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открывает </a:t>
            </a:r>
            <a:r>
              <a:rPr lang="ru-RU" sz="3600" dirty="0">
                <a:solidFill>
                  <a:srgbClr val="000000"/>
                </a:solidFill>
                <a:latin typeface="Garamond" panose="02020404030301010803" pitchFamily="18" charset="0"/>
              </a:rPr>
              <a:t>перспективы личностного роста, помогает человеку войти в ту «зону развития», которая ему пока еще недоступна.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89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1458" y="1006813"/>
            <a:ext cx="7704856" cy="7451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</a:t>
            </a:r>
            <a:r>
              <a:rPr lang="ru-RU" dirty="0" smtClean="0">
                <a:solidFill>
                  <a:schemeClr val="tx1"/>
                </a:solidFill>
              </a:rPr>
              <a:t>Психолого-педагогическое       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         сопровождение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551293"/>
            <a:ext cx="7920880" cy="396044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Педагогов        обучающихся                    </a:t>
            </a: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администрации           семьи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            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         (родителей)</a:t>
            </a:r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547664" y="1916832"/>
            <a:ext cx="792088" cy="792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968044" y="1916832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3203848" y="1916832"/>
            <a:ext cx="216026" cy="194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516216" y="1916832"/>
            <a:ext cx="576064" cy="194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74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Работа педагога-психолога - необходимый элемент системы управления образовательным процессом школы!</a:t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8463" y="2448486"/>
            <a:ext cx="8032009" cy="34563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Создание психологически безопасной и комфортной образовательной среды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Сохранение психического здоровья обучающихся и педагогов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Индивидуализация образовательных маршрутов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7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340768"/>
            <a:ext cx="8064895" cy="3960440"/>
          </a:xfrm>
        </p:spPr>
        <p:txBody>
          <a:bodyPr>
            <a:noAutofit/>
          </a:bodyPr>
          <a:lstStyle/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17442" y="2060848"/>
            <a:ext cx="7704856" cy="1536951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Планирование деятельности педагога-психолога в реализации психолого-педагогического сопровождения ФГОС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(наличие годового плана работы)</a:t>
            </a:r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20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340768"/>
            <a:ext cx="8064895" cy="396044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Содействие созданию социальной ситуации развития, соответствующей индивидуальности обучающихся и обеспечивающей психологические условия для успешного  обучения, охраны здоровья и развития личности обучающихся, их родителей (законных представителей), педагогических работников и других участников образовательного процесса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23528" y="611167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Цель психолого-педагогического сопровождения ФГОС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37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340768"/>
            <a:ext cx="8100900" cy="460851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содействие реализации (выполнению) требований ФГОС к личностным, </a:t>
            </a:r>
            <a:r>
              <a:rPr lang="ru-RU" sz="28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метапредметным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и предметным результатам освоения обучающимися основной образовательной программы СОО</a:t>
            </a:r>
          </a:p>
          <a:p>
            <a:r>
              <a:rPr lang="ru-RU" sz="2800" dirty="0">
                <a:solidFill>
                  <a:schemeClr val="tx1"/>
                </a:solidFill>
                <a:latin typeface="Garamond" panose="02020404030301010803" pitchFamily="18" charset="0"/>
              </a:rPr>
              <a:t>р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азработка и внедрение психологических программ и проектов, направленных на преодоление отклонений в социальном и психологическом здоровье и профилактику асоциальных явлений, нарушений 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23528" y="611167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Задачи психолого-педагогического сопровождения обучающихся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3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27390" y="1352803"/>
            <a:ext cx="8077058" cy="518457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преодоление трудностей в адаптации, обучении и воспитании, нарушений в поведении, задержек и отклонений в развитии обучающихся </a:t>
            </a:r>
          </a:p>
          <a:p>
            <a:pPr>
              <a:spcBef>
                <a:spcPts val="0"/>
              </a:spcBef>
            </a:pPr>
            <a:r>
              <a:rPr lang="ru-RU" sz="3000" dirty="0">
                <a:solidFill>
                  <a:schemeClr val="tx1"/>
                </a:solidFill>
                <a:latin typeface="Garamond" panose="02020404030301010803" pitchFamily="18" charset="0"/>
              </a:rPr>
              <a:t>м</a:t>
            </a:r>
            <a:r>
              <a:rPr lang="ru-RU" sz="3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ониторинг психолого-педагогического статуса ребенка и динамики </a:t>
            </a:r>
            <a:r>
              <a:rPr lang="ru-RU" sz="3000" dirty="0">
                <a:solidFill>
                  <a:schemeClr val="tx1"/>
                </a:solidFill>
                <a:latin typeface="Garamond" panose="02020404030301010803" pitchFamily="18" charset="0"/>
              </a:rPr>
              <a:t>его психологического </a:t>
            </a:r>
            <a:r>
              <a:rPr lang="ru-RU" sz="3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развития в процессе школьного обучения, содействие индивидуализации образовательного               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маршрута</a:t>
            </a:r>
            <a:endParaRPr lang="ru-RU" sz="30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ru-RU" sz="32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874" y="595616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Задачи психолого-педагогического сопровождения обучающихся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52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704856" cy="309634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Задачи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психологического      сопровождения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на разных ступенях образования 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различны: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Основная школа</a:t>
            </a:r>
            <a:r>
              <a:rPr lang="en-US" sz="31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1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- </a:t>
            </a:r>
            <a:r>
              <a:rPr lang="ru-RU" sz="31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сопровождение перехода в основную школу, адаптации к новым условиям обучения, поддержка в решении задач личностного и ценностно-смыслового самоопределения и саморазвития, помощь в решении личностных проблем и социализации, формирование жизненных навыков и компетенций</a:t>
            </a:r>
            <a:endParaRPr lang="ru-RU" sz="31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84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60500" y="1196752"/>
            <a:ext cx="7704856" cy="309634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Задачи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психологического      сопровождения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на разных ступенях образования 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различны: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Основная школа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–</a:t>
            </a:r>
            <a:r>
              <a:rPr lang="en-US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профилактика неврозов, помощь в построении конструктивных отношений с родителями и сверстниками, профилактика </a:t>
            </a:r>
            <a:r>
              <a:rPr lang="ru-RU" sz="3600" b="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девиантного</a:t>
            </a:r>
            <a:r>
              <a:rPr lang="ru-RU" sz="3600" b="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(отклоняющегося) поведения, наркозависимости</a:t>
            </a:r>
            <a:endParaRPr lang="ru-RU" sz="36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43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815667429"/>
              </p:ext>
            </p:extLst>
          </p:nvPr>
        </p:nvGraphicFramePr>
        <p:xfrm>
          <a:off x="1043608" y="1412776"/>
          <a:ext cx="6840759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73629" y="620688"/>
            <a:ext cx="7704856" cy="745152"/>
          </a:xfrm>
        </p:spPr>
        <p:txBody>
          <a:bodyPr/>
          <a:lstStyle/>
          <a:p>
            <a:r>
              <a:rPr lang="ru-RU" dirty="0" smtClean="0"/>
              <a:t>       Направления работы кафедры</a:t>
            </a:r>
            <a:endParaRPr lang="ru-RU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6556" y="1593520"/>
            <a:ext cx="7704856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Задачи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психологического      сопровождения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обучающихся на разных ступенях образования различны: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Старшая школа –</a:t>
            </a:r>
            <a:r>
              <a:rPr lang="ru-RU" sz="36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помощь в профильной ориентации и профессиональном самоопределении, поддержка в решении экзистенциальных проблем (самопознание, поиск смысла жизни, достижение личной идентичности)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</a:t>
            </a:r>
            <a:endParaRPr lang="ru-RU" sz="36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10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3655" y="548680"/>
            <a:ext cx="7920880" cy="468052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Задачи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психологического      сопровождения 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обучающихся на разных ступенях образования различны:</a:t>
            </a:r>
            <a:b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Старшая школа – </a:t>
            </a:r>
            <a:r>
              <a:rPr lang="ru-RU" sz="36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развитие временной перспективы, способности к целеполаганию, развитие психосоциальной компетентности, профилактика </a:t>
            </a:r>
            <a:r>
              <a:rPr lang="ru-RU" sz="3600" b="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девиантного</a:t>
            </a:r>
            <a:r>
              <a:rPr lang="ru-RU" sz="3600" b="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поведения, наркозависимости</a:t>
            </a:r>
            <a:endParaRPr lang="ru-RU" sz="36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95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518457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участие в комплексной психолого-педагогической экспертизе профессиональной деятельности специалистов ОО, образовательных программ и проектов, учебно-методических пособий</a:t>
            </a:r>
          </a:p>
          <a:p>
            <a:pPr>
              <a:spcBef>
                <a:spcPts val="600"/>
              </a:spcBef>
            </a:pP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в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заимодействие с подразделениями ОО (служба здоровья, психолого-медико-педагогический консилиум, Совет                       </a:t>
            </a:r>
          </a:p>
          <a:p>
            <a:pPr marL="68580" indent="0">
              <a:spcBef>
                <a:spcPts val="600"/>
              </a:spcBef>
              <a:buNone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профилактики и др.)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ru-RU" sz="32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874" y="595616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Задачи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психолого-педагогического сопровождения педагогов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5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38706" y="1299505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психологический анализ  социальной ситуации развития в ОО, выявление основных проблем и определение причин их возникновения, путей и средств их разрешения</a:t>
            </a:r>
          </a:p>
          <a:p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с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одействие педагогическому коллективу в гармонизации социально-психологического климата в ОО</a:t>
            </a: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95874" y="595616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Задачи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психолого-педагогического сопровождения педагогов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06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988840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п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росвещение с целью формирования и развития психологической компетентности обучающихся, родителей, педагогов (совместно с администрацией и другими специалистами)через различные практико-ориентированные формы работы</a:t>
            </a:r>
          </a:p>
          <a:p>
            <a:endParaRPr lang="ru-RU" sz="32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21295" y="926929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Приоритетные </a:t>
            </a:r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направления 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деятельности психологического сопровождения в условиях введения ФГОС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82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988840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о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беспечение психолого-педагогической подготовки учителя, овладение ими различными методиками диагностики психического развития и </a:t>
            </a:r>
            <a:r>
              <a:rPr lang="ru-RU" sz="3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обученности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ребенка</a:t>
            </a: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21295" y="926929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Приоритетные </a:t>
            </a:r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направления 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деятельности психологического сопровождения в условиях введения ФГОС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27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988840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и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зучение (мониторинг) развития личности и уровня сформированности компетенций с целью проектирования индивидуального образовательного маршрута обучения и развития ребенка и формирования ключевых компетенций на основе психолого-педагогической диагностики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21295" y="926929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Приоритетные </a:t>
            </a:r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направления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деятельности психологического сопровождения в условиях введения ФГОС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1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988840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Коррекционно-развивающая работа 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– реализация комплексного индивидуально-ориентированного  психолого-медико-педагогического сопровождения в условиях образовательного процесса всех детей с особыми образовательными потребностями, с учетом состояния здоровья и особенностей психофизического развития (Программа)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721295" y="926929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Приоритетные</a:t>
            </a:r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направления 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деятельности психологического сопровождения в условиях введения ФГОС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28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1988840"/>
            <a:ext cx="8316924" cy="518457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Психологическое </a:t>
            </a:r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просвещение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и образование, профилактика, </a:t>
            </a:r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диагностика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(инд. </a:t>
            </a: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и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групповая, мониторинговые </a:t>
            </a: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</a:rPr>
              <a:t>исследования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), развивающая, консультирование, </a:t>
            </a:r>
            <a:r>
              <a:rPr lang="ru-RU" sz="32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экспертиза</a:t>
            </a:r>
          </a:p>
          <a:p>
            <a:pPr marL="6858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(Письмо </a:t>
            </a:r>
            <a:r>
              <a:rPr lang="ru-RU" sz="28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Мин.обр.РФ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от 27.06.2003 №28-51-513/16)</a:t>
            </a: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0" y="836712"/>
            <a:ext cx="8100900" cy="102064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Основные </a:t>
            </a:r>
            <a:r>
              <a:rPr lang="ru-RU" sz="2800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виды работ и содержание </a:t>
            </a: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деятельности психолого-педагогического сопровождения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46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По адаптации обучающихся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Социализации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По </a:t>
            </a: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коррекции и развитию эмоционально-волевой 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сферы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По </a:t>
            </a:r>
            <a:r>
              <a:rPr lang="ru-RU" sz="32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коррекции и развитию познавательной 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сферы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По профилактике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Сопровождения одаренных детей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Сопровождения детей «группы риска»</a:t>
            </a: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105726" y="580276"/>
            <a:ext cx="2664296" cy="22362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Программы: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38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2132856"/>
            <a:ext cx="3744416" cy="3888432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Garamond" pitchFamily="18" charset="0"/>
              </a:rPr>
              <a:t>Организация</a:t>
            </a:r>
            <a:br>
              <a:rPr lang="ru-RU" sz="2200" dirty="0" smtClean="0">
                <a:latin typeface="Garamond" pitchFamily="18" charset="0"/>
              </a:rPr>
            </a:br>
            <a:r>
              <a:rPr lang="ru-RU" sz="2200" dirty="0" smtClean="0">
                <a:latin typeface="Garamond" pitchFamily="18" charset="0"/>
              </a:rPr>
              <a:t> психолого-педагогического сопровождения обучающихся в старшей школе в условиях введения </a:t>
            </a:r>
            <a:r>
              <a:rPr lang="ru-RU" sz="2200" dirty="0">
                <a:latin typeface="Garamond" pitchFamily="18" charset="0"/>
              </a:rPr>
              <a:t>ФГОС </a:t>
            </a:r>
            <a:r>
              <a:rPr lang="ru-RU" sz="2200" dirty="0" smtClean="0">
                <a:latin typeface="Garamond" pitchFamily="18" charset="0"/>
              </a:rPr>
              <a:t>СОО</a:t>
            </a:r>
            <a:br>
              <a:rPr lang="ru-RU" sz="2200" dirty="0" smtClean="0">
                <a:latin typeface="Garamond" pitchFamily="18" charset="0"/>
              </a:rPr>
            </a:br>
            <a:r>
              <a:rPr lang="ru-RU" sz="1800" b="0" dirty="0"/>
              <a:t/>
            </a:r>
            <a:br>
              <a:rPr lang="ru-RU" sz="1800" b="0" dirty="0"/>
            </a:br>
            <a:r>
              <a:rPr lang="ru-RU" sz="1800" b="0" dirty="0">
                <a:latin typeface="Garamond" pitchFamily="18" charset="0"/>
              </a:rPr>
              <a:t>Нетребенко Л.В</a:t>
            </a:r>
            <a:r>
              <a:rPr lang="ru-RU" sz="1800" b="0" dirty="0" smtClean="0">
                <a:latin typeface="Garamond" pitchFamily="18" charset="0"/>
              </a:rPr>
              <a:t>., </a:t>
            </a:r>
            <a:r>
              <a:rPr lang="ru-RU" sz="1800" b="0" dirty="0">
                <a:latin typeface="Garamond" pitchFamily="18" charset="0"/>
              </a:rPr>
              <a:t/>
            </a:r>
            <a:br>
              <a:rPr lang="ru-RU" sz="1800" b="0" dirty="0">
                <a:latin typeface="Garamond" pitchFamily="18" charset="0"/>
              </a:rPr>
            </a:br>
            <a:r>
              <a:rPr lang="ru-RU" sz="1800" b="0" dirty="0">
                <a:latin typeface="Garamond" pitchFamily="18" charset="0"/>
              </a:rPr>
              <a:t>зав. кафедрой ППП,</a:t>
            </a:r>
            <a:br>
              <a:rPr lang="ru-RU" sz="1800" b="0" dirty="0">
                <a:latin typeface="Garamond" pitchFamily="18" charset="0"/>
              </a:rPr>
            </a:br>
            <a:r>
              <a:rPr lang="ru-RU" sz="1800" b="0" dirty="0">
                <a:latin typeface="Garamond" pitchFamily="18" charset="0"/>
              </a:rPr>
              <a:t> ст. преподаватель</a:t>
            </a:r>
            <a:br>
              <a:rPr lang="ru-RU" sz="1800" b="0" dirty="0">
                <a:latin typeface="Garamond" pitchFamily="18" charset="0"/>
              </a:rPr>
            </a:br>
            <a:r>
              <a:rPr lang="ru-RU" sz="1800" b="0" dirty="0">
                <a:latin typeface="Garamond" pitchFamily="18" charset="0"/>
              </a:rPr>
              <a:t> кафедры ППП</a:t>
            </a:r>
            <a:br>
              <a:rPr lang="ru-RU" sz="1800" b="0" dirty="0">
                <a:latin typeface="Garamond" pitchFamily="18" charset="0"/>
              </a:rPr>
            </a:br>
            <a:r>
              <a:rPr lang="ru-RU" sz="1800" b="0" dirty="0">
                <a:latin typeface="Garamond" pitchFamily="18" charset="0"/>
              </a:rPr>
              <a:t>ГАУ ДПОС «СОИРО»</a:t>
            </a:r>
          </a:p>
        </p:txBody>
      </p:sp>
    </p:spTree>
    <p:extLst>
      <p:ext uri="{BB962C8B-B14F-4D97-AF65-F5344CB8AC3E}">
        <p14:creationId xmlns:p14="http://schemas.microsoft.com/office/powerpoint/2010/main" val="36514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Сопровождения </a:t>
            </a:r>
            <a:r>
              <a:rPr lang="ru-RU" sz="32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предпрофильной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подготовки и профильного обучения старшеклассников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Психологической подготовки обучающихся к ГИА и ЕГЭ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Предупреждения и преодоления конфликтных ситуаций</a:t>
            </a:r>
          </a:p>
          <a:p>
            <a:pPr>
              <a:spcBef>
                <a:spcPts val="0"/>
              </a:spcBef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Сопровождения педагогов в аттестационный период </a:t>
            </a:r>
          </a:p>
          <a:p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105726" y="580276"/>
            <a:ext cx="2664296" cy="22362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Программы: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94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ФИО автора, должность и др.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87524" y="752116"/>
            <a:ext cx="8316924" cy="5606127"/>
          </a:xfrm>
        </p:spPr>
        <p:txBody>
          <a:bodyPr>
            <a:noAutofit/>
          </a:bodyPr>
          <a:lstStyle/>
          <a:p>
            <a:pPr marL="68580" indent="0">
              <a:spcBef>
                <a:spcPts val="0"/>
              </a:spcBef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психологического сопровождения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b="1" i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1. Региональная нормативная база </a:t>
            </a:r>
          </a:p>
          <a:p>
            <a:pPr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Норма нагрузки на одного психолога в городе и сельской местности</a:t>
            </a:r>
          </a:p>
          <a:p>
            <a:pPr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Примерное Положение о методическом объединении педагогов-психологов</a:t>
            </a:r>
          </a:p>
          <a:p>
            <a:pPr>
              <a:spcBef>
                <a:spcPts val="0"/>
              </a:spcBef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Примерный перечень диагностических    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методик и др.)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22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32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психологического сопровождения</a:t>
            </a:r>
          </a:p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1.  Наличие региональной  организационно-функциональной модели Психологической службы</a:t>
            </a:r>
          </a:p>
          <a:p>
            <a:pPr marL="68580" indent="0">
              <a:buNone/>
            </a:pPr>
            <a:endParaRPr lang="ru-RU" sz="36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68580" indent="0">
              <a:buNone/>
            </a:pPr>
            <a:endParaRPr lang="ru-RU" sz="36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8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33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lvl="0" indent="0">
              <a:buClr>
                <a:srgbClr val="F2EADB">
                  <a:lumMod val="25000"/>
                </a:srgbClr>
              </a:buClr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1" dirty="0">
                <a:solidFill>
                  <a:prstClr val="black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lvl="0" indent="0">
              <a:buClr>
                <a:srgbClr val="F2EADB">
                  <a:lumMod val="25000"/>
                </a:srgbClr>
              </a:buClr>
              <a:buNone/>
            </a:pPr>
            <a:r>
              <a:rPr lang="ru-RU" sz="3600" b="1" dirty="0">
                <a:solidFill>
                  <a:prstClr val="black"/>
                </a:solidFill>
                <a:latin typeface="Garamond" panose="02020404030301010803" pitchFamily="18" charset="0"/>
              </a:rPr>
              <a:t>   психологического </a:t>
            </a:r>
            <a:r>
              <a:rPr lang="ru-RU" sz="3600" b="1" dirty="0" smtClean="0">
                <a:solidFill>
                  <a:prstClr val="black"/>
                </a:solidFill>
                <a:latin typeface="Garamond" panose="02020404030301010803" pitchFamily="18" charset="0"/>
              </a:rPr>
              <a:t>сопровождения</a:t>
            </a:r>
            <a:endParaRPr lang="ru-RU" sz="36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2. Взаимодействие с педагогическим коллективом и другими службами школы и города в процессе сопровождения:</a:t>
            </a:r>
          </a:p>
          <a:p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 уровне ОО</a:t>
            </a:r>
          </a:p>
          <a:p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 муниципальном уровне (МО и др.)</a:t>
            </a:r>
          </a:p>
          <a:p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 региональном уровне</a:t>
            </a:r>
          </a:p>
          <a:p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91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34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Условия для реализации системы   </a:t>
            </a:r>
          </a:p>
          <a:p>
            <a:pPr marL="6858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психологического сопровождения</a:t>
            </a: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3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.Кадровые - </a:t>
            </a: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н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аличие </a:t>
            </a: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в 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штате педагога-психолога</a:t>
            </a:r>
          </a:p>
          <a:p>
            <a:pPr marL="68580" indent="0">
              <a:buNone/>
            </a:pPr>
            <a:r>
              <a:rPr lang="ru-RU" sz="3600" dirty="0">
                <a:solidFill>
                  <a:schemeClr val="tx1"/>
                </a:solidFill>
                <a:latin typeface="Garamond" panose="02020404030301010803" pitchFamily="18" charset="0"/>
              </a:rPr>
              <a:t>4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. Материально-технические условия, соответствующие Сан </a:t>
            </a:r>
            <a:r>
              <a:rPr lang="ru-RU" sz="3600" dirty="0" err="1" smtClean="0">
                <a:solidFill>
                  <a:schemeClr val="tx1"/>
                </a:solidFill>
                <a:latin typeface="Garamond" panose="02020404030301010803" pitchFamily="18" charset="0"/>
              </a:rPr>
              <a:t>Пин</a:t>
            </a: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(план мероприятий по укреплению МБ психологического кабинета на 3 года)</a:t>
            </a:r>
            <a:endParaRPr lang="ru-RU" sz="36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1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35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Критерии эффективности системы психологического сопровождения</a:t>
            </a:r>
          </a:p>
          <a:p>
            <a:pPr marL="582930" indent="-514350">
              <a:buAutoNum type="arabicPeriod"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Прослеживается повышение уровня развития и воспитанности обучающихся, их коммуникативной компетентности в общении и сотрудничестве со сверстниками, детьми старшего и младшего возраста, взрослыми.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307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36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Критерии эффективности системы психологического сопровождения</a:t>
            </a:r>
          </a:p>
          <a:p>
            <a:pPr marL="6858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2. Улучшаются адаптационные возможности, наблюдается положительная динамика и устойчивые результаты коррекционно-развивающей работы</a:t>
            </a:r>
          </a:p>
          <a:p>
            <a:pPr marL="6858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3. Улучшается психологический климат в педагогических и классных коллективах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50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37</a:t>
            </a:fld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503548" y="944870"/>
            <a:ext cx="8316924" cy="518457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6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</a:t>
            </a:r>
            <a:r>
              <a:rPr lang="ru-RU" sz="36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Критерии эффективности системы психологического сопровождения</a:t>
            </a:r>
          </a:p>
          <a:p>
            <a:pPr marL="6858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4. Повышается стрессоустойчивость участников образовательного процесса в целом</a:t>
            </a:r>
          </a:p>
          <a:p>
            <a:pPr marL="6858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5. Уменьшение количества затруднений в элементарных психологических вопросах и др.</a:t>
            </a: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79077" y="368806"/>
            <a:ext cx="4014446" cy="5760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                                  </a:t>
            </a:r>
            <a:b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57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704856" cy="74515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Работа педагога-психолога - необходимый элемент системы управления образовательным процессом школы!</a:t>
            </a:r>
            <a: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ru-RU" sz="32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5176" y="2060848"/>
            <a:ext cx="7869272" cy="3456384"/>
          </a:xfrm>
        </p:spPr>
        <p:txBody>
          <a:bodyPr>
            <a:normAutofit fontScale="92500" lnSpcReduction="10000"/>
          </a:bodyPr>
          <a:lstStyle/>
          <a:p>
            <a:pPr marL="68580" indent="0" algn="ctr">
              <a:buNone/>
            </a:pPr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Построение эффективной системы сопровождения позволит: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 решать проблемы развития и обучения детей внутри образовательной среды организации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Избежать необоснованной переадресации проблемы ребенка внешним службам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Сократить число детей, направляемых в специальные образовательные учреждения</a:t>
            </a:r>
            <a:endParaRPr lang="ru-RU" sz="28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pPr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ФИО автора, должность</a:t>
            </a:r>
            <a:endParaRPr lang="ru-RU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06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88640"/>
            <a:ext cx="8568952" cy="634082"/>
          </a:xfrm>
          <a:solidFill>
            <a:schemeClr val="tx1"/>
          </a:solidFill>
        </p:spPr>
        <p:txBody>
          <a:bodyPr/>
          <a:lstStyle/>
          <a:p>
            <a:r>
              <a:rPr lang="ru-RU" b="1" dirty="0" smtClean="0"/>
              <a:t>          Противоречие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3923928" cy="5616624"/>
          </a:xfrm>
          <a:solidFill>
            <a:schemeClr val="tx1"/>
          </a:solidFill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 Новые ФГОС подчеркивают значительную психологическую составляющую всего процесса обучения</a:t>
            </a:r>
            <a:endParaRPr lang="ru-RU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/>
              <a:t>Работа педагога-психолога –необходимый элемент системы управления образовательным процессом школы</a:t>
            </a:r>
          </a:p>
          <a:p>
            <a:pPr marL="0" indent="0">
              <a:buNone/>
            </a:pPr>
            <a:endParaRPr lang="ru-RU" sz="4000" b="1" dirty="0" smtClean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788024" y="980728"/>
            <a:ext cx="4176464" cy="5616624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Сокращение штата педагогов-психологов</a:t>
            </a:r>
          </a:p>
          <a:p>
            <a:pPr marL="0" indent="0">
              <a:buNone/>
            </a:pPr>
            <a:r>
              <a:rPr lang="ru-RU" dirty="0" smtClean="0"/>
              <a:t> Отсутствие педагога-психолога в ОО</a:t>
            </a:r>
            <a:endParaRPr lang="ru-RU" dirty="0"/>
          </a:p>
        </p:txBody>
      </p:sp>
      <p:sp>
        <p:nvSpPr>
          <p:cNvPr id="11" name="Двойная стрелка влево/вправо 10"/>
          <p:cNvSpPr/>
          <p:nvPr/>
        </p:nvSpPr>
        <p:spPr bwMode="auto">
          <a:xfrm>
            <a:off x="3635896" y="2996952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90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704856" cy="3096344"/>
          </a:xfrm>
        </p:spPr>
        <p:txBody>
          <a:bodyPr>
            <a:normAutofit fontScale="90000"/>
          </a:bodyPr>
          <a:lstStyle/>
          <a:p>
            <a:pPr marL="342900" lvl="0" indent="-34290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</a:pPr>
            <a: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       </a:t>
            </a:r>
            <a:b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</a:br>
            <a: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     </a:t>
            </a:r>
            <a:r>
              <a:rPr lang="ru-RU" sz="4000" kern="0" dirty="0" err="1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Компетентностный</a:t>
            </a:r>
            <a: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</a:t>
            </a:r>
            <a:r>
              <a:rPr lang="ru-RU" sz="400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подход</a:t>
            </a:r>
            <a:r>
              <a:rPr lang="ru-RU" sz="4000" b="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предполагает глубокие      системные  преобразования, затрагивающие  преподавание, содержание, оценивание, образовательные технологии, связи с другими уровнями общего и профессионального образования.                              </a:t>
            </a:r>
            <a:br>
              <a:rPr lang="ru-RU" sz="4000" b="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</a:br>
            <a:r>
              <a:rPr lang="ru-RU" sz="4000" b="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                              ( </a:t>
            </a:r>
            <a:r>
              <a:rPr lang="ru-RU" sz="4000" b="0" kern="0" dirty="0" err="1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Байденко</a:t>
            </a:r>
            <a:r>
              <a:rPr lang="ru-RU" sz="4000" b="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В.И.)</a:t>
            </a:r>
            <a:br>
              <a:rPr lang="ru-RU" sz="4000" b="0" kern="0" dirty="0">
                <a:solidFill>
                  <a:srgbClr val="000000"/>
                </a:solidFill>
                <a:latin typeface="Garamond"/>
                <a:ea typeface="+mn-ea"/>
                <a:cs typeface="+mn-cs"/>
              </a:rPr>
            </a:br>
            <a:endParaRPr lang="ru-RU" sz="31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0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67544" y="188640"/>
            <a:ext cx="8568952" cy="634082"/>
          </a:xfrm>
          <a:solidFill>
            <a:schemeClr val="tx1"/>
          </a:solidFill>
        </p:spPr>
        <p:txBody>
          <a:bodyPr/>
          <a:lstStyle/>
          <a:p>
            <a:r>
              <a:rPr lang="ru-RU" b="1" dirty="0" smtClean="0"/>
              <a:t>          Противоречие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3923928" cy="5616624"/>
          </a:xfrm>
          <a:solidFill>
            <a:schemeClr val="tx1"/>
          </a:solidFill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4000" b="1" dirty="0" smtClean="0"/>
              <a:t> </a:t>
            </a: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Возрастает </a:t>
            </a:r>
            <a:r>
              <a:rPr lang="ru-RU" sz="3600" dirty="0">
                <a:ea typeface="Calibri" panose="020F0502020204030204" pitchFamily="34" charset="0"/>
                <a:cs typeface="Times New Roman" panose="02020603050405020304" pitchFamily="18" charset="0"/>
              </a:rPr>
              <a:t>уровень </a:t>
            </a:r>
            <a:endParaRPr lang="ru-RU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профессиональных </a:t>
            </a:r>
            <a:r>
              <a:rPr lang="ru-RU" sz="3600" dirty="0">
                <a:ea typeface="Calibri" panose="020F0502020204030204" pitchFamily="34" charset="0"/>
                <a:cs typeface="Times New Roman" panose="02020603050405020304" pitchFamily="18" charset="0"/>
              </a:rPr>
              <a:t>требований, </a:t>
            </a:r>
            <a:endParaRPr lang="ru-RU" sz="36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предъявляемых к педагогам-психологам, работающим </a:t>
            </a:r>
            <a:r>
              <a:rPr lang="ru-RU" sz="3600" dirty="0"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3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образовании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b="1" dirty="0" smtClean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>
          <a:xfrm>
            <a:off x="4788024" y="980728"/>
            <a:ext cx="4176464" cy="5616624"/>
          </a:xfrm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ru-RU" sz="3600" dirty="0" smtClean="0"/>
              <a:t>Возрастает дефицит профессионального общения, обмена опытом, нет выхода на региональный уровень  и т.д.</a:t>
            </a:r>
            <a:endParaRPr lang="ru-RU" sz="3600" dirty="0"/>
          </a:p>
        </p:txBody>
      </p:sp>
      <p:sp>
        <p:nvSpPr>
          <p:cNvPr id="11" name="Двойная стрелка влево/вправо 10"/>
          <p:cNvSpPr/>
          <p:nvPr/>
        </p:nvSpPr>
        <p:spPr bwMode="auto">
          <a:xfrm>
            <a:off x="3635896" y="2996952"/>
            <a:ext cx="1216152" cy="484632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10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Garamond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Garamond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67544" y="260648"/>
            <a:ext cx="8280920" cy="6264696"/>
          </a:xfrm>
          <a:solidFill>
            <a:schemeClr val="tx1"/>
          </a:solidFill>
        </p:spPr>
        <p:txBody>
          <a:bodyPr/>
          <a:lstStyle/>
          <a:p>
            <a:pPr lvl="0" algn="ctr">
              <a:spcBef>
                <a:spcPts val="0"/>
              </a:spcBef>
            </a:pPr>
            <a:r>
              <a:rPr lang="ru-RU" sz="4000" dirty="0"/>
              <a:t>Слабая </a:t>
            </a:r>
            <a:r>
              <a:rPr lang="ru-RU" sz="4000" dirty="0" smtClean="0"/>
              <a:t>обеспеченность</a:t>
            </a:r>
          </a:p>
          <a:p>
            <a:pPr lvl="0" algn="ctr">
              <a:spcBef>
                <a:spcPts val="0"/>
              </a:spcBef>
            </a:pPr>
            <a:r>
              <a:rPr lang="ru-RU" sz="4000" dirty="0" smtClean="0"/>
              <a:t> </a:t>
            </a:r>
            <a:r>
              <a:rPr lang="ru-RU" sz="4000" dirty="0"/>
              <a:t>региональными </a:t>
            </a:r>
            <a:endParaRPr lang="ru-RU" sz="4000" dirty="0" smtClean="0"/>
          </a:p>
          <a:p>
            <a:pPr lvl="0" algn="ctr">
              <a:spcBef>
                <a:spcPts val="0"/>
              </a:spcBef>
            </a:pPr>
            <a:r>
              <a:rPr lang="ru-RU" sz="4000" dirty="0" smtClean="0"/>
              <a:t>программными </a:t>
            </a:r>
            <a:r>
              <a:rPr lang="ru-RU" sz="4000" dirty="0"/>
              <a:t>продуктами </a:t>
            </a:r>
          </a:p>
          <a:p>
            <a:pPr>
              <a:spcBef>
                <a:spcPts val="0"/>
              </a:spcBef>
            </a:pPr>
            <a:endParaRPr lang="ru-RU" sz="3600" dirty="0"/>
          </a:p>
          <a:p>
            <a:pPr>
              <a:spcBef>
                <a:spcPts val="0"/>
              </a:spcBef>
            </a:pPr>
            <a:endParaRPr lang="ru-RU" sz="3600" dirty="0" smtClean="0"/>
          </a:p>
          <a:p>
            <a:pPr algn="ctr">
              <a:spcBef>
                <a:spcPts val="0"/>
              </a:spcBef>
            </a:pPr>
            <a:endParaRPr lang="ru-RU" sz="3600" dirty="0"/>
          </a:p>
          <a:p>
            <a:pPr algn="ctr">
              <a:spcBef>
                <a:spcPts val="0"/>
              </a:spcBef>
            </a:pPr>
            <a:endParaRPr lang="ru-RU" sz="3600" dirty="0" smtClean="0"/>
          </a:p>
          <a:p>
            <a:pPr algn="ctr">
              <a:spcBef>
                <a:spcPts val="0"/>
              </a:spcBef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397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29642" cy="5726130"/>
          </a:xfrm>
          <a:noFill/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Garamond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Garamond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2257917"/>
              </p:ext>
            </p:extLst>
          </p:nvPr>
        </p:nvGraphicFramePr>
        <p:xfrm>
          <a:off x="323528" y="116632"/>
          <a:ext cx="8568952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Овал 3"/>
          <p:cNvSpPr/>
          <p:nvPr/>
        </p:nvSpPr>
        <p:spPr>
          <a:xfrm>
            <a:off x="2338717" y="116632"/>
            <a:ext cx="2040469" cy="153684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endParaRPr lang="ru-RU" b="1" dirty="0" smtClean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ГАУ ДПОС </a:t>
            </a:r>
          </a:p>
          <a:p>
            <a:pPr algn="ctr"/>
            <a:r>
              <a:rPr lang="ru-RU" b="1" dirty="0" smtClean="0">
                <a:solidFill>
                  <a:srgbClr val="DADADA">
                    <a:lumMod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«СОИРО»</a:t>
            </a:r>
            <a:endParaRPr lang="ru-RU" b="1" dirty="0">
              <a:solidFill>
                <a:srgbClr val="DADADA">
                  <a:lumMod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64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20DB38-4C65-44CD-A144-EAA62FC88DDC}" type="slidenum">
              <a:rPr lang="ru-RU" smtClean="0"/>
              <a:pPr/>
              <a:t>43</a:t>
            </a:fld>
            <a:endParaRPr lang="ru-RU" smtClean="0"/>
          </a:p>
        </p:txBody>
      </p:sp>
      <p:pic>
        <p:nvPicPr>
          <p:cNvPr id="67586" name="Picture 2" descr="0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357188"/>
            <a:ext cx="3824287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4643438" y="642918"/>
            <a:ext cx="3789564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5400" b="1" dirty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УСПЕХОВ!</a:t>
            </a:r>
          </a:p>
        </p:txBody>
      </p:sp>
      <p:sp>
        <p:nvSpPr>
          <p:cNvPr id="5" name="Прямоугольник 4"/>
          <p:cNvSpPr/>
          <p:nvPr/>
        </p:nvSpPr>
        <p:spPr>
          <a:xfrm rot="20530543">
            <a:off x="79312" y="3632096"/>
            <a:ext cx="8915881" cy="769441"/>
          </a:xfrm>
          <a:prstGeom prst="rect">
            <a:avLst/>
          </a:prstGeom>
          <a:noFill/>
          <a:ln>
            <a:solidFill>
              <a:srgbClr val="009900"/>
            </a:solidFill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b="1" dirty="0">
                <a:solidFill>
                  <a:srgbClr val="009900"/>
                </a:solidFill>
                <a:latin typeface="Arial" charset="0"/>
              </a:rPr>
              <a:t>Спасибо за общение!</a:t>
            </a:r>
            <a:endParaRPr lang="ru-RU" sz="4400" b="1" spc="300" dirty="0">
              <a:ln w="11430" cmpd="sng">
                <a:solidFill>
                  <a:srgbClr val="3366CC">
                    <a:tint val="10000"/>
                  </a:srgbClr>
                </a:solidFill>
                <a:prstDash val="solid"/>
                <a:miter lim="800000"/>
              </a:ln>
              <a:solidFill>
                <a:srgbClr val="009900"/>
              </a:solidFill>
              <a:effectLst>
                <a:glow rad="45500">
                  <a:srgbClr val="3366CC">
                    <a:satMod val="220000"/>
                    <a:alpha val="35000"/>
                  </a:srgbClr>
                </a:glo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29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704856" cy="3096344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</a:pPr>
            <a:r>
              <a:rPr lang="ru-RU" sz="2900" kern="0" dirty="0">
                <a:solidFill>
                  <a:srgbClr val="000000"/>
                </a:solidFill>
                <a:latin typeface="Garamond"/>
              </a:rPr>
              <a:t/>
            </a:r>
            <a:br>
              <a:rPr lang="ru-RU" sz="2900" kern="0" dirty="0">
                <a:solidFill>
                  <a:srgbClr val="000000"/>
                </a:solidFill>
                <a:latin typeface="Garamond"/>
              </a:rPr>
            </a:br>
            <a: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  </a:t>
            </a:r>
            <a:b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</a:br>
            <a:endParaRPr lang="ru-RU" sz="31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71728" y="945838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  <a:t>Компетенция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  <a:t> –</a:t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</a:b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  <a:t> система знаний, умений, личностных качеств, практического опыта, определяющая готовность личности к успешной деятельности в определённой области</a:t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</a:b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itchFamily="18" charset="0"/>
                <a:ea typeface="+mj-ea"/>
                <a:cs typeface="Times New Roman" pitchFamily="18" charset="0"/>
              </a:rPr>
              <a:t>(ФИРО)</a:t>
            </a:r>
            <a:r>
              <a:rPr lang="ru-RU" sz="3200" b="1" kern="0" dirty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kern="0" dirty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/>
            </a:r>
            <a:br>
              <a:rPr lang="ru-RU" b="1" kern="0" dirty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5312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704856" cy="3096344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Bef>
                <a:spcPts val="0"/>
              </a:spcBef>
              <a:spcAft>
                <a:spcPct val="0"/>
              </a:spcAft>
            </a:pPr>
            <a:r>
              <a:rPr lang="ru-RU" sz="2900" kern="0" dirty="0">
                <a:solidFill>
                  <a:srgbClr val="000000"/>
                </a:solidFill>
                <a:latin typeface="Garamond"/>
              </a:rPr>
              <a:t/>
            </a:r>
            <a:br>
              <a:rPr lang="ru-RU" sz="2900" kern="0" dirty="0">
                <a:solidFill>
                  <a:srgbClr val="000000"/>
                </a:solidFill>
                <a:latin typeface="Garamond"/>
              </a:rPr>
            </a:br>
            <a: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  <a:t>   </a:t>
            </a:r>
            <a:br>
              <a:rPr lang="ru-RU" sz="4000" kern="0" dirty="0" smtClean="0">
                <a:solidFill>
                  <a:srgbClr val="000000"/>
                </a:solidFill>
                <a:latin typeface="Garamond"/>
                <a:ea typeface="+mn-ea"/>
                <a:cs typeface="+mn-cs"/>
              </a:rPr>
            </a:br>
            <a:endParaRPr lang="ru-RU" sz="3100" b="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869160"/>
            <a:ext cx="7992888" cy="432048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Нетребенко Л.В.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FD4FC-6FA7-4B1C-88BC-3F214A6F1837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71728" y="945838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>Структура компетенции</a:t>
            </a:r>
            <a:b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</a:br>
            <a: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/>
            </a:r>
            <a:b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</a:br>
            <a: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/>
            </a:r>
            <a:b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</a:br>
            <a: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  <a:t/>
            </a:r>
            <a:br>
              <a:rPr lang="ru-RU" sz="3600" b="1" kern="0">
                <a:solidFill>
                  <a:srgbClr val="000000"/>
                </a:solidFill>
                <a:latin typeface="Garamond" pitchFamily="18" charset="0"/>
                <a:ea typeface="+mj-ea"/>
                <a:cs typeface="Times New Roman" pitchFamily="18" charset="0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419279"/>
              </p:ext>
            </p:extLst>
          </p:nvPr>
        </p:nvGraphicFramePr>
        <p:xfrm>
          <a:off x="683568" y="2809017"/>
          <a:ext cx="7920880" cy="1371600"/>
        </p:xfrm>
        <a:graphic>
          <a:graphicData uri="http://schemas.openxmlformats.org/drawingml/2006/table">
            <a:tbl>
              <a:tblPr firstRow="1" bandRow="1"/>
              <a:tblGrid>
                <a:gridCol w="1638802"/>
                <a:gridCol w="1707087"/>
                <a:gridCol w="2594771"/>
                <a:gridCol w="1980220"/>
              </a:tblGrid>
              <a:tr h="9080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9pPr>
                    </a:lstStyle>
                    <a:p>
                      <a:r>
                        <a:rPr lang="ru-RU" sz="3200" dirty="0" smtClean="0">
                          <a:solidFill>
                            <a:srgbClr val="000000"/>
                          </a:solidFill>
                        </a:rPr>
                        <a:t>Знания</a:t>
                      </a:r>
                      <a:endParaRPr lang="ru-RU" sz="3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9pPr>
                    </a:lstStyle>
                    <a:p>
                      <a:r>
                        <a:rPr lang="ru-RU" sz="3200" dirty="0" smtClean="0">
                          <a:solidFill>
                            <a:srgbClr val="000000"/>
                          </a:solidFill>
                        </a:rPr>
                        <a:t>Умения</a:t>
                      </a:r>
                      <a:endParaRPr lang="ru-RU" sz="3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9pPr>
                    </a:lstStyle>
                    <a:p>
                      <a:r>
                        <a:rPr lang="ru-RU" sz="2800" dirty="0" smtClean="0">
                          <a:solidFill>
                            <a:srgbClr val="000000"/>
                          </a:solidFill>
                        </a:rPr>
                        <a:t>Практический </a:t>
                      </a:r>
                    </a:p>
                    <a:p>
                      <a:r>
                        <a:rPr lang="ru-RU" sz="2800" dirty="0" smtClean="0">
                          <a:solidFill>
                            <a:srgbClr val="000000"/>
                          </a:solidFill>
                        </a:rPr>
                        <a:t>опыт</a:t>
                      </a:r>
                      <a:endParaRPr lang="ru-RU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/>
                        </a:defRPr>
                      </a:lvl9pPr>
                    </a:lstStyle>
                    <a:p>
                      <a:r>
                        <a:rPr lang="ru-RU" sz="2400" dirty="0" smtClean="0">
                          <a:solidFill>
                            <a:srgbClr val="000000"/>
                          </a:solidFill>
                        </a:rPr>
                        <a:t>Личностные </a:t>
                      </a:r>
                    </a:p>
                    <a:p>
                      <a:r>
                        <a:rPr lang="ru-RU" sz="2400" dirty="0" smtClean="0">
                          <a:solidFill>
                            <a:srgbClr val="000000"/>
                          </a:solidFill>
                        </a:rPr>
                        <a:t>качества</a:t>
                      </a:r>
                      <a:endParaRPr lang="ru-RU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77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792" y="1110918"/>
            <a:ext cx="7992888" cy="745152"/>
          </a:xfrm>
        </p:spPr>
        <p:txBody>
          <a:bodyPr>
            <a:normAutofit fontScale="90000"/>
          </a:bodyPr>
          <a:lstStyle/>
          <a:p>
            <a:pPr lvl="0"/>
            <a:r>
              <a:rPr lang="ru-RU" sz="4000" kern="0" dirty="0" smtClean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        Образовательные </a:t>
            </a: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компетенции:</a:t>
            </a:r>
            <a:r>
              <a:rPr lang="ru-RU" sz="32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/>
            </a:r>
            <a:br>
              <a:rPr lang="ru-RU" sz="32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300" y="1856070"/>
            <a:ext cx="7704856" cy="3960440"/>
          </a:xfrm>
        </p:spPr>
        <p:txBody>
          <a:bodyPr/>
          <a:lstStyle/>
          <a:p>
            <a:pPr lvl="0" algn="ctr" fontAlgn="base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v"/>
            </a:pPr>
            <a:r>
              <a:rPr lang="ru-RU" sz="36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ключевые</a:t>
            </a:r>
          </a:p>
          <a:p>
            <a:pPr lvl="0" algn="ctr" fontAlgn="base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v"/>
            </a:pPr>
            <a:r>
              <a:rPr lang="ru-RU" sz="36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ru-RU" sz="3600" kern="0" dirty="0" err="1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общепредметные</a:t>
            </a:r>
            <a:endParaRPr lang="ru-RU" sz="3600" kern="0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Font typeface="Wingdings" pitchFamily="2" charset="2"/>
              <a:buChar char="v"/>
            </a:pPr>
            <a:r>
              <a:rPr lang="ru-RU" sz="36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предметные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6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kern="0" cap="all" dirty="0">
                <a:solidFill>
                  <a:srgbClr val="000000"/>
                </a:solidFill>
                <a:latin typeface="Garamond" panose="02020404030301010803" pitchFamily="18" charset="0"/>
                <a:cs typeface="Times New Roman" pitchFamily="18" charset="0"/>
              </a:rPr>
              <a:t>Ключевые образовательные компетенции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Ценностно-смысловая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Общекультурная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Учебно-познавательная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Информационная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Коммуникативная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Социально-трудовая компетенция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Компетенция личностного 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None/>
            </a:pPr>
            <a:r>
              <a:rPr lang="ru-RU" sz="4000" kern="0" dirty="0">
                <a:solidFill>
                  <a:srgbClr val="000000"/>
                </a:solidFill>
                <a:latin typeface="Garamond" pitchFamily="18" charset="0"/>
                <a:cs typeface="Times New Roman" pitchFamily="18" charset="0"/>
              </a:rPr>
              <a:t>   самосовершенствования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909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4689" y="1092656"/>
            <a:ext cx="8208912" cy="4904743"/>
          </a:xfrm>
        </p:spPr>
        <p:txBody>
          <a:bodyPr>
            <a:noAutofit/>
          </a:bodyPr>
          <a:lstStyle/>
          <a:p>
            <a:pPr lvl="0" indent="-34290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ru-RU" sz="2400" b="1" kern="0" dirty="0">
                <a:solidFill>
                  <a:srgbClr val="000000"/>
                </a:solidFill>
                <a:latin typeface="Garamond"/>
              </a:rPr>
              <a:t>базовые математические приемы, алгоритмы измерений </a:t>
            </a:r>
          </a:p>
          <a:p>
            <a:pPr lvl="0" indent="-34290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ru-RU" sz="2400" b="1" kern="0" dirty="0">
                <a:solidFill>
                  <a:srgbClr val="000000"/>
                </a:solidFill>
                <a:latin typeface="Garamond"/>
              </a:rPr>
              <a:t>математический язык </a:t>
            </a:r>
          </a:p>
          <a:p>
            <a:pPr lvl="0" indent="-34290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ru-RU" sz="2400" b="1" kern="0" dirty="0">
                <a:solidFill>
                  <a:srgbClr val="000000"/>
                </a:solidFill>
                <a:latin typeface="Garamond"/>
              </a:rPr>
              <a:t>самостоятельная познавательная деятельность, основанная на усвоении способов приобретения математических знаний из различных источников математическая грамотность, т.е. понимание роли математики в мире, в котором они живут; высказывать хорошо обоснованные математические суждения</a:t>
            </a:r>
          </a:p>
          <a:p>
            <a:pPr lvl="0" indent="-34290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Char char="•"/>
            </a:pPr>
            <a:r>
              <a:rPr lang="ru-RU" sz="2400" b="1" kern="0" dirty="0">
                <a:solidFill>
                  <a:srgbClr val="000000"/>
                </a:solidFill>
                <a:latin typeface="Garamond"/>
              </a:rPr>
              <a:t>Умения применять математические знания и навыки в нестандартных ситуациях, умения, которые будут способствовать успешности выпускника во взрослой жизни </a:t>
            </a:r>
          </a:p>
          <a:p>
            <a:pPr marL="0" lvl="0" indent="0" fontAlgn="base"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itchFamily="2" charset="2"/>
              <a:buChar char="v"/>
            </a:pPr>
            <a:endParaRPr lang="ru-RU" sz="2400" kern="0" dirty="0">
              <a:solidFill>
                <a:srgbClr val="0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22.09.2015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4578" y="648143"/>
            <a:ext cx="715596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  <a:t>           Предметные компетенции</a:t>
            </a:r>
            <a: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  <a:t> </a:t>
            </a:r>
            <a:br>
              <a:rPr kumimoji="0" 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/>
                <a:ea typeface="+mj-ea"/>
                <a:cs typeface="+mj-cs"/>
              </a:rPr>
            </a:b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5299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10">
      <a:dk1>
        <a:sysClr val="windowText" lastClr="000000"/>
      </a:dk1>
      <a:lt1>
        <a:sysClr val="window" lastClr="FFFFFF"/>
      </a:lt1>
      <a:dk2>
        <a:srgbClr val="534949"/>
      </a:dk2>
      <a:lt2>
        <a:srgbClr val="F2EADB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S001018455">
  <a:themeElements>
    <a:clrScheme name="ms_pptpostmortem_tp01018455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ms_pptpostmortem_tp01018455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postmortem_tp01018455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S001018455">
  <a:themeElements>
    <a:clrScheme name="ms_pptpostmortem_tp01018455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ms_pptpostmortem_tp01018455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postmortem_tp01018455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ostmortem_tp01018455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postmortem_tp01018455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1867</TotalTime>
  <Words>1293</Words>
  <Application>Microsoft Office PowerPoint</Application>
  <PresentationFormat>Экран (4:3)</PresentationFormat>
  <Paragraphs>294</Paragraphs>
  <Slides>43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43</vt:i4>
      </vt:variant>
    </vt:vector>
  </HeadingPairs>
  <TitlesOfParts>
    <vt:vector size="46" baseType="lpstr">
      <vt:lpstr>Остин</vt:lpstr>
      <vt:lpstr>TS001018455</vt:lpstr>
      <vt:lpstr>1_TS001018455</vt:lpstr>
      <vt:lpstr>Кафедра психолого-педагогического проектирования </vt:lpstr>
      <vt:lpstr>       Направления работы кафедры</vt:lpstr>
      <vt:lpstr>Организация  психолого-педагогического сопровождения обучающихся в старшей школе в условиях введения ФГОС СОО  Нетребенко Л.В.,  зав. кафедрой ППП,  ст. преподаватель  кафедры ППП ГАУ ДПОС «СОИРО»</vt:lpstr>
      <vt:lpstr>               Компетентностный подход предполагает глубокие      системные  преобразования, затрагивающие  преподавание, содержание, оценивание, образовательные технологии, связи с другими уровнями общего и профессионального образования.                                                              ( Байденко В.И.) </vt:lpstr>
      <vt:lpstr>     </vt:lpstr>
      <vt:lpstr>     </vt:lpstr>
      <vt:lpstr>         Образовательные компетенции: </vt:lpstr>
      <vt:lpstr>Ключевые образовательные компетенции</vt:lpstr>
      <vt:lpstr>Презентация PowerPoint</vt:lpstr>
      <vt:lpstr>Презентация PowerPoint</vt:lpstr>
      <vt:lpstr>            Психолого-педагогическое                           сопровождение </vt:lpstr>
      <vt:lpstr>            Психолого-педагогическое                           сопровождение </vt:lpstr>
      <vt:lpstr>Работа педагога-психолога - необходимый элемент системы управления образовательным процессом школы! </vt:lpstr>
      <vt:lpstr>Планирование деятельности педагога-психолога в реализации психолого-педагогического сопровождения ФГОС (наличие годового плана работы)</vt:lpstr>
      <vt:lpstr>Цель психолого-педагогического сопровождения ФГОС</vt:lpstr>
      <vt:lpstr>Задачи психолого-педагогического сопровождения обучающихся</vt:lpstr>
      <vt:lpstr>Задачи психолого-педагогического сопровождения обучающихся</vt:lpstr>
      <vt:lpstr>                        Задачи  психологического      сопровождения         на разных ступенях образования                             различны: Основная школа - сопровождение перехода в основную школу, адаптации к новым условиям обучения, поддержка в решении задач личностного и ценностно-смыслового самоопределения и саморазвития, помощь в решении личностных проблем и социализации, формирование жизненных навыков и компетенций</vt:lpstr>
      <vt:lpstr>                        Задачи  психологического      сопровождения         на разных ступенях образования                             различны: Основная школа – профилактика неврозов, помощь в построении конструктивных отношений с родителями и сверстниками, профилактика девиантного (отклоняющегося) поведения, наркозависимости</vt:lpstr>
      <vt:lpstr>Задачи  психологического      сопровождения         обучающихся на разных ступенях образования различны: Старшая школа – помощь в профильной ориентации и профессиональном самоопределении, поддержка в решении экзистенциальных проблем (самопознание, поиск смысла жизни, достижение личной идентичности)  </vt:lpstr>
      <vt:lpstr>                        Задачи  психологического      сопровождения  обучающихся на разных ступенях образования различны: Старшая школа – развитие временной перспективы, способности к целеполаганию, развитие психосоциальной компетентности, профилактика девиантного поведения, наркозависимости</vt:lpstr>
      <vt:lpstr>Задачи психолого-педагогического сопровождения педагогов</vt:lpstr>
      <vt:lpstr>Задачи психолого-педагогического сопровождения педагогов</vt:lpstr>
      <vt:lpstr>Приоритетные направления деятельности психологического сопровождения в условиях введения ФГОС</vt:lpstr>
      <vt:lpstr>Приоритетные направления деятельности психологического сопровождения в условиях введения ФГОС</vt:lpstr>
      <vt:lpstr>Приоритетные направления деятельности психологического сопровождения в условиях введения ФГОС</vt:lpstr>
      <vt:lpstr>Приоритетные направления деятельности психологического сопровождения в условиях введения ФГОС</vt:lpstr>
      <vt:lpstr>Основные виды работ и содержание деятельности психолого-педагогического сопровождения</vt:lpstr>
      <vt:lpstr>                                   Программы: </vt:lpstr>
      <vt:lpstr>                                   Программы: </vt:lpstr>
      <vt:lpstr>                                    </vt:lpstr>
      <vt:lpstr>                                    </vt:lpstr>
      <vt:lpstr>                                    </vt:lpstr>
      <vt:lpstr>                                    </vt:lpstr>
      <vt:lpstr>                                    </vt:lpstr>
      <vt:lpstr>                                    </vt:lpstr>
      <vt:lpstr>                                    </vt:lpstr>
      <vt:lpstr>Работа педагога-психолога - необходимый элемент системы управления образовательным процессом школы! </vt:lpstr>
      <vt:lpstr>          Противоречие</vt:lpstr>
      <vt:lpstr>          Противоречие</vt:lpstr>
      <vt:lpstr>      </vt:lpstr>
      <vt:lpstr> 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ФГОС-2</cp:lastModifiedBy>
  <cp:revision>196</cp:revision>
  <dcterms:created xsi:type="dcterms:W3CDTF">2012-06-27T06:59:33Z</dcterms:created>
  <dcterms:modified xsi:type="dcterms:W3CDTF">2015-09-22T07:56:53Z</dcterms:modified>
</cp:coreProperties>
</file>