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81" r:id="rId3"/>
    <p:sldId id="283" r:id="rId4"/>
    <p:sldId id="284" r:id="rId5"/>
    <p:sldId id="287" r:id="rId6"/>
    <p:sldId id="285" r:id="rId7"/>
    <p:sldId id="286" r:id="rId8"/>
    <p:sldId id="282" r:id="rId9"/>
    <p:sldId id="289" r:id="rId10"/>
    <p:sldId id="291" r:id="rId11"/>
    <p:sldId id="277" r:id="rId12"/>
    <p:sldId id="279" r:id="rId13"/>
    <p:sldId id="292" r:id="rId14"/>
    <p:sldId id="337" r:id="rId15"/>
    <p:sldId id="339" r:id="rId16"/>
    <p:sldId id="336" r:id="rId17"/>
    <p:sldId id="338" r:id="rId18"/>
    <p:sldId id="340" r:id="rId19"/>
    <p:sldId id="341" r:id="rId20"/>
    <p:sldId id="342" r:id="rId21"/>
    <p:sldId id="344" r:id="rId22"/>
    <p:sldId id="327" r:id="rId23"/>
    <p:sldId id="343" r:id="rId24"/>
    <p:sldId id="326" r:id="rId25"/>
    <p:sldId id="329" r:id="rId26"/>
    <p:sldId id="324" r:id="rId27"/>
    <p:sldId id="331" r:id="rId28"/>
    <p:sldId id="330" r:id="rId29"/>
    <p:sldId id="3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>
      <p:cViewPr>
        <p:scale>
          <a:sx n="48" d="100"/>
          <a:sy n="48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44544"/>
        <c:axId val="81246080"/>
      </c:barChart>
      <c:catAx>
        <c:axId val="8124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246080"/>
        <c:crosses val="autoZero"/>
        <c:auto val="1"/>
        <c:lblAlgn val="ctr"/>
        <c:lblOffset val="100"/>
        <c:noMultiLvlLbl val="0"/>
      </c:catAx>
      <c:valAx>
        <c:axId val="8124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3113638572955"/>
          <c:y val="0.93428026574803147"/>
          <c:w val="0.78768834451249148"/>
          <c:h val="5.0094734251968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интеллект марафон</c:v>
                </c:pt>
                <c:pt idx="1">
                  <c:v>научно-практич. конф.</c:v>
                </c:pt>
                <c:pt idx="2">
                  <c:v>олимпиады</c:v>
                </c:pt>
                <c:pt idx="3">
                  <c:v>творческие работы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0.88</c:v>
                </c:pt>
                <c:pt idx="2">
                  <c:v>0.86</c:v>
                </c:pt>
                <c:pt idx="3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интеллект марафон</c:v>
                </c:pt>
                <c:pt idx="1">
                  <c:v>научно-практич. конф.</c:v>
                </c:pt>
                <c:pt idx="2">
                  <c:v>олимпиады</c:v>
                </c:pt>
                <c:pt idx="3">
                  <c:v>творческие работы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0.82</c:v>
                </c:pt>
                <c:pt idx="2">
                  <c:v>1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91584"/>
        <c:axId val="89893120"/>
      </c:barChart>
      <c:catAx>
        <c:axId val="898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3120"/>
        <c:crosses val="autoZero"/>
        <c:auto val="1"/>
        <c:lblAlgn val="ctr"/>
        <c:lblOffset val="100"/>
        <c:noMultiLvlLbl val="0"/>
      </c:catAx>
      <c:valAx>
        <c:axId val="8989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E7BBE-66DA-438A-8A61-35BDC6FB93A8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BF54-7A63-4105-B0E9-7BF29777F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3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F9B5-46CD-4F8E-9F80-BA3CABD7354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0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6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7828FA-E183-4ADA-B9C6-65B730006D8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07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4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41DBE1-BED8-4F1B-9053-82F632E10F9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03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3EE8CC-AEBE-46FA-8FBC-88E3A2B00A7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868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5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BF54-7A63-4105-B0E9-7BF29777FA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4E6EE4-203B-4164-98D7-866108BEC3B0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8CE221C-12CB-46BC-9A69-CA999B93F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841" y="2906942"/>
            <a:ext cx="5976664" cy="374441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Из опыта работы по реализации индивидуальных учебных планов учащихся старшей школы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3530" y="688992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МБОУ «Школа-гимназия» </a:t>
            </a:r>
          </a:p>
          <a:p>
            <a:pPr algn="ctr"/>
            <a:r>
              <a:rPr lang="ru-RU" b="1" cap="none" dirty="0" smtClean="0"/>
              <a:t>г.</a:t>
            </a:r>
            <a:r>
              <a:rPr lang="ru-RU" b="1" dirty="0" smtClean="0"/>
              <a:t> </a:t>
            </a:r>
            <a:r>
              <a:rPr lang="ru-RU" b="1" cap="none" dirty="0" smtClean="0"/>
              <a:t>Ярцева Смоленской области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38" y="3789040"/>
            <a:ext cx="3528392" cy="264629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836738" cy="1277938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ИОТ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i="1" dirty="0"/>
              <a:t>это персональный путь реализации личностного потенциала каждого ученика </a:t>
            </a:r>
            <a:r>
              <a:rPr lang="ru-RU" sz="2400" i="1"/>
              <a:t>в </a:t>
            </a:r>
            <a:r>
              <a:rPr lang="ru-RU" sz="2400" i="1" smtClean="0"/>
              <a:t>образовании  </a:t>
            </a:r>
            <a:r>
              <a:rPr lang="ru-RU" sz="2400" i="1" dirty="0"/>
              <a:t>через осуществление соответствующих видов </a:t>
            </a:r>
            <a:r>
              <a:rPr lang="ru-RU" sz="2400" i="1" dirty="0" smtClean="0"/>
              <a:t>деятельности.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45914"/>
            <a:ext cx="3600400" cy="8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258" y="3068960"/>
            <a:ext cx="8211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ИОТ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определенная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последовательность элементов учебной деятельности каждого учащегося по реализации собственных образовательных целей, соответствующую их </a:t>
            </a:r>
            <a:r>
              <a:rPr lang="ru-RU" sz="2400" i="1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способностям, возможностям, мотивации, интересам, осуществляемую при координирующей, организующей,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консультирующей деятельности педагога во взаимодействии с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родителями.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3606" y="2372980"/>
            <a:ext cx="18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А.В.Хуторской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5883164"/>
            <a:ext cx="17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Н.Н.Суртаева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29939" y="914400"/>
            <a:ext cx="35052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Индивидуальный</a:t>
            </a:r>
          </a:p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 учебный </a:t>
            </a:r>
          </a:p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план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9939" y="2668437"/>
            <a:ext cx="35052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Индивидуальная</a:t>
            </a:r>
          </a:p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 образовательная</a:t>
            </a:r>
          </a:p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программа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0" y="4475672"/>
            <a:ext cx="35052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dirty="0" smtClean="0">
                <a:latin typeface="Arial" charset="0"/>
              </a:rPr>
              <a:t>Индивидуальный</a:t>
            </a:r>
            <a:endParaRPr lang="ru-RU" altLang="ru-RU" sz="2400" dirty="0"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 </a:t>
            </a:r>
            <a:r>
              <a:rPr lang="ru-RU" altLang="ru-RU" sz="2400" dirty="0" smtClean="0">
                <a:latin typeface="Arial" charset="0"/>
              </a:rPr>
              <a:t>образовательный</a:t>
            </a:r>
            <a:endParaRPr lang="ru-RU" altLang="ru-RU" sz="2400" dirty="0"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2400" dirty="0" smtClean="0">
                <a:latin typeface="Arial" charset="0"/>
              </a:rPr>
              <a:t>маршрут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0" y="914400"/>
            <a:ext cx="35052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 dirty="0">
                <a:latin typeface="Arial" charset="0"/>
              </a:rPr>
              <a:t>«Я выбираю предметы для </a:t>
            </a:r>
          </a:p>
          <a:p>
            <a:pPr algn="ctr">
              <a:buClrTx/>
              <a:buFontTx/>
              <a:buNone/>
            </a:pPr>
            <a:r>
              <a:rPr lang="ru-RU" altLang="ru-RU" sz="2000" dirty="0">
                <a:latin typeface="Arial" charset="0"/>
              </a:rPr>
              <a:t>изучения»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44357" y="2628900"/>
            <a:ext cx="35052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>
                <a:latin typeface="Arial" charset="0"/>
              </a:rPr>
              <a:t>«Я составляю программу </a:t>
            </a:r>
          </a:p>
          <a:p>
            <a:pPr algn="ctr">
              <a:buClrTx/>
              <a:buFontTx/>
              <a:buNone/>
            </a:pPr>
            <a:r>
              <a:rPr lang="ru-RU" altLang="ru-RU" sz="2000">
                <a:latin typeface="Arial" charset="0"/>
              </a:rPr>
              <a:t>образовательной </a:t>
            </a:r>
          </a:p>
          <a:p>
            <a:pPr algn="ctr">
              <a:buClrTx/>
              <a:buFontTx/>
              <a:buNone/>
            </a:pPr>
            <a:r>
              <a:rPr lang="ru-RU" altLang="ru-RU" sz="2000">
                <a:latin typeface="Arial" charset="0"/>
              </a:rPr>
              <a:t>деятельности»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282534" y="4382937"/>
            <a:ext cx="35052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«Я определяю, в какой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 последовательности, в какие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сроки, какими средствами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будет реализована 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образовательная  программа»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431661" y="1412776"/>
            <a:ext cx="2209800" cy="609600"/>
          </a:xfrm>
          <a:prstGeom prst="rightArrow">
            <a:avLst>
              <a:gd name="adj1" fmla="val 50000"/>
              <a:gd name="adj2" fmla="val 90625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прогнозирование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632893" y="3238500"/>
            <a:ext cx="2209800" cy="609600"/>
          </a:xfrm>
          <a:prstGeom prst="rightArrow">
            <a:avLst>
              <a:gd name="adj1" fmla="val 50000"/>
              <a:gd name="adj2" fmla="val 90625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проектирование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578932" y="4989304"/>
            <a:ext cx="2214736" cy="609600"/>
          </a:xfrm>
          <a:prstGeom prst="rightArrow">
            <a:avLst>
              <a:gd name="adj1" fmla="val 50000"/>
              <a:gd name="adj2" fmla="val 90625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конструирование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2360762" y="2133600"/>
            <a:ext cx="1438" cy="51327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360762" y="3887637"/>
            <a:ext cx="1588" cy="51902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086600" y="2133600"/>
            <a:ext cx="1588" cy="51327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080699" y="3887637"/>
            <a:ext cx="1588" cy="495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1066800" y="6172200"/>
            <a:ext cx="7239000" cy="533400"/>
          </a:xfrm>
          <a:prstGeom prst="flowChartProcess">
            <a:avLst/>
          </a:prstGeom>
          <a:gradFill>
            <a:gsLst>
              <a:gs pos="0">
                <a:srgbClr val="D6B19C">
                  <a:alpha val="0"/>
                </a:srgbClr>
              </a:gs>
              <a:gs pos="44000">
                <a:srgbClr val="D49E6C"/>
              </a:gs>
              <a:gs pos="99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 dirty="0">
                <a:latin typeface="Arial" charset="0"/>
              </a:rPr>
              <a:t>САМООПРЕДЕЛЕНИЕ СТАРШЕКЛАССНИКА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360762" y="5763884"/>
            <a:ext cx="45720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6588224" y="5830734"/>
            <a:ext cx="492475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90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80485"/>
            <a:ext cx="6377382" cy="441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5990" y="1925321"/>
            <a:ext cx="1977818" cy="999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6385" y="1916832"/>
            <a:ext cx="1927161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1916832"/>
            <a:ext cx="2016223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564" y="3861048"/>
            <a:ext cx="194421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6122" y="3883569"/>
            <a:ext cx="2177424" cy="1091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9461" y="3844118"/>
            <a:ext cx="1512819" cy="11305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5693" y="3844118"/>
            <a:ext cx="1282723" cy="11305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9802" y="632168"/>
            <a:ext cx="622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ИНДИВИДУАЛЬНАЯ  ОБРАЗОВАТЕЛЬНАЯ  ТРАЕКТОРИЯ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2109" y="2169730"/>
            <a:ext cx="1775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Деятельностное</a:t>
            </a:r>
            <a:endParaRPr lang="ru-RU" dirty="0" smtClean="0"/>
          </a:p>
          <a:p>
            <a:r>
              <a:rPr lang="ru-RU" sz="1200" dirty="0" smtClean="0"/>
              <a:t>направление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8835" y="2148133"/>
            <a:ext cx="1806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Процессуальное</a:t>
            </a:r>
          </a:p>
          <a:p>
            <a:r>
              <a:rPr lang="ru-RU" sz="1200" dirty="0" smtClean="0"/>
              <a:t>направление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0233" y="2181442"/>
            <a:ext cx="1836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Содержательное</a:t>
            </a:r>
          </a:p>
          <a:p>
            <a:r>
              <a:rPr lang="ru-RU" sz="1200" dirty="0" smtClean="0"/>
              <a:t>направление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38" y="4088975"/>
            <a:ext cx="1730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Современные </a:t>
            </a:r>
          </a:p>
          <a:p>
            <a:r>
              <a:rPr lang="ru-RU" dirty="0"/>
              <a:t>п</a:t>
            </a:r>
            <a:r>
              <a:rPr lang="ru-RU" dirty="0" smtClean="0"/>
              <a:t>едагогические</a:t>
            </a:r>
          </a:p>
          <a:p>
            <a:r>
              <a:rPr lang="ru-RU" dirty="0" smtClean="0"/>
              <a:t> технологии,</a:t>
            </a:r>
          </a:p>
          <a:p>
            <a:r>
              <a:rPr lang="en-US" dirty="0" smtClean="0"/>
              <a:t>IT</a:t>
            </a:r>
            <a:r>
              <a:rPr lang="ru-RU" dirty="0" smtClean="0"/>
              <a:t>-технологии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06732" y="4065330"/>
            <a:ext cx="2056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Организационный </a:t>
            </a:r>
          </a:p>
          <a:p>
            <a:pPr algn="ctr"/>
            <a:r>
              <a:rPr lang="ru-RU" dirty="0" smtClean="0"/>
              <a:t>аспект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23059" y="4170253"/>
            <a:ext cx="72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ИУП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3162" y="418844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ОП</a:t>
            </a:r>
            <a:endParaRPr lang="ru-RU" sz="2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979712" y="1022405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41238" y="1030894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660232" y="1030894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49085" y="2966621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34834" y="2966621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953989" y="2895762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348806" y="2949690"/>
            <a:ext cx="0" cy="8944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67544" y="1735573"/>
            <a:ext cx="2470919" cy="2743200"/>
          </a:xfrm>
          <a:prstGeom prst="flowChartPredefinedProcess">
            <a:avLst/>
          </a:prstGeom>
          <a:solidFill>
            <a:schemeClr val="bg2">
              <a:lumMod val="75000"/>
              <a:alpha val="63000"/>
            </a:schemeClr>
          </a:solidFill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latin typeface="Arial" charset="0"/>
              </a:rPr>
              <a:t>ИНДИВИДУАЛЬНЫЙ</a:t>
            </a:r>
          </a:p>
          <a:p>
            <a:pPr algn="ctr">
              <a:buClrTx/>
              <a:buFontTx/>
              <a:buNone/>
            </a:pPr>
            <a:r>
              <a:rPr lang="ru-RU" altLang="ru-RU" b="1">
                <a:latin typeface="Arial" charset="0"/>
              </a:rPr>
              <a:t>УЧЕБНЫЙ</a:t>
            </a:r>
          </a:p>
          <a:p>
            <a:pPr algn="ctr">
              <a:buClrTx/>
              <a:buFontTx/>
              <a:buNone/>
            </a:pPr>
            <a:r>
              <a:rPr lang="ru-RU" altLang="ru-RU" b="1">
                <a:latin typeface="Arial" charset="0"/>
              </a:rPr>
              <a:t>ПЛАН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819400" y="5599262"/>
            <a:ext cx="2590800" cy="838200"/>
          </a:xfrm>
          <a:prstGeom prst="flowChartProcess">
            <a:avLst/>
          </a:prstGeom>
          <a:solidFill>
            <a:schemeClr val="bg2">
              <a:lumMod val="75000"/>
              <a:alpha val="82000"/>
            </a:schemeClr>
          </a:solidFill>
          <a:ln w="381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Самоопределение</a:t>
            </a:r>
          </a:p>
          <a:p>
            <a:pPr algn="ctr"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старшеклассника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55491" y="1184270"/>
            <a:ext cx="3429000" cy="157430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11053" y="1184270"/>
            <a:ext cx="3317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фиксирует совокупность 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учебных предметов 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(базовых, профильных,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элективных), выбранных 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для освоения обучающимися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27065" y="2950953"/>
            <a:ext cx="3429000" cy="8382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Arial" charset="0"/>
              </a:rPr>
              <a:t>определяет профиль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45746" y="3939889"/>
            <a:ext cx="3377541" cy="785255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определяет конкретный</a:t>
            </a:r>
          </a:p>
          <a:p>
            <a:pPr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образовательный результат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028581" y="2098273"/>
            <a:ext cx="2117165" cy="317123"/>
          </a:xfrm>
          <a:prstGeom prst="rightArrow">
            <a:avLst>
              <a:gd name="adj1" fmla="val 50000"/>
              <a:gd name="adj2" fmla="val 103571"/>
            </a:avLst>
          </a:prstGeom>
          <a:solidFill>
            <a:schemeClr val="bg1">
              <a:lumMod val="95000"/>
              <a:alpha val="69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i="1" dirty="0">
              <a:latin typeface="Arial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995612" y="3124200"/>
            <a:ext cx="2209800" cy="304800"/>
          </a:xfrm>
          <a:prstGeom prst="rightArrow">
            <a:avLst>
              <a:gd name="adj1" fmla="val 50000"/>
              <a:gd name="adj2" fmla="val 103571"/>
            </a:avLst>
          </a:prstGeom>
          <a:solidFill>
            <a:schemeClr val="bg1">
              <a:lumMod val="95000"/>
              <a:alpha val="69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i="1" dirty="0">
              <a:latin typeface="Arial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009900" y="4093953"/>
            <a:ext cx="2209800" cy="286205"/>
          </a:xfrm>
          <a:prstGeom prst="rightArrow">
            <a:avLst>
              <a:gd name="adj1" fmla="val 50000"/>
              <a:gd name="adj2" fmla="val 103571"/>
            </a:avLst>
          </a:prstGeom>
          <a:solidFill>
            <a:schemeClr val="bg1">
              <a:lumMod val="95000"/>
              <a:alpha val="69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i="1" dirty="0">
              <a:latin typeface="Arial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547664" y="4581128"/>
            <a:ext cx="1152128" cy="93610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5580112" y="4797152"/>
            <a:ext cx="1080120" cy="79369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36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Функционал администрации ОУ по организационному обеспечению формирования ИУП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43445"/>
              </p:ext>
            </p:extLst>
          </p:nvPr>
        </p:nvGraphicFramePr>
        <p:xfrm>
          <a:off x="395536" y="1395264"/>
          <a:ext cx="8229600" cy="523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4906888"/>
              </a:tblGrid>
              <a:tr h="101526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Работа с педагогическим составом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Формирование списка учебных предметов (курсов),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предлагаемых на старшей ступени ОО.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учащимися и их родителями (законными представителями)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родительских собраний, консультаций.</a:t>
                      </a:r>
                    </a:p>
                    <a:p>
                      <a:r>
                        <a:rPr lang="ru-RU" dirty="0" smtClean="0"/>
                        <a:t>Организация процедуры предварительного выбора.</a:t>
                      </a:r>
                    </a:p>
                    <a:p>
                      <a:r>
                        <a:rPr lang="ru-RU" dirty="0" smtClean="0"/>
                        <a:t>Организация психолого-педагогической поддержки процесса формирования, корректировки проектов ИУП.</a:t>
                      </a:r>
                      <a:endParaRPr lang="ru-RU" dirty="0"/>
                    </a:p>
                  </a:txBody>
                  <a:tcPr/>
                </a:tc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расписанием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Обработка ИУП.</a:t>
                      </a:r>
                    </a:p>
                    <a:p>
                      <a:r>
                        <a:rPr lang="ru-RU" dirty="0" smtClean="0"/>
                        <a:t>Формирование учебных групп.</a:t>
                      </a:r>
                    </a:p>
                    <a:p>
                      <a:r>
                        <a:rPr lang="ru-RU" dirty="0" smtClean="0"/>
                        <a:t>Составление</a:t>
                      </a:r>
                      <a:r>
                        <a:rPr lang="ru-RU" baseline="0" dirty="0" smtClean="0"/>
                        <a:t> расписания.</a:t>
                      </a:r>
                    </a:p>
                    <a:p>
                      <a:r>
                        <a:rPr lang="ru-RU" baseline="0" dirty="0" smtClean="0"/>
                        <a:t>Корректировка расписания.</a:t>
                      </a:r>
                      <a:endParaRPr lang="ru-RU" dirty="0"/>
                    </a:p>
                  </a:txBody>
                  <a:tcPr/>
                </a:tc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учебными планами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и корректировка сводного</a:t>
                      </a:r>
                      <a:r>
                        <a:rPr lang="ru-RU" baseline="0" dirty="0" smtClean="0"/>
                        <a:t> учебного плана.</a:t>
                      </a:r>
                    </a:p>
                    <a:p>
                      <a:r>
                        <a:rPr lang="ru-RU" baseline="0" dirty="0" smtClean="0"/>
                        <a:t>Контроль за ведением журналов.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9928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Карта выбора профиля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600" dirty="0"/>
              <a:t>1. ФИО ______________________________ </a:t>
            </a:r>
          </a:p>
          <a:p>
            <a:r>
              <a:rPr lang="ru-RU" sz="1600" dirty="0"/>
              <a:t>2. Образовательный запрос</a:t>
            </a:r>
          </a:p>
          <a:p>
            <a:r>
              <a:rPr lang="ru-RU" sz="1600" dirty="0"/>
              <a:t>Я хочу изучать предметы на профильном уровне _____________________________________________________________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Мой выбор связан с дальнейшей образовательной деятельностью </a:t>
            </a:r>
          </a:p>
          <a:p>
            <a:r>
              <a:rPr lang="ru-RU" sz="1600" dirty="0" smtClean="0"/>
              <a:t>_______________________________________________________________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Мои интересы ________________________________________________</a:t>
            </a:r>
          </a:p>
          <a:p>
            <a:r>
              <a:rPr lang="ru-RU" sz="1600" dirty="0" smtClean="0"/>
              <a:t>5</a:t>
            </a:r>
            <a:r>
              <a:rPr lang="ru-RU" sz="1600" dirty="0"/>
              <a:t>. Мои склонности_______________________________________________</a:t>
            </a:r>
          </a:p>
          <a:p>
            <a:r>
              <a:rPr lang="ru-RU" sz="1600" dirty="0" smtClean="0"/>
              <a:t>6</a:t>
            </a:r>
            <a:r>
              <a:rPr lang="ru-RU" sz="1600" dirty="0"/>
              <a:t>. Другое ______________________________________________________</a:t>
            </a:r>
          </a:p>
          <a:p>
            <a:pPr lvl="0"/>
            <a:r>
              <a:rPr lang="ru-RU" sz="1600" dirty="0"/>
              <a:t>Я выбираю следующие виды образовательной деятельности ____________________________________________________________</a:t>
            </a:r>
          </a:p>
          <a:p>
            <a:pPr lvl="0"/>
            <a:r>
              <a:rPr lang="ru-RU" sz="1600" dirty="0"/>
              <a:t>Уровень оценки личностных качеств (в 10 б. системе)</a:t>
            </a:r>
          </a:p>
          <a:p>
            <a:r>
              <a:rPr lang="ru-RU" sz="1600" dirty="0"/>
              <a:t>Самостоятельность____</a:t>
            </a:r>
          </a:p>
          <a:p>
            <a:r>
              <a:rPr lang="ru-RU" sz="1600" dirty="0"/>
              <a:t>Ответственность______</a:t>
            </a:r>
          </a:p>
          <a:p>
            <a:r>
              <a:rPr lang="ru-RU" sz="1600" dirty="0"/>
              <a:t>Активность___________</a:t>
            </a:r>
          </a:p>
          <a:p>
            <a:r>
              <a:rPr lang="ru-RU" sz="1600" dirty="0"/>
              <a:t>Трудолюбие___________</a:t>
            </a:r>
          </a:p>
          <a:p>
            <a:r>
              <a:rPr lang="ru-RU" sz="1600" dirty="0" err="1"/>
              <a:t>Коммуникативность</a:t>
            </a:r>
            <a:r>
              <a:rPr lang="ru-RU" sz="1600" dirty="0"/>
              <a:t>_____</a:t>
            </a:r>
          </a:p>
          <a:p>
            <a:r>
              <a:rPr lang="ru-RU" sz="1600" dirty="0"/>
              <a:t>Доброжелательность_____</a:t>
            </a:r>
          </a:p>
          <a:p>
            <a:r>
              <a:rPr lang="ru-RU" sz="1600" dirty="0"/>
              <a:t>Толерантность__________</a:t>
            </a:r>
          </a:p>
          <a:p>
            <a:r>
              <a:rPr lang="ru-RU" sz="1600" dirty="0"/>
              <a:t>Инициативность_________</a:t>
            </a:r>
          </a:p>
          <a:p>
            <a:r>
              <a:rPr lang="ru-RU" sz="1600" dirty="0"/>
              <a:t>Креативность____________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9</a:t>
            </a:r>
            <a:r>
              <a:rPr lang="ru-RU" sz="1600" dirty="0"/>
              <a:t>. Качества характера, наиболее востребованные в будущей деятельности: </a:t>
            </a:r>
            <a:r>
              <a:rPr lang="ru-RU" sz="1600" dirty="0" smtClean="0"/>
              <a:t>____________________________________________________________________</a:t>
            </a:r>
            <a:endParaRPr lang="ru-RU" sz="1600" dirty="0"/>
          </a:p>
          <a:p>
            <a:r>
              <a:rPr lang="ru-RU" sz="1600" dirty="0"/>
              <a:t>10.  Предпочитаемый профиль, МГ </a:t>
            </a:r>
            <a:r>
              <a:rPr lang="ru-RU" sz="1600" dirty="0" smtClean="0"/>
              <a:t>________________________________</a:t>
            </a:r>
            <a:endParaRPr lang="ru-RU" sz="1600" dirty="0"/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0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94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Выявление личностного потенциала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каждого ученика в образовании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1550" y="1844675"/>
            <a:ext cx="1944688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600" b="1"/>
              <a:t>Мониторинг </a:t>
            </a:r>
          </a:p>
          <a:p>
            <a:pPr algn="ctr"/>
            <a:r>
              <a:rPr lang="ru-RU" altLang="ru-RU" sz="1600" b="1"/>
              <a:t>динамики </a:t>
            </a:r>
          </a:p>
          <a:p>
            <a:pPr algn="ctr"/>
            <a:r>
              <a:rPr lang="ru-RU" altLang="ru-RU" sz="1600" b="1"/>
              <a:t>развития</a:t>
            </a:r>
          </a:p>
          <a:p>
            <a:pPr algn="ctr"/>
            <a:r>
              <a:rPr lang="ru-RU" altLang="ru-RU" sz="1600" b="1"/>
              <a:t>учащегося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71550" y="4005263"/>
            <a:ext cx="2017713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400" b="1"/>
              <a:t>Индивидуальный </a:t>
            </a:r>
          </a:p>
          <a:p>
            <a:pPr algn="ctr"/>
            <a:r>
              <a:rPr lang="ru-RU" altLang="ru-RU" sz="1400" b="1"/>
              <a:t>профиль</a:t>
            </a:r>
          </a:p>
          <a:p>
            <a:pPr algn="ctr"/>
            <a:r>
              <a:rPr lang="ru-RU" altLang="ru-RU" sz="1400" b="1"/>
              <a:t>психологического </a:t>
            </a:r>
          </a:p>
          <a:p>
            <a:pPr algn="ctr"/>
            <a:r>
              <a:rPr lang="ru-RU" altLang="ru-RU" sz="1400" b="1"/>
              <a:t>развития учащегося.</a:t>
            </a:r>
          </a:p>
          <a:p>
            <a:pPr algn="ctr"/>
            <a:r>
              <a:rPr lang="ru-RU" altLang="ru-RU" sz="1400" b="1"/>
              <a:t>Рекомендации 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16200000">
            <a:off x="1763713" y="3502025"/>
            <a:ext cx="431800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63713" y="3500438"/>
            <a:ext cx="431800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51275" y="3284538"/>
            <a:ext cx="431800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851275" y="3500438"/>
            <a:ext cx="431800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59338" y="2420938"/>
            <a:ext cx="3600450" cy="2232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600" b="1"/>
              <a:t>Мониторинг роста личностных </a:t>
            </a:r>
          </a:p>
          <a:p>
            <a:pPr algn="ctr"/>
            <a:r>
              <a:rPr lang="ru-RU" altLang="ru-RU" sz="1600" b="1"/>
              <a:t>достижений учащихся.</a:t>
            </a:r>
          </a:p>
          <a:p>
            <a:pPr algn="ctr"/>
            <a:endParaRPr lang="ru-RU" altLang="ru-RU" sz="1600" b="1"/>
          </a:p>
          <a:p>
            <a:pPr algn="ctr"/>
            <a:r>
              <a:rPr lang="ru-RU" altLang="ru-RU" sz="1400" b="1"/>
              <a:t>Соотношение учебных, олимпиадных</a:t>
            </a:r>
          </a:p>
          <a:p>
            <a:pPr algn="ctr"/>
            <a:r>
              <a:rPr lang="ru-RU" altLang="ru-RU" sz="1400" b="1"/>
              <a:t>достижений, результатов </a:t>
            </a:r>
          </a:p>
          <a:p>
            <a:pPr algn="ctr"/>
            <a:r>
              <a:rPr lang="ru-RU" altLang="ru-RU" sz="1400" b="1"/>
              <a:t>психологических исследований, </a:t>
            </a:r>
          </a:p>
          <a:p>
            <a:pPr algn="ctr"/>
            <a:r>
              <a:rPr lang="ru-RU" altLang="ru-RU" sz="1400" b="1"/>
              <a:t>участия в исследовательской</a:t>
            </a:r>
          </a:p>
          <a:p>
            <a:pPr algn="ctr"/>
            <a:r>
              <a:rPr lang="ru-RU" altLang="ru-RU" sz="1400" b="1"/>
              <a:t>деятельности,</a:t>
            </a:r>
          </a:p>
          <a:p>
            <a:pPr algn="ctr"/>
            <a:r>
              <a:rPr lang="ru-RU" altLang="ru-RU" sz="1400" b="1"/>
              <a:t>работы по индивидуальным планам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3419475" y="1412875"/>
            <a:ext cx="2089150" cy="720725"/>
          </a:xfrm>
          <a:prstGeom prst="wedgeRoundRectCallout">
            <a:avLst>
              <a:gd name="adj1" fmla="val -64208"/>
              <a:gd name="adj2" fmla="val 113657"/>
              <a:gd name="adj3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492500" y="5157788"/>
            <a:ext cx="1871663" cy="1008062"/>
          </a:xfrm>
          <a:prstGeom prst="wedgeRoundRectCallout">
            <a:avLst>
              <a:gd name="adj1" fmla="val -68065"/>
              <a:gd name="adj2" fmla="val -87324"/>
              <a:gd name="adj3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419475" y="1412875"/>
            <a:ext cx="2112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 i="1"/>
              <a:t>Изучение продуктов </a:t>
            </a:r>
          </a:p>
          <a:p>
            <a:pPr algn="ctr"/>
            <a:r>
              <a:rPr lang="ru-RU" altLang="ru-RU" sz="1400" b="1" i="1"/>
              <a:t>деятельности, </a:t>
            </a:r>
          </a:p>
          <a:p>
            <a:pPr algn="ctr"/>
            <a:r>
              <a:rPr lang="ru-RU" altLang="ru-RU" sz="1400" b="1" i="1"/>
              <a:t>тестирование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563938" y="5157788"/>
            <a:ext cx="1885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 i="1"/>
              <a:t>Методы </a:t>
            </a:r>
          </a:p>
          <a:p>
            <a:pPr algn="ctr"/>
            <a:r>
              <a:rPr lang="ru-RU" altLang="ru-RU" sz="1400" b="1" i="1"/>
              <a:t>аналитико-</a:t>
            </a:r>
          </a:p>
          <a:p>
            <a:pPr algn="ctr"/>
            <a:r>
              <a:rPr lang="ru-RU" altLang="ru-RU" sz="1400" b="1" i="1"/>
              <a:t>прогностического</a:t>
            </a:r>
          </a:p>
          <a:p>
            <a:pPr algn="ctr"/>
            <a:r>
              <a:rPr lang="ru-RU" altLang="ru-RU" sz="1400" b="1" i="1"/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4034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" b="4386"/>
          <a:stretch/>
        </p:blipFill>
        <p:spPr bwMode="auto">
          <a:xfrm>
            <a:off x="0" y="79078"/>
            <a:ext cx="9092433" cy="677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44624"/>
            <a:ext cx="90924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готовности учащихся _______ класса к выбору профиля обучения										</a:t>
            </a:r>
          </a:p>
        </p:txBody>
      </p:sp>
    </p:spTree>
    <p:extLst>
      <p:ext uri="{BB962C8B-B14F-4D97-AF65-F5344CB8AC3E}">
        <p14:creationId xmlns:p14="http://schemas.microsoft.com/office/powerpoint/2010/main" val="3688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учебный план учащегося 10___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528" y="391646"/>
          <a:ext cx="8712969" cy="6421731"/>
        </p:xfrm>
        <a:graphic>
          <a:graphicData uri="http://schemas.openxmlformats.org/drawingml/2006/table">
            <a:tbl>
              <a:tblPr/>
              <a:tblGrid>
                <a:gridCol w="3960440"/>
                <a:gridCol w="864096"/>
                <a:gridCol w="864096"/>
                <a:gridCol w="1008112"/>
                <a:gridCol w="936104"/>
                <a:gridCol w="1080121"/>
              </a:tblGrid>
              <a:tr h="21599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Учебные предметы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Базовый уровень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Профильный уровень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Учебный план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Учебный план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инв.   вар.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Иностранный язык (       )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Экономика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 и ИКТ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ОБЖ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Физическая культура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МХК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Элективные предметы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Решение  задач повышенной сложности по математике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Решение  задач повышенной сложности по физике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Технология создания сайтов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Русское правописание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Английский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язык делового общения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 и экономика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Решение задач по генетике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Общая химия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Основы журналистики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Психология делового общения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096" marR="51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5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59704"/>
              </p:ext>
            </p:extLst>
          </p:nvPr>
        </p:nvGraphicFramePr>
        <p:xfrm>
          <a:off x="539552" y="548680"/>
          <a:ext cx="8136904" cy="6101532"/>
        </p:xfrm>
        <a:graphic>
          <a:graphicData uri="http://schemas.openxmlformats.org/drawingml/2006/table">
            <a:tbl>
              <a:tblPr firstRow="1" firstCol="1" bandRow="1"/>
              <a:tblGrid>
                <a:gridCol w="1993724"/>
                <a:gridCol w="886596"/>
                <a:gridCol w="1008112"/>
                <a:gridCol w="1296144"/>
                <a:gridCol w="1224136"/>
                <a:gridCol w="1728192"/>
              </a:tblGrid>
              <a:tr h="360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часов в неделю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Форма обучения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Дни занятий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Время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Базовый уровень 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Профильный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гуманитарной группы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математической группы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математической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с классом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МГ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самообраз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четверг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четверг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урок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с классом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МГ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ч.-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самообраз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расписанию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ОБЖ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классно-урочная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единому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расписанию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Элективные предметы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задач по генетике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четверг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 задач повышенной сложности по математике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четверг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речи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понедельник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Общая химия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МГ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суббота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урок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43707" y="1988840"/>
            <a:ext cx="8187418" cy="4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1. Федеральный з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акон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от 29.12.2012 № 273-ФЗ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“</a:t>
            </a: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Об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образовании</a:t>
            </a: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в РФ».</a:t>
            </a:r>
            <a:endParaRPr lang="ru-RU" altLang="ru-RU" sz="24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algn="just">
              <a:buClrTx/>
              <a:buFontTx/>
              <a:buNone/>
            </a:pPr>
            <a:endParaRPr lang="ru-RU" altLang="ru-RU" sz="10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2. Концепция профильного обучения.</a:t>
            </a:r>
          </a:p>
          <a:p>
            <a:pPr>
              <a:buClrTx/>
              <a:buFontTx/>
              <a:buNone/>
            </a:pPr>
            <a:endParaRPr lang="ru-RU" altLang="ru-RU" sz="10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algn="just">
              <a:buClrTx/>
              <a:buFontTx/>
              <a:buNone/>
            </a:pP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3. Федеральный Базисный учебный план для среднего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общего образования </a:t>
            </a:r>
            <a:r>
              <a:rPr lang="ru-RU" alt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alt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приложение к приказу Минобразования России от 09.03.2004 </a:t>
            </a:r>
            <a:r>
              <a:rPr lang="ru-RU" alt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№ </a:t>
            </a:r>
            <a:r>
              <a:rPr lang="ru-RU" alt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1312).</a:t>
            </a:r>
          </a:p>
          <a:p>
            <a:pPr algn="just">
              <a:buClrTx/>
              <a:buFontTx/>
              <a:buNone/>
            </a:pPr>
            <a:endParaRPr lang="ru-RU" altLang="ru-RU" sz="10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algn="just">
              <a:buClrTx/>
              <a:buFontTx/>
              <a:buNone/>
            </a:pP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ОО.</a:t>
            </a:r>
          </a:p>
          <a:p>
            <a:pPr algn="just">
              <a:buClrTx/>
              <a:buFontTx/>
              <a:buNone/>
            </a:pPr>
            <a:endParaRPr lang="ru-RU" altLang="ru-RU" sz="1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Локальные 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 ОУ.</a:t>
            </a:r>
          </a:p>
          <a:p>
            <a:pPr algn="just">
              <a:buClrTx/>
              <a:buFontTx/>
              <a:buNone/>
            </a:pPr>
            <a:endParaRPr lang="ru-RU" altLang="ru-RU" sz="2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endParaRPr lang="ru-RU" alt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43707" y="437537"/>
            <a:ext cx="6576565" cy="12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основой обучения по индивидуальным учебным планам являются:</a:t>
            </a:r>
          </a:p>
        </p:txBody>
      </p:sp>
      <p:pic>
        <p:nvPicPr>
          <p:cNvPr id="5124" name="Picture 4" descr="http://www.admzhirn.ru/media/com_judownload/images/category/intro/14_normativnye_dokumen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12" y="55112"/>
            <a:ext cx="1573688" cy="15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02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4046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 курсы по выбору в других образовательных учреждениях и организациях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54610"/>
              </p:ext>
            </p:extLst>
          </p:nvPr>
        </p:nvGraphicFramePr>
        <p:xfrm>
          <a:off x="755576" y="1700810"/>
          <a:ext cx="7992888" cy="2593044"/>
        </p:xfrm>
        <a:graphic>
          <a:graphicData uri="http://schemas.openxmlformats.org/drawingml/2006/table">
            <a:tbl>
              <a:tblPr/>
              <a:tblGrid>
                <a:gridCol w="576064"/>
                <a:gridCol w="2528800"/>
                <a:gridCol w="1578883"/>
                <a:gridCol w="1550397"/>
                <a:gridCol w="1758744"/>
              </a:tblGrid>
              <a:tr h="936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Социальные практики, </a:t>
                      </a: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заочные и очные школы, занятия на курсах, в центрах образова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т.д.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День недели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Время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ДЮСШ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секция  плавания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ЦДТ «Ровесник» (ВИА)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понедельник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четверг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Православный 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воскресенье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75656" y="472514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(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)_________________                                  Зам. директора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подпись     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(Ф.И.О.)____________________        Ф.И.О.___________________________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                                подпись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Подпись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4969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1036394"/>
            <a:ext cx="8229600" cy="51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9" y="1628800"/>
            <a:ext cx="784745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30" r="3032" b="17075"/>
          <a:stretch/>
        </p:blipFill>
        <p:spPr>
          <a:xfrm>
            <a:off x="35496" y="404664"/>
            <a:ext cx="910850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71181"/>
            <a:ext cx="82089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Индивидуальные учебные планы  учащихся 11-х классов</a:t>
            </a:r>
            <a:endParaRPr lang="ru-RU" sz="1400" kern="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 2014/15 - учебный год  </a:t>
            </a:r>
            <a:endParaRPr lang="ru-RU" sz="14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404664"/>
            <a:ext cx="8568953" cy="604867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dbl">
            <a:solidFill>
              <a:srgbClr val="2BAEAB"/>
            </a:solidFill>
            <a:miter lim="800000"/>
            <a:headEnd/>
            <a:tailEnd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2483768" y="3933056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Формирование малых групп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978660"/>
            <a:ext cx="2285789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041326" cy="19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764704"/>
            <a:ext cx="6624735" cy="5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Индивидуальный учебный план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11886"/>
              </p:ext>
            </p:extLst>
          </p:nvPr>
        </p:nvGraphicFramePr>
        <p:xfrm>
          <a:off x="107505" y="502636"/>
          <a:ext cx="8928993" cy="6137616"/>
        </p:xfrm>
        <a:graphic>
          <a:graphicData uri="http://schemas.openxmlformats.org/drawingml/2006/table">
            <a:tbl>
              <a:tblPr/>
              <a:tblGrid>
                <a:gridCol w="864095"/>
                <a:gridCol w="792088"/>
                <a:gridCol w="1944216"/>
                <a:gridCol w="1008112"/>
                <a:gridCol w="792088"/>
                <a:gridCol w="792088"/>
                <a:gridCol w="1872208"/>
                <a:gridCol w="864098"/>
              </a:tblGrid>
              <a:tr h="8016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Класс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№ гр.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Профильные предметы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Кол-во человек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Класс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№ гр.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Профильные предметы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Кол-во человек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53659">
                <a:tc row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11АБ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Биология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Английский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55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Английский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11В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738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 marL="360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29" marR="5129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55394" marR="55394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394" marR="55394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29" marR="5129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9385"/>
              </p:ext>
            </p:extLst>
          </p:nvPr>
        </p:nvGraphicFramePr>
        <p:xfrm>
          <a:off x="251519" y="1916832"/>
          <a:ext cx="8784976" cy="3744417"/>
        </p:xfrm>
        <a:graphic>
          <a:graphicData uri="http://schemas.openxmlformats.org/drawingml/2006/table">
            <a:tbl>
              <a:tblPr/>
              <a:tblGrid>
                <a:gridCol w="878497"/>
                <a:gridCol w="2855118"/>
                <a:gridCol w="2562285"/>
                <a:gridCol w="2489076"/>
              </a:tblGrid>
              <a:tr h="4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урок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11АБ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11В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Русский язык 20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Литература 26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 31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 27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Русский язык 26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Русский язык 20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Истор.12 (1гр.), биол. 23(2гр</a:t>
                      </a: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.),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50" dirty="0" err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анг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 яз. 15(3гр.)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Английский язык 29(1гр.)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Обществознание 36 (</a:t>
                      </a: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3,4гр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Физика 31(4, 5, 6, 7гр.)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История 21(2гр.)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Информатика 14(5гр.)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Биология 23</a:t>
                      </a:r>
                    </a:p>
                  </a:txBody>
                  <a:tcPr marL="24944" marR="24944" marT="24944" marB="249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Экономика 21</a:t>
                      </a:r>
                    </a:p>
                  </a:txBody>
                  <a:tcPr marL="24944" marR="24944" marT="24944" marB="249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Экономика 21(3,4гр.)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Информатика 14(5гр.)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Иностранный язык 15/4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Математика 28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География 19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Физкультура 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География 19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История 12</a:t>
                      </a:r>
                    </a:p>
                  </a:txBody>
                  <a:tcPr marL="24944" marR="24944" marT="24944" marB="24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Расписание </a:t>
            </a:r>
            <a:r>
              <a:rPr lang="ru-RU" b="1" kern="5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уроков </a:t>
            </a:r>
            <a:r>
              <a:rPr lang="ru-RU" b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18 сентября</a:t>
            </a:r>
            <a:endParaRPr lang="ru-RU" sz="105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ФИО</a:t>
            </a:r>
            <a:r>
              <a:rPr lang="ru-RU" sz="2000" b="1" dirty="0" smtClean="0"/>
              <a:t>________________________________________________________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Планы на будущее</a:t>
            </a:r>
            <a:endParaRPr lang="ru-RU" sz="2000" dirty="0"/>
          </a:p>
          <a:p>
            <a:r>
              <a:rPr lang="ru-RU" sz="2000" dirty="0"/>
              <a:t>Будущая профессия</a:t>
            </a:r>
            <a:r>
              <a:rPr lang="ru-RU" sz="2000" dirty="0" smtClean="0"/>
              <a:t>___________________________________________</a:t>
            </a:r>
            <a:endParaRPr lang="ru-RU" sz="2000" dirty="0"/>
          </a:p>
          <a:p>
            <a:r>
              <a:rPr lang="ru-RU" sz="2000" dirty="0"/>
              <a:t>Место дальнейшей учебы (вуз, колледж, ПТУ) </a:t>
            </a:r>
            <a:r>
              <a:rPr lang="ru-RU" sz="2000" dirty="0" smtClean="0"/>
              <a:t>_____________________</a:t>
            </a:r>
            <a:endParaRPr lang="ru-RU" sz="2000" dirty="0"/>
          </a:p>
          <a:p>
            <a:r>
              <a:rPr lang="ru-RU" sz="2000" dirty="0"/>
              <a:t>Профиль обучения в </a:t>
            </a:r>
            <a:r>
              <a:rPr lang="ru-RU" sz="2000" dirty="0" smtClean="0"/>
              <a:t>старшей школе_____________________________</a:t>
            </a:r>
            <a:endParaRPr lang="ru-RU" sz="2000" dirty="0"/>
          </a:p>
          <a:p>
            <a:r>
              <a:rPr lang="ru-RU" sz="2000" dirty="0"/>
              <a:t>Буду сдавать </a:t>
            </a:r>
            <a:r>
              <a:rPr lang="ru-RU" sz="2000" dirty="0" smtClean="0"/>
              <a:t>ЭГЭ по предметам ________________________________</a:t>
            </a:r>
            <a:endParaRPr lang="ru-RU" sz="2000" dirty="0"/>
          </a:p>
          <a:p>
            <a:r>
              <a:rPr lang="ru-RU" sz="2000" dirty="0"/>
              <a:t>Посещаю, буду посещать </a:t>
            </a:r>
            <a:r>
              <a:rPr lang="ru-RU" sz="2000" i="1" dirty="0"/>
              <a:t>(подчеркнуть)</a:t>
            </a:r>
            <a:r>
              <a:rPr lang="ru-RU" sz="2000" dirty="0"/>
              <a:t> подготовительные курсы </a:t>
            </a:r>
            <a:r>
              <a:rPr lang="ru-RU" sz="2000" i="1" dirty="0"/>
              <a:t>(указать где, когда</a:t>
            </a:r>
            <a:r>
              <a:rPr lang="ru-RU" sz="2000" i="1" dirty="0" smtClean="0"/>
              <a:t>)</a:t>
            </a:r>
            <a:r>
              <a:rPr lang="ru-RU" sz="2000" dirty="0" smtClean="0"/>
              <a:t>___________________________________________</a:t>
            </a:r>
            <a:endParaRPr lang="ru-RU" sz="2000" dirty="0"/>
          </a:p>
          <a:p>
            <a:r>
              <a:rPr lang="ru-RU" sz="2000" dirty="0" smtClean="0"/>
              <a:t>Посещаю </a:t>
            </a:r>
            <a:r>
              <a:rPr lang="ru-RU" sz="2000" dirty="0"/>
              <a:t>элективные курсы</a:t>
            </a:r>
            <a:r>
              <a:rPr lang="ru-RU" sz="2000" dirty="0" smtClean="0"/>
              <a:t>____________________________________</a:t>
            </a:r>
            <a:endParaRPr lang="ru-RU" sz="2000" dirty="0"/>
          </a:p>
          <a:p>
            <a:r>
              <a:rPr lang="ru-RU" sz="2000" dirty="0"/>
              <a:t>По каким предметам имею наибольшие затруднения</a:t>
            </a:r>
            <a:r>
              <a:rPr lang="ru-RU" sz="2000" dirty="0" smtClean="0"/>
              <a:t>________________</a:t>
            </a:r>
            <a:endParaRPr lang="ru-RU" sz="2000" dirty="0"/>
          </a:p>
          <a:p>
            <a:r>
              <a:rPr lang="ru-RU" sz="2000" dirty="0"/>
              <a:t>Как собираюсь устранять затруднения (самообразование, помощь учителя, старших     друзей, одноклассников, родителей, репетитора) </a:t>
            </a:r>
            <a:r>
              <a:rPr lang="ru-RU" sz="2000" dirty="0" smtClean="0"/>
              <a:t>____________________________________________________________</a:t>
            </a:r>
            <a:endParaRPr lang="ru-RU" sz="2000" dirty="0"/>
          </a:p>
          <a:p>
            <a:r>
              <a:rPr lang="ru-RU" sz="2000" dirty="0"/>
              <a:t>Цели в плане личностного развития</a:t>
            </a:r>
            <a:r>
              <a:rPr lang="ru-RU" sz="2000" dirty="0" smtClean="0"/>
              <a:t>______________________________</a:t>
            </a:r>
            <a:endParaRPr lang="ru-RU" sz="2000" dirty="0"/>
          </a:p>
          <a:p>
            <a:r>
              <a:rPr lang="ru-RU" sz="2000" dirty="0"/>
              <a:t>В каких интеллектуальных конкурсах планирую участвовать</a:t>
            </a:r>
            <a:r>
              <a:rPr lang="ru-RU" sz="2000" dirty="0" smtClean="0"/>
              <a:t>__________</a:t>
            </a:r>
            <a:endParaRPr lang="ru-RU" sz="2000" dirty="0"/>
          </a:p>
          <a:p>
            <a:r>
              <a:rPr lang="ru-RU" sz="2000" dirty="0"/>
              <a:t>Какую спортивную секцию планирую посещать</a:t>
            </a:r>
            <a:r>
              <a:rPr lang="ru-RU" sz="2000" dirty="0" smtClean="0"/>
              <a:t>_____________________</a:t>
            </a:r>
            <a:endParaRPr lang="ru-RU" sz="2000" dirty="0"/>
          </a:p>
          <a:p>
            <a:r>
              <a:rPr lang="ru-RU" sz="2000" dirty="0"/>
              <a:t>В каких </a:t>
            </a:r>
            <a:r>
              <a:rPr lang="ru-RU" sz="2000" dirty="0" smtClean="0"/>
              <a:t>школьных  </a:t>
            </a:r>
            <a:r>
              <a:rPr lang="ru-RU" sz="2000" dirty="0"/>
              <a:t>мероприятиях планирую участвовать</a:t>
            </a:r>
            <a:r>
              <a:rPr lang="ru-RU" sz="2000" dirty="0" smtClean="0"/>
              <a:t>_____________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40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20688"/>
            <a:ext cx="1656184" cy="735360"/>
          </a:xfrm>
        </p:spPr>
        <p:txBody>
          <a:bodyPr/>
          <a:lstStyle/>
          <a:p>
            <a:r>
              <a:rPr lang="ru-RU" b="1" dirty="0" smtClean="0"/>
              <a:t>ИУП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7675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1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Показатели познавательной активности обучающихся по ИУП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6099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8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82869"/>
            <a:ext cx="3096479" cy="4659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68752" cy="990600"/>
          </a:xfrm>
        </p:spPr>
        <p:txBody>
          <a:bodyPr/>
          <a:lstStyle/>
          <a:p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  <p:pic>
        <p:nvPicPr>
          <p:cNvPr id="4" name="Picture 2" descr="http://viskas.warnet.ru/img/books_covers/100549787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16832"/>
            <a:ext cx="2807766" cy="4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89034"/>
            <a:ext cx="2786803" cy="39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19056" cy="10954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Федеральный закон </a:t>
            </a:r>
            <a:r>
              <a:rPr lang="ru-RU" sz="2800" dirty="0" smtClean="0">
                <a:solidFill>
                  <a:schemeClr val="tx1"/>
                </a:solidFill>
              </a:rPr>
              <a:t>от 29.12.201</a:t>
            </a:r>
            <a:r>
              <a:rPr lang="ru-RU" sz="2800" dirty="0">
                <a:solidFill>
                  <a:schemeClr val="tx1"/>
                </a:solidFill>
              </a:rPr>
              <a:t> № 273-ФЗ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образовании в РФ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844824"/>
            <a:ext cx="8683906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Статья 34</a:t>
            </a:r>
            <a:r>
              <a:rPr lang="ru-RU" sz="2800" dirty="0"/>
              <a:t>. Основные права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обучающихся и </a:t>
            </a:r>
            <a:r>
              <a:rPr lang="ru-RU" sz="2800" dirty="0"/>
              <a:t>меры их социальной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поддержки </a:t>
            </a:r>
            <a:r>
              <a:rPr lang="ru-RU" sz="2800" dirty="0"/>
              <a:t>и стимулирования</a:t>
            </a:r>
          </a:p>
          <a:p>
            <a:pPr marL="0" indent="0">
              <a:buNone/>
            </a:pPr>
            <a:r>
              <a:rPr lang="ru-RU" sz="2800" dirty="0"/>
              <a:t>1. Обучающимся предоставляются академические права на:</a:t>
            </a:r>
          </a:p>
          <a:p>
            <a:pPr marL="0" indent="0">
              <a:buNone/>
            </a:pPr>
            <a:r>
              <a:rPr lang="ru-RU" sz="2800" dirty="0"/>
              <a:t>3) обучение по </a:t>
            </a:r>
            <a:r>
              <a:rPr lang="ru-RU" sz="2800" u="sng" dirty="0"/>
              <a:t>индивидуальному учебному плану</a:t>
            </a:r>
            <a:r>
              <a:rPr lang="ru-RU" sz="2800" dirty="0"/>
              <a:t>, в том числе ускоренное обучение, в пределах осваиваемой образовательной программы в порядке, установленном локальными нормативными актами.</a:t>
            </a:r>
          </a:p>
          <a:p>
            <a:endParaRPr lang="ru-RU" sz="2400" dirty="0"/>
          </a:p>
        </p:txBody>
      </p:sp>
      <p:pic>
        <p:nvPicPr>
          <p:cNvPr id="1026" name="Picture 2" descr="http://dsr86.ru/attachments/Image/zacon.gif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3908"/>
            <a:ext cx="1915154" cy="25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9408" y="3140968"/>
            <a:ext cx="7456928" cy="758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524" y="222968"/>
            <a:ext cx="47525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Концепция профильного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07" y="711168"/>
            <a:ext cx="9004591" cy="259228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/>
              <a:t>Профильное обучение - средство дифференциации и индивидуализации обучения, когда за счет изменений в структуре, содержании и организации образовательного процесса более полно учитываются интересы, склонности и способности обучающихся, создаются условия для образования старшеклассников в соответствии с их профессиональными интересами и намерениями в отношении продолжения образования. При этом существенно расширяются возможности выстраивания обучающимся </a:t>
            </a:r>
            <a:r>
              <a:rPr lang="ru-RU" sz="3000" u="sng" dirty="0"/>
              <a:t>индивидуальной образовательной траектории</a:t>
            </a:r>
            <a:r>
              <a:rPr lang="ru-RU" sz="3000" dirty="0" smtClean="0"/>
              <a:t>.</a:t>
            </a:r>
          </a:p>
          <a:p>
            <a:endParaRPr lang="ru-RU" dirty="0"/>
          </a:p>
          <a:p>
            <a:pPr marL="0" indent="0" fontAlgn="base">
              <a:buNone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3197120"/>
            <a:ext cx="732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</a:rPr>
              <a:t>Федеральный Базисный учебный план для среднего  общего </a:t>
            </a:r>
            <a:r>
              <a:rPr lang="ru-RU" b="1" dirty="0" smtClean="0">
                <a:solidFill>
                  <a:schemeClr val="bg1"/>
                </a:solidFill>
              </a:rPr>
              <a:t>образования </a:t>
            </a:r>
            <a:r>
              <a:rPr lang="ru-RU" sz="1200" dirty="0">
                <a:solidFill>
                  <a:schemeClr val="bg1"/>
                </a:solidFill>
              </a:rPr>
              <a:t>(приложение к приказу Минобразования России от 09.03.2004 № 1312).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408" y="3899605"/>
            <a:ext cx="900459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dirty="0"/>
              <a:t>Выбирая различные сочетания базовых и профильных учебных предметов и учитывая нормативы учебного времени, установленные СанПиНами, каждое образовательное учреждение, а в принципе и каждый обучающийся вправе формировать </a:t>
            </a:r>
            <a:r>
              <a:rPr lang="ru-RU" u="sng" dirty="0"/>
              <a:t>собственный учебный план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 Такой подход оставляет образовательному учреждению широкие возможности организации одного или нескольких профилей, а обучающимся - выбор профильных и элективных учебных предметов, которые в совокупности и составят его </a:t>
            </a:r>
            <a:r>
              <a:rPr lang="ru-RU" u="sng" dirty="0"/>
              <a:t>индивидуальную образовательную траекторию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443880"/>
            <a:ext cx="3168352" cy="680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ФГОС ООО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275" y="1524000"/>
            <a:ext cx="7620000" cy="4373563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400" dirty="0" smtClean="0"/>
              <a:t>21</a:t>
            </a:r>
            <a:r>
              <a:rPr lang="ru-RU" sz="2400" dirty="0"/>
              <a:t>. Условия реализации основной образовательной программы основного общего образования должны обеспечивать для участников образовательного процесса возможность:</a:t>
            </a:r>
          </a:p>
          <a:p>
            <a:pPr marL="0" indent="0" fontAlgn="base">
              <a:buNone/>
            </a:pPr>
            <a:r>
              <a:rPr lang="ru-RU" sz="2400" dirty="0"/>
              <a:t>индивидуализации процесса образования посредством проектирования и реализации </a:t>
            </a:r>
            <a:r>
              <a:rPr lang="ru-RU" sz="2400" u="sng" dirty="0"/>
              <a:t>индивидуальных образовательных планов</a:t>
            </a:r>
            <a:r>
              <a:rPr lang="ru-RU" sz="2400" dirty="0"/>
              <a:t> обучающихся, обеспечения их эффективной самостоятельной работы при поддержке педагогических работников и </a:t>
            </a:r>
            <a:r>
              <a:rPr lang="ru-RU" sz="2400" dirty="0" err="1"/>
              <a:t>тьюторов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2056" name="Picture 8" descr="http://www.warnet.ru/img/books_covers/1010925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812782"/>
            <a:ext cx="2331767" cy="30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931" y="591369"/>
            <a:ext cx="7632848" cy="979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79" y="550962"/>
            <a:ext cx="7283152" cy="99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римерная основная образовательная программа  ООО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779" y="1916832"/>
            <a:ext cx="8229600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… </a:t>
            </a:r>
            <a:r>
              <a:rPr lang="ru-RU" sz="2800" dirty="0"/>
              <a:t>«разнообразие </a:t>
            </a:r>
            <a:r>
              <a:rPr lang="ru-RU" sz="2800" u="sng" dirty="0"/>
              <a:t>индивидуальных образовательных траекторий</a:t>
            </a:r>
            <a:r>
              <a:rPr lang="ru-RU" sz="2800" dirty="0"/>
              <a:t> и индивидуального развития каждого обучающегося, в том числе одарённых детей, </a:t>
            </a:r>
            <a:r>
              <a:rPr lang="ru-RU" sz="2800" dirty="0" smtClean="0"/>
              <a:t>детей - </a:t>
            </a:r>
            <a:r>
              <a:rPr lang="ru-RU" sz="2800" dirty="0"/>
              <a:t>инвалидов и детей с ограниченными возможностями здоровья»</a:t>
            </a:r>
          </a:p>
          <a:p>
            <a:endParaRPr lang="ru-RU" dirty="0"/>
          </a:p>
        </p:txBody>
      </p:sp>
      <p:pic>
        <p:nvPicPr>
          <p:cNvPr id="4098" name="Picture 2" descr="http://www.chtivo.ru/getpic3d/16775388/350/191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96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5" y="404664"/>
            <a:ext cx="309634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980728"/>
            <a:ext cx="8445391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Образовательное </a:t>
            </a:r>
            <a:r>
              <a:rPr lang="ru-RU" sz="2000" dirty="0"/>
              <a:t>учреждение:</a:t>
            </a:r>
          </a:p>
          <a:p>
            <a:pPr marL="0" lvl="0" indent="0">
              <a:buNone/>
            </a:pPr>
            <a:r>
              <a:rPr lang="ru-RU" sz="2000" dirty="0"/>
              <a:t>предоставляет обучающимся возможность формирования </a:t>
            </a:r>
            <a:r>
              <a:rPr lang="ru-RU" sz="2000" u="sng" dirty="0"/>
              <a:t>индивидуальных учебных планов</a:t>
            </a:r>
            <a:r>
              <a:rPr lang="ru-RU" sz="2000" dirty="0"/>
              <a:t>, включающих учебные предметы из обязательных предметных областей (на базовом или углубленном уровне), в том числе интегрированные учебные предметы «Естествознание», «Обществознание», «Россия в мире», «Экология»,  дополнительные учебные предметы, курсы по выбору </a:t>
            </a:r>
            <a:r>
              <a:rPr lang="ru-RU" sz="2000" dirty="0" smtClean="0"/>
              <a:t>обучающихся.</a:t>
            </a:r>
            <a:endParaRPr lang="ru-RU" sz="2000" dirty="0"/>
          </a:p>
          <a:p>
            <a:endParaRPr lang="ru-RU" sz="2400" dirty="0"/>
          </a:p>
        </p:txBody>
      </p:sp>
      <p:pic>
        <p:nvPicPr>
          <p:cNvPr id="4" name="Picture 4" descr="http://stupinods.ucoz.ru/stand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756759" cy="9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2.bp.blogspot.com/-9NhK7TuoBj8/T-a3o-9wWnI/AAAAAAAAGeI/ttjoS6qYf3c/s640/s640x480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56" y="3284984"/>
            <a:ext cx="511534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1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9758" y="233517"/>
            <a:ext cx="3616677" cy="962116"/>
          </a:xfrm>
          <a:prstGeom prst="roundRect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389" y="328910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Право </a:t>
            </a:r>
            <a:r>
              <a:rPr lang="ru-RU" sz="1600" b="1" i="1" dirty="0" smtClean="0"/>
              <a:t>обучающегося</a:t>
            </a:r>
          </a:p>
          <a:p>
            <a:r>
              <a:rPr lang="ru-RU" sz="1600" b="1" i="1" dirty="0" smtClean="0"/>
              <a:t>на </a:t>
            </a:r>
            <a:r>
              <a:rPr lang="ru-RU" sz="1600" b="1" i="1" dirty="0"/>
              <a:t>выбор содержания </a:t>
            </a:r>
            <a:r>
              <a:rPr lang="ru-RU" sz="1600" b="1" i="1" dirty="0" smtClean="0"/>
              <a:t>обучения </a:t>
            </a:r>
            <a:r>
              <a:rPr lang="ru-RU" sz="1600" b="1" i="1" dirty="0"/>
              <a:t>и видов деятельности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5971" y="1294772"/>
            <a:ext cx="1872208" cy="864096"/>
          </a:xfrm>
          <a:prstGeom prst="roundRect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ИУП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4948" y="3429000"/>
            <a:ext cx="1872208" cy="864096"/>
          </a:xfrm>
          <a:prstGeom prst="roundRect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ИОП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3278" y="5157192"/>
            <a:ext cx="1872208" cy="864096"/>
          </a:xfrm>
          <a:prstGeom prst="roundRect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221088"/>
            <a:ext cx="4176464" cy="100811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Учет видов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образовательной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деятельности обучающихся, методов и форм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диагностики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результатов, технологий освоения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содержания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4546" y="2411441"/>
            <a:ext cx="4048205" cy="82860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Учет образовательных запросов обучающихся, их познавательных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возможностей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5877272"/>
            <a:ext cx="4238425" cy="864095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Учет времени, средств, условий реализации программы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99592" y="1159907"/>
            <a:ext cx="5183" cy="4413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5103" y="3861048"/>
            <a:ext cx="5705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1"/>
          </p:cNvCxnSpPr>
          <p:nvPr/>
        </p:nvCxnSpPr>
        <p:spPr>
          <a:xfrm>
            <a:off x="899592" y="1726820"/>
            <a:ext cx="56763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99592" y="5589240"/>
            <a:ext cx="5833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516445" y="2158868"/>
            <a:ext cx="0" cy="666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63037" y="2825746"/>
            <a:ext cx="1449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541052" y="4293096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556209" y="6021288"/>
            <a:ext cx="0" cy="3118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46129" y="6333121"/>
            <a:ext cx="141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07171" y="4725144"/>
            <a:ext cx="1449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47667"/>
              </p:ext>
            </p:extLst>
          </p:nvPr>
        </p:nvGraphicFramePr>
        <p:xfrm>
          <a:off x="107504" y="116632"/>
          <a:ext cx="8712968" cy="6708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6696744"/>
              </a:tblGrid>
              <a:tr h="229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Авторы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Трактовка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1316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 err="1" smtClean="0">
                          <a:effectLst/>
                        </a:rPr>
                        <a:t>С.В.Воробьева</a:t>
                      </a:r>
                      <a:r>
                        <a:rPr lang="ru-RU" sz="1600" kern="1800" dirty="0">
                          <a:effectLst/>
                        </a:rPr>
                        <a:t>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 err="1">
                          <a:effectLst/>
                        </a:rPr>
                        <a:t>В.Г.Рындак</a:t>
                      </a:r>
                      <a:r>
                        <a:rPr lang="ru-RU" sz="1600" kern="1800" dirty="0">
                          <a:effectLst/>
                        </a:rPr>
                        <a:t>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М.Б. </a:t>
                      </a:r>
                      <a:r>
                        <a:rPr lang="ru-RU" sz="1600" kern="1800" dirty="0" err="1">
                          <a:effectLst/>
                        </a:rPr>
                        <a:t>Утепов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Целенаправленно проектируемая дифференцированная образовательная </a:t>
                      </a:r>
                      <a:r>
                        <a:rPr lang="ru-RU" sz="1600" kern="1800" dirty="0" smtClean="0">
                          <a:effectLst/>
                        </a:rPr>
                        <a:t>программа, </a:t>
                      </a:r>
                      <a:r>
                        <a:rPr lang="ru-RU" sz="1600" kern="1800" dirty="0">
                          <a:effectLst/>
                        </a:rPr>
                        <a:t>обеспечивающая позиции ученика как субъекта выбора, разработки, реализации образовательной программы при осуществлении учителями педагогической поддержки его самоопределения и самореализации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75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А.Я. </a:t>
                      </a:r>
                      <a:r>
                        <a:rPr lang="ru-RU" sz="1600" kern="1800" dirty="0" err="1">
                          <a:effectLst/>
                        </a:rPr>
                        <a:t>Тряпицина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Содержательная характеристика образовательной программы, отражающая интересы, возможности, потребности ученика (ИОП-средство реализации ИОМ)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75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>
                          <a:effectLst/>
                        </a:rPr>
                        <a:t>М.Л. Соколова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Освоение образовательной программы с опорой на образовательный опыт, возможности, с ориентацией на решение образовательных проблем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75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Г.В. Куприянова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Способ самоопределения, самореализации и проверки правильности выбора профилирующего направления дальнейшего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940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>
                          <a:effectLst/>
                        </a:rPr>
                        <a:t>Н.Г. Зверева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Вариативная структура учебной деятельности, отражающая его личностные особенности, проектируемая в рамках учебной дисциплины совместно с учителем на основе комплексной психолого-педагогической диагностики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940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>
                          <a:effectLst/>
                        </a:rPr>
                        <a:t>А.В.Туркина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Путь освоения различных образовательных программ, самостоятельно прокладываемый обучающимся в целях самоопределения и самореализации при осуществлении педагогической поддержки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  <a:tr h="940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Н.В. Смирнова,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В.И. Богословский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</a:rPr>
                        <a:t>Персональный путь реализации личностного потенциала ученика в образовании, формируемый совокупностью объективных и субъективных факторов и осуществляемый самим обучающимся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165" marR="40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1524</Words>
  <Application>Microsoft Office PowerPoint</Application>
  <PresentationFormat>Экран (4:3)</PresentationFormat>
  <Paragraphs>690</Paragraphs>
  <Slides>29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Ясность</vt:lpstr>
      <vt:lpstr>Из опыта работы по реализации индивидуальных учебных планов учащихся старшей школы</vt:lpstr>
      <vt:lpstr>Презентация PowerPoint</vt:lpstr>
      <vt:lpstr>Федеральный закон от 29.12.201 № 273-ФЗ  «Об образовании в РФ»</vt:lpstr>
      <vt:lpstr>Презентация PowerPoint</vt:lpstr>
      <vt:lpstr>ФГОС ООО </vt:lpstr>
      <vt:lpstr>Примерная основная образовательная программа  ООО</vt:lpstr>
      <vt:lpstr>ФГОС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администрации ОУ по организационному обеспечению формирования ИУП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ИУП</vt:lpstr>
      <vt:lpstr>Показатели познавательной активности обучающихся по ИУП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ФГОС-2</cp:lastModifiedBy>
  <cp:revision>119</cp:revision>
  <dcterms:created xsi:type="dcterms:W3CDTF">2015-05-24T14:56:34Z</dcterms:created>
  <dcterms:modified xsi:type="dcterms:W3CDTF">2015-09-22T07:57:18Z</dcterms:modified>
</cp:coreProperties>
</file>