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81" r:id="rId4"/>
    <p:sldId id="280" r:id="rId5"/>
    <p:sldId id="282" r:id="rId6"/>
    <p:sldId id="284" r:id="rId7"/>
    <p:sldId id="256" r:id="rId8"/>
    <p:sldId id="288" r:id="rId9"/>
    <p:sldId id="287" r:id="rId10"/>
    <p:sldId id="264" r:id="rId11"/>
    <p:sldId id="268" r:id="rId12"/>
    <p:sldId id="289" r:id="rId13"/>
    <p:sldId id="269" r:id="rId14"/>
    <p:sldId id="270" r:id="rId15"/>
    <p:sldId id="271" r:id="rId16"/>
    <p:sldId id="272" r:id="rId17"/>
    <p:sldId id="290" r:id="rId18"/>
    <p:sldId id="273" r:id="rId19"/>
    <p:sldId id="274" r:id="rId20"/>
    <p:sldId id="276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832647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ИНДИВИДУАЛЬНОГО ОБУЧЕНИЯ КАК ФОРМА ОРГАНИЗАЦИИ СИСТЕМНО-ДЕЯТЕЛЬНОСТНОГО ПОДХОДА В ОБУЧЕНИИ МАТЕМАТИКЕ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Ковалёв Александр Владимирович,</a:t>
            </a:r>
            <a:b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учитель математики</a:t>
            </a:r>
            <a:b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Ситьковского филиала </a:t>
            </a: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МБОУ </a:t>
            </a:r>
            <a:r>
              <a:rPr lang="ru-RU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«Логовская ОШ»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 w="28575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7000" u="sng" dirty="0" smtClean="0">
                <a:latin typeface="Times New Roman"/>
                <a:ea typeface="Times New Roman"/>
              </a:rPr>
              <a:t>Принципы ТИО</a:t>
            </a:r>
          </a:p>
          <a:p>
            <a:pPr marL="1800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6000" dirty="0" smtClean="0">
                <a:latin typeface="Times New Roman"/>
                <a:ea typeface="Times New Roman"/>
              </a:rPr>
              <a:t>1. Первоначальное </a:t>
            </a:r>
            <a:r>
              <a:rPr lang="ru-RU" sz="6000" dirty="0">
                <a:latin typeface="Times New Roman"/>
                <a:ea typeface="Times New Roman"/>
              </a:rPr>
              <a:t>самостоятельное изучение нового материала.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2. Выбор учениками индивидуального темпа обучения.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3. Выбор учениками индивидуального уровня трудности.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4. Предоставление ученикам возможности отвечать только по желанию.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5. Учет и ответственность.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6. Отсутствие оценок и обязательных домашних заданий.</a:t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/>
            </a:r>
            <a:br>
              <a:rPr lang="ru-RU" sz="6000" dirty="0">
                <a:latin typeface="Times New Roman"/>
                <a:ea typeface="Times New Roman"/>
              </a:rPr>
            </a:br>
            <a:r>
              <a:rPr lang="ru-RU" sz="6000" dirty="0">
                <a:latin typeface="Times New Roman"/>
                <a:ea typeface="Times New Roman"/>
              </a:rPr>
              <a:t>7. Взаимопомощь.</a:t>
            </a:r>
            <a:br>
              <a:rPr lang="ru-RU" sz="6000" dirty="0">
                <a:latin typeface="Times New Roman"/>
                <a:ea typeface="Times New Roman"/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250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 algn="ctr">
              <a:buAutoNum type="arabicPeriod"/>
            </a:pP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Первоначальное </a:t>
            </a:r>
            <a:r>
              <a:rPr lang="ru-RU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самостоятельное изучение нового </a:t>
            </a: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материала</a:t>
            </a:r>
          </a:p>
          <a:p>
            <a:pPr marL="0" indent="0" algn="ctr">
              <a:buNone/>
            </a:pPr>
            <a:endParaRPr lang="ru-RU" sz="2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832" y="1628800"/>
            <a:ext cx="3168352" cy="4387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 на карточке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2564904"/>
            <a:ext cx="5544615" cy="5537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Самостоятельная работа с учебником</a:t>
            </a:r>
          </a:p>
        </p:txBody>
      </p: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>
            <a:off x="4644008" y="2067585"/>
            <a:ext cx="0" cy="497319"/>
          </a:xfrm>
          <a:prstGeom prst="straightConnector1">
            <a:avLst/>
          </a:prstGeom>
          <a:ln w="190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259632" y="3898126"/>
            <a:ext cx="3024336" cy="3949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Выполнил задание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4048" y="3898126"/>
            <a:ext cx="3096344" cy="3949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выполнил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7934" y="4978246"/>
            <a:ext cx="3028042" cy="3949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Следующее задание</a:t>
            </a: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4978246"/>
            <a:ext cx="3096344" cy="3949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Работа с учителем</a:t>
            </a: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283968" y="3212976"/>
            <a:ext cx="396043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42029" y="3212976"/>
            <a:ext cx="324037" cy="630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2"/>
          </p:cNvCxnSpPr>
          <p:nvPr/>
        </p:nvCxnSpPr>
        <p:spPr>
          <a:xfrm>
            <a:off x="2771800" y="4293096"/>
            <a:ext cx="0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3" idx="0"/>
          </p:cNvCxnSpPr>
          <p:nvPr/>
        </p:nvCxnSpPr>
        <p:spPr>
          <a:xfrm>
            <a:off x="6552220" y="4293096"/>
            <a:ext cx="0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4283968" y="4293096"/>
            <a:ext cx="720079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24936" cy="612068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Самостоятельное </a:t>
            </a:r>
            <a:r>
              <a:rPr lang="ru-RU" u="sng" dirty="0">
                <a:solidFill>
                  <a:prstClr val="black"/>
                </a:solidFill>
                <a:latin typeface="Times New Roman"/>
                <a:ea typeface="Times New Roman"/>
              </a:rPr>
              <a:t>изучение </a:t>
            </a:r>
            <a:r>
              <a:rPr lang="ru-RU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новой темы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1268760"/>
            <a:ext cx="230425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«3» (обязательные)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1268760"/>
            <a:ext cx="22322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«4» (по желанию)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1268760"/>
            <a:ext cx="22322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«5» (по желанию)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2852936"/>
            <a:ext cx="302433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Контрольная работа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(обязательно)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2852936"/>
            <a:ext cx="22322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Зачёт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(обязательно)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4365104"/>
            <a:ext cx="22322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выполнил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4365104"/>
            <a:ext cx="22322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ыполнил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355976" y="3679954"/>
            <a:ext cx="1512169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403648" y="5517232"/>
            <a:ext cx="6696744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Следующая тема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020544" y="3679954"/>
            <a:ext cx="423664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940152" y="1628800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131840" y="1628800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259632" y="476007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259631" y="2060848"/>
            <a:ext cx="1" cy="269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139952" y="3212976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203848" y="2060848"/>
            <a:ext cx="1512168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995936" y="2132856"/>
            <a:ext cx="3456384" cy="613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907704" y="2060848"/>
            <a:ext cx="423664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4851648" y="4760074"/>
            <a:ext cx="296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788024" y="4760074"/>
            <a:ext cx="0" cy="68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2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400" u="sng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Выбор учениками индивидуального темпа </a:t>
            </a: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обучения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За урок разные ученики решают разное количество заданий, причем это количество зависит только от работы </a:t>
            </a:r>
            <a:r>
              <a:rPr lang="ru-RU" b="1" u="sng" dirty="0">
                <a:latin typeface="Times New Roman"/>
                <a:ea typeface="Times New Roman"/>
              </a:rPr>
              <a:t>самого</a:t>
            </a:r>
            <a:r>
              <a:rPr lang="ru-RU" dirty="0">
                <a:latin typeface="Times New Roman"/>
                <a:ea typeface="Times New Roman"/>
              </a:rPr>
              <a:t> ученика, </a:t>
            </a:r>
            <a:r>
              <a:rPr lang="ru-RU" dirty="0" smtClean="0">
                <a:latin typeface="Times New Roman"/>
                <a:ea typeface="Times New Roman"/>
              </a:rPr>
              <a:t>               а </a:t>
            </a:r>
            <a:r>
              <a:rPr lang="ru-RU" dirty="0">
                <a:latin typeface="Times New Roman"/>
                <a:ea typeface="Times New Roman"/>
              </a:rPr>
              <a:t>не от желания учителя, то есть, - темп работы определяет </a:t>
            </a:r>
            <a:r>
              <a:rPr lang="ru-RU" b="1" u="sng" dirty="0">
                <a:latin typeface="Times New Roman"/>
                <a:ea typeface="Times New Roman"/>
              </a:rPr>
              <a:t>сам</a:t>
            </a:r>
            <a:r>
              <a:rPr lang="ru-RU" dirty="0">
                <a:latin typeface="Times New Roman"/>
                <a:ea typeface="Times New Roman"/>
              </a:rPr>
              <a:t> ученик.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9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3. </a:t>
            </a:r>
            <a:r>
              <a:rPr lang="ru-RU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Выбор учениками индивидуального уровня </a:t>
            </a: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трудности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Times New Roman"/>
              </a:rPr>
              <a:t>На </a:t>
            </a:r>
            <a:r>
              <a:rPr lang="ru-RU" sz="2800" dirty="0">
                <a:latin typeface="Times New Roman"/>
                <a:ea typeface="Times New Roman"/>
              </a:rPr>
              <a:t>оценку "3" ученик должен выполнить определенное количество индивидуальных заданий, на "4" - еще дополнительно несколько </a:t>
            </a:r>
            <a:r>
              <a:rPr lang="ru-RU" sz="2800" dirty="0" smtClean="0">
                <a:latin typeface="Times New Roman"/>
                <a:ea typeface="Times New Roman"/>
              </a:rPr>
              <a:t>заданий,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на "5" - еще другие, более сложные задания.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На </a:t>
            </a:r>
            <a:r>
              <a:rPr lang="ru-RU" sz="2800" dirty="0">
                <a:latin typeface="Times New Roman"/>
                <a:ea typeface="Times New Roman"/>
              </a:rPr>
              <a:t>каком уровне остановиться - </a:t>
            </a:r>
            <a:r>
              <a:rPr lang="ru-RU" sz="2800" b="1" u="sng" dirty="0">
                <a:latin typeface="Times New Roman"/>
                <a:ea typeface="Times New Roman"/>
              </a:rPr>
              <a:t>ученик решает сам</a:t>
            </a:r>
            <a:r>
              <a:rPr lang="ru-RU" sz="2800" dirty="0">
                <a:latin typeface="Times New Roman"/>
                <a:ea typeface="Times New Roman"/>
              </a:rPr>
              <a:t>, то </a:t>
            </a:r>
            <a:r>
              <a:rPr lang="ru-RU" sz="2800" dirty="0" smtClean="0">
                <a:latin typeface="Times New Roman"/>
                <a:ea typeface="Times New Roman"/>
              </a:rPr>
              <a:t>есть, решив </a:t>
            </a:r>
            <a:r>
              <a:rPr lang="ru-RU" sz="2800" dirty="0">
                <a:latin typeface="Times New Roman"/>
                <a:ea typeface="Times New Roman"/>
              </a:rPr>
              <a:t>все задачи на "3", ученик может как закончить решения, так и продолжать их </a:t>
            </a:r>
            <a:r>
              <a:rPr lang="ru-RU" sz="2800" b="1" u="sng" dirty="0">
                <a:latin typeface="Times New Roman"/>
                <a:ea typeface="Times New Roman"/>
              </a:rPr>
              <a:t>по своему усмотрению.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42209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u="sng" dirty="0">
                <a:solidFill>
                  <a:prstClr val="black"/>
                </a:solidFill>
                <a:latin typeface="Times New Roman"/>
                <a:ea typeface="Times New Roman"/>
              </a:rPr>
              <a:t>4. Предоставление ученикам возможности отвечать только по </a:t>
            </a:r>
            <a:r>
              <a:rPr lang="ru-RU" sz="30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желанию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/>
                <a:ea typeface="Times New Roman"/>
              </a:rPr>
              <a:t>При </a:t>
            </a:r>
            <a:r>
              <a:rPr lang="ru-RU" sz="3000" dirty="0">
                <a:latin typeface="Times New Roman"/>
                <a:ea typeface="Times New Roman"/>
              </a:rPr>
              <a:t>изучении темы ученик </a:t>
            </a:r>
            <a:r>
              <a:rPr lang="ru-RU" sz="3000" dirty="0" smtClean="0">
                <a:latin typeface="Times New Roman"/>
                <a:ea typeface="Times New Roman"/>
              </a:rPr>
              <a:t>в процессе решения  </a:t>
            </a:r>
            <a:r>
              <a:rPr lang="ru-RU" sz="3000" dirty="0">
                <a:latin typeface="Times New Roman"/>
                <a:ea typeface="Times New Roman"/>
              </a:rPr>
              <a:t>задач, </a:t>
            </a:r>
            <a:r>
              <a:rPr lang="ru-RU" sz="3000" dirty="0" smtClean="0">
                <a:latin typeface="Times New Roman"/>
                <a:ea typeface="Times New Roman"/>
              </a:rPr>
              <a:t>изучает теоретический материал. </a:t>
            </a:r>
            <a:r>
              <a:rPr lang="ru-RU" sz="3000" dirty="0">
                <a:latin typeface="Times New Roman"/>
                <a:ea typeface="Times New Roman"/>
              </a:rPr>
              <a:t>Когда сдавать </a:t>
            </a:r>
            <a:r>
              <a:rPr lang="ru-RU" sz="3000" dirty="0" smtClean="0">
                <a:latin typeface="Times New Roman"/>
                <a:ea typeface="Times New Roman"/>
              </a:rPr>
              <a:t>зачет по теории </a:t>
            </a:r>
            <a:r>
              <a:rPr lang="ru-RU" sz="3000" dirty="0">
                <a:latin typeface="Times New Roman"/>
                <a:ea typeface="Times New Roman"/>
              </a:rPr>
              <a:t>- определяет </a:t>
            </a:r>
            <a:r>
              <a:rPr lang="ru-RU" sz="3000" b="1" u="sng" dirty="0">
                <a:latin typeface="Times New Roman"/>
                <a:ea typeface="Times New Roman"/>
              </a:rPr>
              <a:t>сам</a:t>
            </a:r>
            <a:r>
              <a:rPr lang="ru-RU" sz="3000" dirty="0">
                <a:latin typeface="Times New Roman"/>
                <a:ea typeface="Times New Roman"/>
              </a:rPr>
              <a:t> ученик. </a:t>
            </a:r>
            <a:r>
              <a:rPr lang="ru-RU" sz="3000" dirty="0" smtClean="0">
                <a:latin typeface="Times New Roman"/>
                <a:ea typeface="Times New Roman"/>
              </a:rPr>
              <a:t>После </a:t>
            </a:r>
            <a:r>
              <a:rPr lang="ru-RU" sz="3000" dirty="0">
                <a:latin typeface="Times New Roman"/>
                <a:ea typeface="Times New Roman"/>
              </a:rPr>
              <a:t>выполнения индивидуальных работ, сдачи зачета, ученик имеет право на выполнение контрольной работы, которая выдается ему в виде индивидуального задания на карточке. </a:t>
            </a:r>
            <a:r>
              <a:rPr lang="ru-RU" sz="3000" dirty="0" smtClean="0">
                <a:latin typeface="Times New Roman"/>
                <a:ea typeface="Times New Roman"/>
              </a:rPr>
              <a:t>Контрольную </a:t>
            </a:r>
            <a:r>
              <a:rPr lang="ru-RU" sz="3000" dirty="0">
                <a:latin typeface="Times New Roman"/>
                <a:ea typeface="Times New Roman"/>
              </a:rPr>
              <a:t>работу ученик выполняет тогда, когда </a:t>
            </a:r>
            <a:r>
              <a:rPr lang="ru-RU" sz="3000" b="1" u="sng" dirty="0">
                <a:latin typeface="Times New Roman"/>
                <a:ea typeface="Times New Roman"/>
              </a:rPr>
              <a:t>сам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smtClean="0">
                <a:latin typeface="Times New Roman"/>
                <a:ea typeface="Times New Roman"/>
              </a:rPr>
              <a:t>он </a:t>
            </a:r>
            <a:r>
              <a:rPr lang="ru-RU" sz="3000" dirty="0">
                <a:latin typeface="Times New Roman"/>
                <a:ea typeface="Times New Roman"/>
              </a:rPr>
              <a:t>считает, что готов к ее выполнению</a:t>
            </a:r>
            <a:r>
              <a:rPr lang="ru-RU" sz="3000" dirty="0" smtClean="0">
                <a:latin typeface="Times New Roman"/>
                <a:ea typeface="Times New Roman"/>
              </a:rPr>
              <a:t>.</a:t>
            </a:r>
            <a:r>
              <a:rPr lang="ru-RU" sz="30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74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ln w="285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dirty="0">
                <a:solidFill>
                  <a:prstClr val="black"/>
                </a:solidFill>
                <a:latin typeface="Times New Roman"/>
                <a:ea typeface="Times New Roman"/>
              </a:rPr>
              <a:t>5</a:t>
            </a:r>
            <a:r>
              <a:rPr lang="ru-RU" sz="4500" u="sng" dirty="0">
                <a:solidFill>
                  <a:prstClr val="black"/>
                </a:solidFill>
                <a:latin typeface="Times New Roman"/>
                <a:ea typeface="Times New Roman"/>
              </a:rPr>
              <a:t>. Учет и </a:t>
            </a:r>
            <a:r>
              <a:rPr lang="ru-RU" sz="45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ответственность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3800" dirty="0" smtClean="0">
                <a:latin typeface="Times New Roman"/>
                <a:ea typeface="Times New Roman"/>
              </a:rPr>
              <a:t>На </a:t>
            </a:r>
            <a:r>
              <a:rPr lang="ru-RU" sz="3800" dirty="0">
                <a:latin typeface="Times New Roman"/>
                <a:ea typeface="Times New Roman"/>
              </a:rPr>
              <a:t>каждом уроке ученики поставлены перед необходимостью все время </a:t>
            </a:r>
            <a:r>
              <a:rPr lang="ru-RU" sz="3800" b="1" dirty="0">
                <a:latin typeface="Times New Roman"/>
                <a:ea typeface="Times New Roman"/>
              </a:rPr>
              <a:t>делать выбор</a:t>
            </a:r>
            <a:r>
              <a:rPr lang="ru-RU" sz="3800" dirty="0">
                <a:latin typeface="Times New Roman"/>
                <a:ea typeface="Times New Roman"/>
              </a:rPr>
              <a:t>: </a:t>
            </a:r>
            <a:r>
              <a:rPr lang="ru-RU" sz="3800" u="sng" dirty="0">
                <a:latin typeface="Times New Roman"/>
                <a:ea typeface="Times New Roman"/>
              </a:rPr>
              <a:t>сколько</a:t>
            </a:r>
            <a:r>
              <a:rPr lang="ru-RU" sz="3800" dirty="0">
                <a:latin typeface="Times New Roman"/>
                <a:ea typeface="Times New Roman"/>
              </a:rPr>
              <a:t> заданий выполнить на уроке, </a:t>
            </a:r>
            <a:r>
              <a:rPr lang="ru-RU" sz="3800" u="sng" dirty="0">
                <a:latin typeface="Times New Roman"/>
                <a:ea typeface="Times New Roman"/>
              </a:rPr>
              <a:t>когда</a:t>
            </a:r>
            <a:r>
              <a:rPr lang="ru-RU" sz="3800" dirty="0">
                <a:latin typeface="Times New Roman"/>
                <a:ea typeface="Times New Roman"/>
              </a:rPr>
              <a:t> сдавать зачет, </a:t>
            </a:r>
            <a:r>
              <a:rPr lang="ru-RU" sz="3800" u="sng" dirty="0">
                <a:latin typeface="Times New Roman"/>
                <a:ea typeface="Times New Roman"/>
              </a:rPr>
              <a:t>когда</a:t>
            </a:r>
            <a:r>
              <a:rPr lang="ru-RU" sz="3800" dirty="0">
                <a:latin typeface="Times New Roman"/>
                <a:ea typeface="Times New Roman"/>
              </a:rPr>
              <a:t> выполнить контрольную работу. </a:t>
            </a:r>
            <a:r>
              <a:rPr lang="ru-RU" sz="3800" dirty="0" smtClean="0">
                <a:latin typeface="Times New Roman"/>
                <a:ea typeface="Times New Roman"/>
              </a:rPr>
              <a:t>При этом изо </a:t>
            </a:r>
            <a:r>
              <a:rPr lang="ru-RU" sz="3800" dirty="0">
                <a:latin typeface="Times New Roman"/>
                <a:ea typeface="Times New Roman"/>
              </a:rPr>
              <a:t>дня в день ученик преодолевает собственную лень, несобранность, - непрерывно идет процесс самовоспитания</a:t>
            </a:r>
            <a:r>
              <a:rPr lang="ru-RU" sz="3800" dirty="0" smtClean="0">
                <a:latin typeface="Times New Roman"/>
                <a:ea typeface="Times New Roman"/>
              </a:rPr>
              <a:t>. Результаты выполнения заданий, сдачи зачёта, выполнения контрольной работы фиксируются в листе открытого учёта знаний, который помещается на информационном стенде в классе. С ними могут ознакомиться</a:t>
            </a:r>
            <a:r>
              <a:rPr lang="ru-RU" sz="3400" dirty="0" smtClean="0">
                <a:latin typeface="Times New Roman"/>
                <a:ea typeface="Times New Roman"/>
              </a:rPr>
              <a:t> </a:t>
            </a:r>
            <a:r>
              <a:rPr lang="ru-RU" sz="3800" dirty="0" smtClean="0">
                <a:latin typeface="Times New Roman"/>
                <a:ea typeface="Times New Roman"/>
              </a:rPr>
              <a:t>как</a:t>
            </a:r>
            <a:r>
              <a:rPr lang="ru-RU" sz="3400" dirty="0" smtClean="0">
                <a:latin typeface="Times New Roman"/>
                <a:ea typeface="Times New Roman"/>
              </a:rPr>
              <a:t> </a:t>
            </a:r>
            <a:r>
              <a:rPr lang="ru-RU" sz="3800" dirty="0" smtClean="0">
                <a:latin typeface="Times New Roman"/>
                <a:ea typeface="Times New Roman"/>
              </a:rPr>
              <a:t>сами</a:t>
            </a:r>
            <a:r>
              <a:rPr lang="ru-RU" sz="3400" dirty="0" smtClean="0">
                <a:latin typeface="Times New Roman"/>
                <a:ea typeface="Times New Roman"/>
              </a:rPr>
              <a:t> </a:t>
            </a:r>
            <a:r>
              <a:rPr lang="ru-RU" sz="3800" dirty="0" smtClean="0">
                <a:latin typeface="Times New Roman"/>
                <a:ea typeface="Times New Roman"/>
              </a:rPr>
              <a:t>учащиеся</a:t>
            </a:r>
            <a:r>
              <a:rPr lang="ru-RU" sz="3400" dirty="0" smtClean="0">
                <a:latin typeface="Times New Roman"/>
                <a:ea typeface="Times New Roman"/>
              </a:rPr>
              <a:t>, </a:t>
            </a:r>
            <a:r>
              <a:rPr lang="ru-RU" sz="3800" dirty="0" smtClean="0">
                <a:latin typeface="Times New Roman"/>
                <a:ea typeface="Times New Roman"/>
              </a:rPr>
              <a:t>так</a:t>
            </a:r>
            <a:r>
              <a:rPr lang="ru-RU" sz="3400" dirty="0" smtClean="0">
                <a:latin typeface="Times New Roman"/>
                <a:ea typeface="Times New Roman"/>
              </a:rPr>
              <a:t> </a:t>
            </a:r>
            <a:r>
              <a:rPr lang="ru-RU" sz="3800" dirty="0" smtClean="0">
                <a:latin typeface="Times New Roman"/>
                <a:ea typeface="Times New Roman"/>
              </a:rPr>
              <a:t>и их родители</a:t>
            </a:r>
            <a:r>
              <a:rPr lang="ru-RU" sz="3400" dirty="0" smtClean="0"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2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6264696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и ответственность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12474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ЛИСТ ОТКРЫТОГО УЧЁТА ЗНАНИЙ ПО АЛГЕБРЕ УЧАЩИХСЯ 9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КЛАССА</a:t>
            </a: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C:\Users\а\Desktop\2015-12-10\Сканировать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632848" cy="555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3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6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Отсутствие оценок и обязательных домашних </a:t>
            </a: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заданий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Так как ученик выбирает сам уровень, на котором он будет изучать материал, то оценка, в принципе, теряет смысл.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Домашние задания не являются обязательными, потому что </a:t>
            </a:r>
            <a:r>
              <a:rPr lang="ru-RU" sz="2800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весь материал можно изучить на уроке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Однако, как правило дети хотят побыстрее выполнить все задания, чтобы не отстать от товарищей, поэтому сами берут карточки домой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</a:t>
            </a:r>
            <a:r>
              <a:rPr lang="ru-RU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28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Взаимопомощь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Жесткой дисциплины на уроках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применением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технологии индивидуального обучения нет. </a:t>
            </a:r>
            <a:endParaRPr lang="ru-RU" sz="2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Ученик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может в любое время по 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своему желанию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подойти </a:t>
            </a:r>
            <a:r>
              <a:rPr lang="ru-RU" sz="28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учителю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другому ученику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взять дополнительную литературу, справочники. </a:t>
            </a:r>
            <a:endParaRPr lang="ru-RU" sz="2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Ребята по </a:t>
            </a:r>
            <a:r>
              <a:rPr lang="ru-RU" sz="2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своему желанию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могут объединяться </a:t>
            </a:r>
            <a:r>
              <a:rPr lang="ru-RU" sz="28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пары и группы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Эти пары и группы возникают и распадаются стихийно в течение всего учебного года без малейшего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участия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учителя.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90465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технологии индивидуального обучения –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 Юрий Афанасьевич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математики, Пермский край, город Чайковский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 созданию 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епочки» карточек-заданий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Постепенное усложнение заданий (от простого – к сложному).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Всесторонний охват изучаемого материала.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Избыточное число карточек-заданий.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Краткость заданий.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Учёт индивидуальных особенностей детей.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5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Атмосфера на уроках с использованием ТИО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Ученики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уроках спокойны. Они знают, что урок начнется с того, чем закончился предыдущий, то есть они будут продолжать начатую работу.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Ученики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знают, что без их желания их не вызовут к доске, не поставят двойку, не запишут в дневник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Создание «ситуации успеха» способствует тому, что каждый ребёнок не боится сделать ошибку, обратиться за помощью к учителю или однокласснику.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Перемещения по классу заменяют физкультминутки.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Атмосфера на уроке напоминает атмосферу читального зала.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0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использования ТИО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со стороны администрации школы.</a:t>
            </a:r>
          </a:p>
          <a:p>
            <a:pPr marL="81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нормальных учебников.</a:t>
            </a:r>
          </a:p>
          <a:p>
            <a:pPr marL="81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Учителю тяжело работать в таком режиме.</a:t>
            </a:r>
          </a:p>
        </p:txBody>
      </p:sp>
    </p:spTree>
    <p:extLst>
      <p:ext uri="{BB962C8B-B14F-4D97-AF65-F5344CB8AC3E}">
        <p14:creationId xmlns:p14="http://schemas.microsoft.com/office/powerpoint/2010/main" val="34138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Деятельностный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подход предполагает обучение, при котором ребёнок не получает знания в готовом виде, а добывает их сам в процессе собственной учебно-познавательной деятельности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ВЫВОД: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технология индивидуального обучения полностью соответствует деятельностному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подходу.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1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04867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традиционный урок???</a:t>
            </a:r>
          </a:p>
          <a:p>
            <a:endParaRPr lang="ru-RU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Сплошное насилие над ребёнком!!!</a:t>
            </a:r>
          </a:p>
          <a:p>
            <a:endParaRPr lang="ru-RU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– раб!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2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352928" cy="5976664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объясняется новый материал?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объясняется?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Одинаковый темп обучения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Одинаковая трудность материала…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обратной связи…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596336" y="3645024"/>
            <a:ext cx="7920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2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620688"/>
            <a:ext cx="8352928" cy="597666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Двойка – единственный инструмент в руках учителя!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отметка???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СТРЕССОВОЕ СОСТОЯНИЕ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99992" y="3068960"/>
            <a:ext cx="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3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08912" cy="5904656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перед школой стоят другие задачи:</a:t>
            </a:r>
          </a:p>
          <a:p>
            <a:pPr algn="l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</a:p>
          <a:p>
            <a:pPr algn="l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системно-деятельностный подход к обучению;</a:t>
            </a:r>
          </a:p>
          <a:p>
            <a:pPr algn="l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самостоятельной работы…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9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192687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людей станут учить не тому, </a:t>
            </a:r>
            <a:r>
              <a:rPr lang="ru-RU" sz="4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должны думать, а тому </a:t>
            </a:r>
            <a:r>
              <a:rPr lang="ru-RU" sz="4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должны думать, то тогда исчезнут всякие недоразумения.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 Лихтенберг Кристоф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(1742-1799), выдающийся 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немецкий учёный и 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публицист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048672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Учиться – значит учить себя.       Никакой самый талантливый учитель ничему не научит, если ученик не работает руками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головой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Учитель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может только помочь вам учиться…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                         Но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учёба – это ваш труд, работа вашей мысли, чувств и рук.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Так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было и будет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М.М.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алашов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выйди ты не в белый свет,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поле за околицей, —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идешь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кем-то вслед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запомнится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куда б ты ни попал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какой распутице,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Дорога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та, что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искал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Вовек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позабудется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ru-RU" i="1" dirty="0"/>
              <a:t>                             </a:t>
            </a:r>
            <a:r>
              <a:rPr lang="ru-RU" i="1" dirty="0" smtClean="0"/>
              <a:t>                     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Н.И. Рыленков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4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797</Words>
  <Application>Microsoft Office PowerPoint</Application>
  <PresentationFormat>Экран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ТЕХНОЛОГИЯ ИНДИВИДУАЛЬНОГО ОБУЧЕНИЯ КАК ФОРМА ОРГАНИЗАЦИИ СИСТЕМНО-ДЕЯТЕЛЬНОСТНОГО ПОДХОДА В ОБУЧЕНИИ МАТЕМАТИКЕ                      Ковалёв Александр Владимирович,                                                               учитель математики                                                            Ситьковского филиала                                                            МБОУ «Логовская ОШ»</vt:lpstr>
      <vt:lpstr>Автор технологии индивидуального обучения – Макаров Юрий Афанасьевич, учитель математики, Пермский край, город Чайковский </vt:lpstr>
      <vt:lpstr>Презентация PowerPoint</vt:lpstr>
      <vt:lpstr>Презентация PowerPoint</vt:lpstr>
      <vt:lpstr>Презентация PowerPoint</vt:lpstr>
      <vt:lpstr>Презентация PowerPoint</vt:lpstr>
      <vt:lpstr>Когда людей станут учить не тому, что они должны думать, а тому как они должны думать, то тогда исчезнут всякие недоразумения.                           Георг Лихтенберг Кристоф                                        (1742-1799), выдающийся                                          немецкий учёный и          публицист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Информация, которую даёт о веществе химическая формула</dc:title>
  <dc:creator>а</dc:creator>
  <cp:lastModifiedBy>а</cp:lastModifiedBy>
  <cp:revision>50</cp:revision>
  <dcterms:created xsi:type="dcterms:W3CDTF">2012-01-26T14:18:26Z</dcterms:created>
  <dcterms:modified xsi:type="dcterms:W3CDTF">2016-06-09T19:25:16Z</dcterms:modified>
</cp:coreProperties>
</file>