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81" r:id="rId4"/>
    <p:sldId id="280" r:id="rId5"/>
    <p:sldId id="282" r:id="rId6"/>
    <p:sldId id="284" r:id="rId7"/>
    <p:sldId id="256" r:id="rId8"/>
    <p:sldId id="288" r:id="rId9"/>
    <p:sldId id="287" r:id="rId10"/>
    <p:sldId id="264" r:id="rId11"/>
    <p:sldId id="268" r:id="rId12"/>
    <p:sldId id="289" r:id="rId13"/>
    <p:sldId id="269" r:id="rId14"/>
    <p:sldId id="270" r:id="rId15"/>
    <p:sldId id="271" r:id="rId16"/>
    <p:sldId id="272" r:id="rId17"/>
    <p:sldId id="290" r:id="rId18"/>
    <p:sldId id="273" r:id="rId19"/>
    <p:sldId id="274" r:id="rId20"/>
    <p:sldId id="276" r:id="rId21"/>
    <p:sldId id="275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5832647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ИНДИВИДУАЛЬНОГО ОБУЧЕНИЯ КАК ФОРМА ОРГАНИЗАЦИИ СИСТЕМНО-ДЕЯТЕЛЬНОСТНОГО ПОДХОДА В ОБУЧЕНИИ МАТЕМАТИКЕ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ru-RU" sz="24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Ковалёв Александр Владимирович,</a:t>
            </a:r>
            <a:br>
              <a:rPr lang="ru-RU" sz="24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                             учитель математики</a:t>
            </a:r>
            <a:br>
              <a:rPr lang="ru-RU" sz="24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                          </a:t>
            </a:r>
            <a:r>
              <a:rPr lang="ru-RU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Ситьковского филиала </a:t>
            </a:r>
            <a:r>
              <a:rPr lang="ru-RU" sz="24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                        МБОУ </a:t>
            </a:r>
            <a:r>
              <a:rPr lang="ru-RU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«Логовская ОШ»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84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  <a:ln w="28575">
            <a:solidFill>
              <a:schemeClr val="tx1"/>
            </a:solidFill>
          </a:ln>
        </p:spPr>
        <p:txBody>
          <a:bodyPr>
            <a:normAutofit fontScale="40000" lnSpcReduction="20000"/>
          </a:bodyPr>
          <a:lstStyle/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sz="7000" u="sng" dirty="0" smtClean="0">
                <a:latin typeface="Times New Roman"/>
                <a:ea typeface="Times New Roman"/>
              </a:rPr>
              <a:t>Принципы ТИО</a:t>
            </a:r>
          </a:p>
          <a:p>
            <a:pPr marL="18000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6000" dirty="0" smtClean="0">
                <a:latin typeface="Times New Roman"/>
                <a:ea typeface="Times New Roman"/>
              </a:rPr>
              <a:t>1. Первоначальное </a:t>
            </a:r>
            <a:r>
              <a:rPr lang="ru-RU" sz="6000" dirty="0">
                <a:latin typeface="Times New Roman"/>
                <a:ea typeface="Times New Roman"/>
              </a:rPr>
              <a:t>самостоятельное изучение нового материала.</a:t>
            </a:r>
            <a:br>
              <a:rPr lang="ru-RU" sz="6000" dirty="0">
                <a:latin typeface="Times New Roman"/>
                <a:ea typeface="Times New Roman"/>
              </a:rPr>
            </a:br>
            <a:r>
              <a:rPr lang="ru-RU" sz="6000" dirty="0">
                <a:latin typeface="Times New Roman"/>
                <a:ea typeface="Times New Roman"/>
              </a:rPr>
              <a:t/>
            </a:r>
            <a:br>
              <a:rPr lang="ru-RU" sz="6000" dirty="0">
                <a:latin typeface="Times New Roman"/>
                <a:ea typeface="Times New Roman"/>
              </a:rPr>
            </a:br>
            <a:r>
              <a:rPr lang="ru-RU" sz="6000" dirty="0">
                <a:latin typeface="Times New Roman"/>
                <a:ea typeface="Times New Roman"/>
              </a:rPr>
              <a:t>2. Выбор учениками индивидуального темпа обучения.</a:t>
            </a:r>
            <a:br>
              <a:rPr lang="ru-RU" sz="6000" dirty="0">
                <a:latin typeface="Times New Roman"/>
                <a:ea typeface="Times New Roman"/>
              </a:rPr>
            </a:br>
            <a:r>
              <a:rPr lang="ru-RU" sz="6000" dirty="0">
                <a:latin typeface="Times New Roman"/>
                <a:ea typeface="Times New Roman"/>
              </a:rPr>
              <a:t/>
            </a:r>
            <a:br>
              <a:rPr lang="ru-RU" sz="6000" dirty="0">
                <a:latin typeface="Times New Roman"/>
                <a:ea typeface="Times New Roman"/>
              </a:rPr>
            </a:br>
            <a:r>
              <a:rPr lang="ru-RU" sz="6000" dirty="0">
                <a:latin typeface="Times New Roman"/>
                <a:ea typeface="Times New Roman"/>
              </a:rPr>
              <a:t>3. Выбор учениками индивидуального уровня трудности.</a:t>
            </a:r>
            <a:br>
              <a:rPr lang="ru-RU" sz="6000" dirty="0">
                <a:latin typeface="Times New Roman"/>
                <a:ea typeface="Times New Roman"/>
              </a:rPr>
            </a:br>
            <a:r>
              <a:rPr lang="ru-RU" sz="6000" dirty="0">
                <a:latin typeface="Times New Roman"/>
                <a:ea typeface="Times New Roman"/>
              </a:rPr>
              <a:t/>
            </a:r>
            <a:br>
              <a:rPr lang="ru-RU" sz="6000" dirty="0">
                <a:latin typeface="Times New Roman"/>
                <a:ea typeface="Times New Roman"/>
              </a:rPr>
            </a:br>
            <a:r>
              <a:rPr lang="ru-RU" sz="6000" dirty="0">
                <a:latin typeface="Times New Roman"/>
                <a:ea typeface="Times New Roman"/>
              </a:rPr>
              <a:t>4. Предоставление ученикам возможности отвечать только по желанию.</a:t>
            </a:r>
            <a:br>
              <a:rPr lang="ru-RU" sz="6000" dirty="0">
                <a:latin typeface="Times New Roman"/>
                <a:ea typeface="Times New Roman"/>
              </a:rPr>
            </a:br>
            <a:r>
              <a:rPr lang="ru-RU" sz="6000" dirty="0">
                <a:latin typeface="Times New Roman"/>
                <a:ea typeface="Times New Roman"/>
              </a:rPr>
              <a:t/>
            </a:r>
            <a:br>
              <a:rPr lang="ru-RU" sz="6000" dirty="0">
                <a:latin typeface="Times New Roman"/>
                <a:ea typeface="Times New Roman"/>
              </a:rPr>
            </a:br>
            <a:r>
              <a:rPr lang="ru-RU" sz="6000" dirty="0">
                <a:latin typeface="Times New Roman"/>
                <a:ea typeface="Times New Roman"/>
              </a:rPr>
              <a:t>5. Учет и ответственность.</a:t>
            </a:r>
            <a:br>
              <a:rPr lang="ru-RU" sz="6000" dirty="0">
                <a:latin typeface="Times New Roman"/>
                <a:ea typeface="Times New Roman"/>
              </a:rPr>
            </a:br>
            <a:r>
              <a:rPr lang="ru-RU" sz="6000" dirty="0">
                <a:latin typeface="Times New Roman"/>
                <a:ea typeface="Times New Roman"/>
              </a:rPr>
              <a:t/>
            </a:r>
            <a:br>
              <a:rPr lang="ru-RU" sz="6000" dirty="0">
                <a:latin typeface="Times New Roman"/>
                <a:ea typeface="Times New Roman"/>
              </a:rPr>
            </a:br>
            <a:r>
              <a:rPr lang="ru-RU" sz="6000" dirty="0">
                <a:latin typeface="Times New Roman"/>
                <a:ea typeface="Times New Roman"/>
              </a:rPr>
              <a:t>6. Отсутствие оценок и обязательных домашних заданий.</a:t>
            </a:r>
            <a:br>
              <a:rPr lang="ru-RU" sz="6000" dirty="0">
                <a:latin typeface="Times New Roman"/>
                <a:ea typeface="Times New Roman"/>
              </a:rPr>
            </a:br>
            <a:r>
              <a:rPr lang="ru-RU" sz="6000" dirty="0">
                <a:latin typeface="Times New Roman"/>
                <a:ea typeface="Times New Roman"/>
              </a:rPr>
              <a:t/>
            </a:r>
            <a:br>
              <a:rPr lang="ru-RU" sz="6000" dirty="0">
                <a:latin typeface="Times New Roman"/>
                <a:ea typeface="Times New Roman"/>
              </a:rPr>
            </a:br>
            <a:r>
              <a:rPr lang="ru-RU" sz="6000" dirty="0">
                <a:latin typeface="Times New Roman"/>
                <a:ea typeface="Times New Roman"/>
              </a:rPr>
              <a:t>7. Взаимопомощь.</a:t>
            </a:r>
            <a:br>
              <a:rPr lang="ru-RU" sz="6000" dirty="0">
                <a:latin typeface="Times New Roman"/>
                <a:ea typeface="Times New Roman"/>
              </a:rPr>
            </a:b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32507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  <a:ln w="28575">
            <a:solidFill>
              <a:schemeClr val="tx1"/>
            </a:solidFill>
          </a:ln>
        </p:spPr>
        <p:txBody>
          <a:bodyPr/>
          <a:lstStyle/>
          <a:p>
            <a:pPr marL="457200" indent="-457200" algn="ctr">
              <a:buAutoNum type="arabicPeriod"/>
            </a:pPr>
            <a:r>
              <a:rPr lang="ru-RU" sz="2800" u="sng" dirty="0" smtClean="0">
                <a:solidFill>
                  <a:prstClr val="black"/>
                </a:solidFill>
                <a:latin typeface="Times New Roman"/>
                <a:ea typeface="Times New Roman"/>
              </a:rPr>
              <a:t>Первоначальное </a:t>
            </a:r>
            <a:r>
              <a:rPr lang="ru-RU" sz="2800" u="sng" dirty="0">
                <a:solidFill>
                  <a:prstClr val="black"/>
                </a:solidFill>
                <a:latin typeface="Times New Roman"/>
                <a:ea typeface="Times New Roman"/>
              </a:rPr>
              <a:t>самостоятельное изучение нового </a:t>
            </a:r>
            <a:r>
              <a:rPr lang="ru-RU" sz="2800" u="sng" dirty="0" smtClean="0">
                <a:solidFill>
                  <a:prstClr val="black"/>
                </a:solidFill>
                <a:latin typeface="Times New Roman"/>
                <a:ea typeface="Times New Roman"/>
              </a:rPr>
              <a:t>материала</a:t>
            </a:r>
          </a:p>
          <a:p>
            <a:pPr marL="0" indent="0" algn="ctr">
              <a:buNone/>
            </a:pPr>
            <a:endParaRPr lang="ru-RU" sz="24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59832" y="1628800"/>
            <a:ext cx="3168352" cy="43878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Задание на карточке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07704" y="2564904"/>
            <a:ext cx="5544615" cy="553715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Самостоятельная работа с учебником</a:t>
            </a:r>
          </a:p>
        </p:txBody>
      </p:sp>
      <p:cxnSp>
        <p:nvCxnSpPr>
          <p:cNvPr id="9" name="Прямая со стрелкой 8"/>
          <p:cNvCxnSpPr>
            <a:stCxn id="6" idx="2"/>
          </p:cNvCxnSpPr>
          <p:nvPr/>
        </p:nvCxnSpPr>
        <p:spPr>
          <a:xfrm>
            <a:off x="4644008" y="2067585"/>
            <a:ext cx="0" cy="497319"/>
          </a:xfrm>
          <a:prstGeom prst="straightConnector1">
            <a:avLst/>
          </a:prstGeom>
          <a:ln w="1905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кругленный прямоугольник 9"/>
          <p:cNvSpPr/>
          <p:nvPr/>
        </p:nvSpPr>
        <p:spPr>
          <a:xfrm>
            <a:off x="1259632" y="3898126"/>
            <a:ext cx="3024336" cy="394970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Выполнил задание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004048" y="3898126"/>
            <a:ext cx="3096344" cy="394970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Не выполнил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задание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327934" y="4978246"/>
            <a:ext cx="3028042" cy="394970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Следующее задание</a:t>
            </a:r>
            <a:endParaRPr lang="ru-RU" sz="24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004048" y="4978246"/>
            <a:ext cx="3096344" cy="394970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Работа с учителем</a:t>
            </a:r>
            <a:endParaRPr lang="ru-RU" sz="24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H="1">
            <a:off x="4283968" y="3212976"/>
            <a:ext cx="396043" cy="685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842029" y="3212976"/>
            <a:ext cx="324037" cy="6306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0" idx="2"/>
          </p:cNvCxnSpPr>
          <p:nvPr/>
        </p:nvCxnSpPr>
        <p:spPr>
          <a:xfrm>
            <a:off x="2771800" y="4293096"/>
            <a:ext cx="0" cy="685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endCxn id="13" idx="0"/>
          </p:cNvCxnSpPr>
          <p:nvPr/>
        </p:nvCxnSpPr>
        <p:spPr>
          <a:xfrm>
            <a:off x="6552220" y="4293096"/>
            <a:ext cx="0" cy="685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 flipV="1">
            <a:off x="4283968" y="4293096"/>
            <a:ext cx="720079" cy="685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602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04664"/>
            <a:ext cx="8424936" cy="6120680"/>
          </a:xfrm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ru-RU" u="sng" dirty="0" smtClean="0">
                <a:solidFill>
                  <a:prstClr val="black"/>
                </a:solidFill>
                <a:latin typeface="Times New Roman"/>
                <a:ea typeface="Times New Roman"/>
              </a:rPr>
              <a:t>Самостоятельное </a:t>
            </a:r>
            <a:r>
              <a:rPr lang="ru-RU" u="sng" dirty="0">
                <a:solidFill>
                  <a:prstClr val="black"/>
                </a:solidFill>
                <a:latin typeface="Times New Roman"/>
                <a:ea typeface="Times New Roman"/>
              </a:rPr>
              <a:t>изучение </a:t>
            </a:r>
            <a:r>
              <a:rPr lang="ru-RU" u="sng" dirty="0" smtClean="0">
                <a:solidFill>
                  <a:prstClr val="black"/>
                </a:solidFill>
                <a:latin typeface="Times New Roman"/>
                <a:ea typeface="Times New Roman"/>
              </a:rPr>
              <a:t>новой темы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55576" y="1268760"/>
            <a:ext cx="2304256" cy="79208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Задания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«3» (обязательные)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635896" y="1268760"/>
            <a:ext cx="2232248" cy="79208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Задания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«4» (по желанию)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44208" y="1268760"/>
            <a:ext cx="2232248" cy="79208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Задания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«5» (по желанию)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16016" y="2852936"/>
            <a:ext cx="3024336" cy="79208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Контрольная работа</a:t>
            </a:r>
          </a:p>
          <a:p>
            <a:pPr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(обязательно)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63688" y="2852936"/>
            <a:ext cx="2232248" cy="79208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Зачёт</a:t>
            </a:r>
          </a:p>
          <a:p>
            <a:pPr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(обязательно)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123728" y="4365104"/>
            <a:ext cx="2232248" cy="79208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Не выполнил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220072" y="4365104"/>
            <a:ext cx="2232248" cy="79208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ыполнил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4355976" y="3679954"/>
            <a:ext cx="1512169" cy="685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1403648" y="5517232"/>
            <a:ext cx="6696744" cy="79208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Следующая тема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6020544" y="3679954"/>
            <a:ext cx="423664" cy="685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940152" y="1628800"/>
            <a:ext cx="4236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3131840" y="1628800"/>
            <a:ext cx="4236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1259632" y="4760074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1259631" y="2060848"/>
            <a:ext cx="1" cy="26992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4139952" y="3212976"/>
            <a:ext cx="4236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>
            <a:off x="3203848" y="2060848"/>
            <a:ext cx="1512168" cy="685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>
            <a:off x="3995936" y="2132856"/>
            <a:ext cx="3456384" cy="6131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1907704" y="2060848"/>
            <a:ext cx="423664" cy="685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H="1">
            <a:off x="4851648" y="4760074"/>
            <a:ext cx="2964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4788024" y="4760074"/>
            <a:ext cx="0" cy="685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627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  <a:ln w="28575"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  <a:t>2</a:t>
            </a:r>
            <a:r>
              <a:rPr lang="ru-RU" sz="2400" u="sng" dirty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r>
              <a:rPr lang="ru-RU" sz="2800" u="sng" dirty="0">
                <a:solidFill>
                  <a:prstClr val="black"/>
                </a:solidFill>
                <a:latin typeface="Times New Roman"/>
                <a:ea typeface="Times New Roman"/>
              </a:rPr>
              <a:t>Выбор учениками индивидуального темпа </a:t>
            </a:r>
            <a:r>
              <a:rPr lang="ru-RU" sz="2800" u="sng" dirty="0" smtClean="0">
                <a:solidFill>
                  <a:prstClr val="black"/>
                </a:solidFill>
                <a:latin typeface="Times New Roman"/>
                <a:ea typeface="Times New Roman"/>
              </a:rPr>
              <a:t>обучения</a:t>
            </a:r>
          </a:p>
          <a:p>
            <a:pPr marL="0" indent="0" algn="ctr">
              <a:buNone/>
            </a:pP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  <a:t/>
            </a:r>
            <a:b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За урок разные ученики решают разное количество заданий, причем это количество зависит только от работы </a:t>
            </a:r>
            <a:r>
              <a:rPr lang="ru-RU" b="1" u="sng" dirty="0">
                <a:latin typeface="Times New Roman"/>
                <a:ea typeface="Times New Roman"/>
              </a:rPr>
              <a:t>самого</a:t>
            </a:r>
            <a:r>
              <a:rPr lang="ru-RU" dirty="0">
                <a:latin typeface="Times New Roman"/>
                <a:ea typeface="Times New Roman"/>
              </a:rPr>
              <a:t> ученика, </a:t>
            </a:r>
            <a:r>
              <a:rPr lang="ru-RU" dirty="0" smtClean="0">
                <a:latin typeface="Times New Roman"/>
                <a:ea typeface="Times New Roman"/>
              </a:rPr>
              <a:t>               а </a:t>
            </a:r>
            <a:r>
              <a:rPr lang="ru-RU" dirty="0">
                <a:latin typeface="Times New Roman"/>
                <a:ea typeface="Times New Roman"/>
              </a:rPr>
              <a:t>не от желания учителя, то есть, - темп работы определяет </a:t>
            </a:r>
            <a:r>
              <a:rPr lang="ru-RU" b="1" u="sng" dirty="0">
                <a:latin typeface="Times New Roman"/>
                <a:ea typeface="Times New Roman"/>
              </a:rPr>
              <a:t>сам</a:t>
            </a:r>
            <a:r>
              <a:rPr lang="ru-RU" dirty="0">
                <a:latin typeface="Times New Roman"/>
                <a:ea typeface="Times New Roman"/>
              </a:rPr>
              <a:t> ученик.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794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976664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  <a:t>3. </a:t>
            </a:r>
            <a:r>
              <a:rPr lang="ru-RU" sz="2800" u="sng" dirty="0">
                <a:solidFill>
                  <a:prstClr val="black"/>
                </a:solidFill>
                <a:latin typeface="Times New Roman"/>
                <a:ea typeface="Times New Roman"/>
              </a:rPr>
              <a:t>Выбор учениками индивидуального уровня </a:t>
            </a:r>
            <a:r>
              <a:rPr lang="ru-RU" sz="2800" u="sng" dirty="0" smtClean="0">
                <a:solidFill>
                  <a:prstClr val="black"/>
                </a:solidFill>
                <a:latin typeface="Times New Roman"/>
                <a:ea typeface="Times New Roman"/>
              </a:rPr>
              <a:t>трудности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/>
            </a:r>
            <a:b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</a:b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  <a:t/>
            </a:r>
            <a:b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</a:br>
            <a:r>
              <a:rPr lang="ru-RU" sz="2800" dirty="0" smtClean="0">
                <a:latin typeface="Times New Roman"/>
                <a:ea typeface="Times New Roman"/>
              </a:rPr>
              <a:t>На </a:t>
            </a:r>
            <a:r>
              <a:rPr lang="ru-RU" sz="2800" dirty="0">
                <a:latin typeface="Times New Roman"/>
                <a:ea typeface="Times New Roman"/>
              </a:rPr>
              <a:t>оценку "3" ученик должен выполнить определенное количество индивидуальных заданий, на "4" - еще дополнительно несколько </a:t>
            </a:r>
            <a:r>
              <a:rPr lang="ru-RU" sz="2800" dirty="0" smtClean="0">
                <a:latin typeface="Times New Roman"/>
                <a:ea typeface="Times New Roman"/>
              </a:rPr>
              <a:t>заданий,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>
                <a:latin typeface="Times New Roman"/>
                <a:ea typeface="Times New Roman"/>
              </a:rPr>
              <a:t>на "5" - еще другие, более сложные задания. </a:t>
            </a:r>
            <a:endParaRPr lang="ru-RU" sz="2800" dirty="0" smtClean="0">
              <a:latin typeface="Times New Roman"/>
              <a:ea typeface="Times New Roman"/>
            </a:endParaRPr>
          </a:p>
          <a:p>
            <a:pPr marL="0" indent="0" algn="just">
              <a:buNone/>
            </a:pPr>
            <a:r>
              <a:rPr lang="ru-RU" sz="2800" dirty="0" smtClean="0">
                <a:latin typeface="Times New Roman"/>
                <a:ea typeface="Times New Roman"/>
              </a:rPr>
              <a:t>На </a:t>
            </a:r>
            <a:r>
              <a:rPr lang="ru-RU" sz="2800" dirty="0">
                <a:latin typeface="Times New Roman"/>
                <a:ea typeface="Times New Roman"/>
              </a:rPr>
              <a:t>каком уровне остановиться - </a:t>
            </a:r>
            <a:r>
              <a:rPr lang="ru-RU" sz="2800" b="1" u="sng" dirty="0">
                <a:latin typeface="Times New Roman"/>
                <a:ea typeface="Times New Roman"/>
              </a:rPr>
              <a:t>ученик решает сам</a:t>
            </a:r>
            <a:r>
              <a:rPr lang="ru-RU" sz="2800" dirty="0">
                <a:latin typeface="Times New Roman"/>
                <a:ea typeface="Times New Roman"/>
              </a:rPr>
              <a:t>, то </a:t>
            </a:r>
            <a:r>
              <a:rPr lang="ru-RU" sz="2800" dirty="0" smtClean="0">
                <a:latin typeface="Times New Roman"/>
                <a:ea typeface="Times New Roman"/>
              </a:rPr>
              <a:t>есть, решив </a:t>
            </a:r>
            <a:r>
              <a:rPr lang="ru-RU" sz="2800" dirty="0">
                <a:latin typeface="Times New Roman"/>
                <a:ea typeface="Times New Roman"/>
              </a:rPr>
              <a:t>все задачи на "3", ученик может как закончить решения, так и продолжать их </a:t>
            </a:r>
            <a:r>
              <a:rPr lang="ru-RU" sz="2800" b="1" u="sng" dirty="0">
                <a:latin typeface="Times New Roman"/>
                <a:ea typeface="Times New Roman"/>
              </a:rPr>
              <a:t>по своему усмотрению.</a:t>
            </a:r>
            <a:endParaRPr lang="ru-RU" sz="2800" b="1" u="sng" dirty="0"/>
          </a:p>
        </p:txBody>
      </p:sp>
    </p:spTree>
    <p:extLst>
      <p:ext uri="{BB962C8B-B14F-4D97-AF65-F5344CB8AC3E}">
        <p14:creationId xmlns:p14="http://schemas.microsoft.com/office/powerpoint/2010/main" val="422096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000" u="sng" dirty="0">
                <a:solidFill>
                  <a:prstClr val="black"/>
                </a:solidFill>
                <a:latin typeface="Times New Roman"/>
                <a:ea typeface="Times New Roman"/>
              </a:rPr>
              <a:t>4. Предоставление ученикам возможности отвечать только по </a:t>
            </a:r>
            <a:r>
              <a:rPr lang="ru-RU" sz="3000" u="sng" dirty="0" smtClean="0">
                <a:solidFill>
                  <a:prstClr val="black"/>
                </a:solidFill>
                <a:latin typeface="Times New Roman"/>
                <a:ea typeface="Times New Roman"/>
              </a:rPr>
              <a:t>желанию</a:t>
            </a:r>
          </a:p>
          <a:p>
            <a:pPr marL="0" indent="0">
              <a:buNone/>
            </a:pPr>
            <a:r>
              <a:rPr lang="ru-RU" sz="3000" dirty="0" smtClean="0">
                <a:latin typeface="Times New Roman"/>
                <a:ea typeface="Times New Roman"/>
              </a:rPr>
              <a:t>При </a:t>
            </a:r>
            <a:r>
              <a:rPr lang="ru-RU" sz="3000" dirty="0">
                <a:latin typeface="Times New Roman"/>
                <a:ea typeface="Times New Roman"/>
              </a:rPr>
              <a:t>изучении темы ученик </a:t>
            </a:r>
            <a:r>
              <a:rPr lang="ru-RU" sz="3000" dirty="0" smtClean="0">
                <a:latin typeface="Times New Roman"/>
                <a:ea typeface="Times New Roman"/>
              </a:rPr>
              <a:t>в процессе решения  </a:t>
            </a:r>
            <a:r>
              <a:rPr lang="ru-RU" sz="3000" dirty="0">
                <a:latin typeface="Times New Roman"/>
                <a:ea typeface="Times New Roman"/>
              </a:rPr>
              <a:t>задач, </a:t>
            </a:r>
            <a:r>
              <a:rPr lang="ru-RU" sz="3000" dirty="0" smtClean="0">
                <a:latin typeface="Times New Roman"/>
                <a:ea typeface="Times New Roman"/>
              </a:rPr>
              <a:t>изучает теоретический материал. </a:t>
            </a:r>
            <a:r>
              <a:rPr lang="ru-RU" sz="3000" dirty="0">
                <a:latin typeface="Times New Roman"/>
                <a:ea typeface="Times New Roman"/>
              </a:rPr>
              <a:t>Когда сдавать </a:t>
            </a:r>
            <a:r>
              <a:rPr lang="ru-RU" sz="3000" dirty="0" smtClean="0">
                <a:latin typeface="Times New Roman"/>
                <a:ea typeface="Times New Roman"/>
              </a:rPr>
              <a:t>зачет по теории </a:t>
            </a:r>
            <a:r>
              <a:rPr lang="ru-RU" sz="3000" dirty="0">
                <a:latin typeface="Times New Roman"/>
                <a:ea typeface="Times New Roman"/>
              </a:rPr>
              <a:t>- определяет </a:t>
            </a:r>
            <a:r>
              <a:rPr lang="ru-RU" sz="3000" b="1" u="sng" dirty="0">
                <a:latin typeface="Times New Roman"/>
                <a:ea typeface="Times New Roman"/>
              </a:rPr>
              <a:t>сам</a:t>
            </a:r>
            <a:r>
              <a:rPr lang="ru-RU" sz="3000" dirty="0">
                <a:latin typeface="Times New Roman"/>
                <a:ea typeface="Times New Roman"/>
              </a:rPr>
              <a:t> ученик. </a:t>
            </a:r>
            <a:r>
              <a:rPr lang="ru-RU" sz="3000" dirty="0" smtClean="0">
                <a:latin typeface="Times New Roman"/>
                <a:ea typeface="Times New Roman"/>
              </a:rPr>
              <a:t>После </a:t>
            </a:r>
            <a:r>
              <a:rPr lang="ru-RU" sz="3000" dirty="0">
                <a:latin typeface="Times New Roman"/>
                <a:ea typeface="Times New Roman"/>
              </a:rPr>
              <a:t>выполнения индивидуальных работ, сдачи зачета, ученик имеет право на выполнение контрольной работы, которая выдается ему в виде индивидуального задания на карточке. </a:t>
            </a:r>
            <a:r>
              <a:rPr lang="ru-RU" sz="3000" dirty="0" smtClean="0">
                <a:latin typeface="Times New Roman"/>
                <a:ea typeface="Times New Roman"/>
              </a:rPr>
              <a:t>Контрольную </a:t>
            </a:r>
            <a:r>
              <a:rPr lang="ru-RU" sz="3000" dirty="0">
                <a:latin typeface="Times New Roman"/>
                <a:ea typeface="Times New Roman"/>
              </a:rPr>
              <a:t>работу ученик выполняет тогда, когда </a:t>
            </a:r>
            <a:r>
              <a:rPr lang="ru-RU" sz="3000" b="1" u="sng" dirty="0">
                <a:latin typeface="Times New Roman"/>
                <a:ea typeface="Times New Roman"/>
              </a:rPr>
              <a:t>сам</a:t>
            </a:r>
            <a:r>
              <a:rPr lang="ru-RU" sz="3000" dirty="0">
                <a:latin typeface="Times New Roman"/>
                <a:ea typeface="Times New Roman"/>
              </a:rPr>
              <a:t> </a:t>
            </a:r>
            <a:r>
              <a:rPr lang="ru-RU" sz="3000" dirty="0" smtClean="0">
                <a:latin typeface="Times New Roman"/>
                <a:ea typeface="Times New Roman"/>
              </a:rPr>
              <a:t>он </a:t>
            </a:r>
            <a:r>
              <a:rPr lang="ru-RU" sz="3000" dirty="0">
                <a:latin typeface="Times New Roman"/>
                <a:ea typeface="Times New Roman"/>
              </a:rPr>
              <a:t>считает, что готов к ее выполнению</a:t>
            </a:r>
            <a:r>
              <a:rPr lang="ru-RU" sz="3000" dirty="0" smtClean="0">
                <a:latin typeface="Times New Roman"/>
                <a:ea typeface="Times New Roman"/>
              </a:rPr>
              <a:t>.</a:t>
            </a:r>
            <a:r>
              <a:rPr lang="ru-RU" sz="30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30741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  <a:ln w="28575"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sz="4500" dirty="0">
                <a:solidFill>
                  <a:prstClr val="black"/>
                </a:solidFill>
                <a:latin typeface="Times New Roman"/>
                <a:ea typeface="Times New Roman"/>
              </a:rPr>
              <a:t>5</a:t>
            </a:r>
            <a:r>
              <a:rPr lang="ru-RU" sz="4500" u="sng" dirty="0">
                <a:solidFill>
                  <a:prstClr val="black"/>
                </a:solidFill>
                <a:latin typeface="Times New Roman"/>
                <a:ea typeface="Times New Roman"/>
              </a:rPr>
              <a:t>. Учет и </a:t>
            </a:r>
            <a:r>
              <a:rPr lang="ru-RU" sz="4500" u="sng" dirty="0" smtClean="0">
                <a:solidFill>
                  <a:prstClr val="black"/>
                </a:solidFill>
                <a:latin typeface="Times New Roman"/>
                <a:ea typeface="Times New Roman"/>
              </a:rPr>
              <a:t>ответственность</a:t>
            </a:r>
          </a:p>
          <a:p>
            <a:pPr marL="0" indent="0" algn="just">
              <a:lnSpc>
                <a:spcPct val="140000"/>
              </a:lnSpc>
              <a:buNone/>
            </a:pPr>
            <a:r>
              <a:rPr lang="ru-RU" sz="3800" dirty="0" smtClean="0">
                <a:latin typeface="Times New Roman"/>
                <a:ea typeface="Times New Roman"/>
              </a:rPr>
              <a:t>На </a:t>
            </a:r>
            <a:r>
              <a:rPr lang="ru-RU" sz="3800" dirty="0">
                <a:latin typeface="Times New Roman"/>
                <a:ea typeface="Times New Roman"/>
              </a:rPr>
              <a:t>каждом уроке ученики поставлены перед необходимостью все время </a:t>
            </a:r>
            <a:r>
              <a:rPr lang="ru-RU" sz="3800" b="1" dirty="0">
                <a:latin typeface="Times New Roman"/>
                <a:ea typeface="Times New Roman"/>
              </a:rPr>
              <a:t>делать выбор</a:t>
            </a:r>
            <a:r>
              <a:rPr lang="ru-RU" sz="3800" dirty="0">
                <a:latin typeface="Times New Roman"/>
                <a:ea typeface="Times New Roman"/>
              </a:rPr>
              <a:t>: </a:t>
            </a:r>
            <a:r>
              <a:rPr lang="ru-RU" sz="3800" u="sng" dirty="0">
                <a:latin typeface="Times New Roman"/>
                <a:ea typeface="Times New Roman"/>
              </a:rPr>
              <a:t>сколько</a:t>
            </a:r>
            <a:r>
              <a:rPr lang="ru-RU" sz="3800" dirty="0">
                <a:latin typeface="Times New Roman"/>
                <a:ea typeface="Times New Roman"/>
              </a:rPr>
              <a:t> заданий выполнить на уроке, </a:t>
            </a:r>
            <a:r>
              <a:rPr lang="ru-RU" sz="3800" u="sng" dirty="0">
                <a:latin typeface="Times New Roman"/>
                <a:ea typeface="Times New Roman"/>
              </a:rPr>
              <a:t>когда</a:t>
            </a:r>
            <a:r>
              <a:rPr lang="ru-RU" sz="3800" dirty="0">
                <a:latin typeface="Times New Roman"/>
                <a:ea typeface="Times New Roman"/>
              </a:rPr>
              <a:t> сдавать зачет, </a:t>
            </a:r>
            <a:r>
              <a:rPr lang="ru-RU" sz="3800" u="sng" dirty="0">
                <a:latin typeface="Times New Roman"/>
                <a:ea typeface="Times New Roman"/>
              </a:rPr>
              <a:t>когда</a:t>
            </a:r>
            <a:r>
              <a:rPr lang="ru-RU" sz="3800" dirty="0">
                <a:latin typeface="Times New Roman"/>
                <a:ea typeface="Times New Roman"/>
              </a:rPr>
              <a:t> выполнить контрольную работу. </a:t>
            </a:r>
            <a:r>
              <a:rPr lang="ru-RU" sz="3800" dirty="0" smtClean="0">
                <a:latin typeface="Times New Roman"/>
                <a:ea typeface="Times New Roman"/>
              </a:rPr>
              <a:t>При этом изо </a:t>
            </a:r>
            <a:r>
              <a:rPr lang="ru-RU" sz="3800" dirty="0">
                <a:latin typeface="Times New Roman"/>
                <a:ea typeface="Times New Roman"/>
              </a:rPr>
              <a:t>дня в день ученик преодолевает собственную лень, несобранность, - непрерывно идет процесс самовоспитания</a:t>
            </a:r>
            <a:r>
              <a:rPr lang="ru-RU" sz="3800" dirty="0" smtClean="0">
                <a:latin typeface="Times New Roman"/>
                <a:ea typeface="Times New Roman"/>
              </a:rPr>
              <a:t>. Результаты выполнения заданий, сдачи зачёта, выполнения контрольной работы фиксируются в листе открытого учёта знаний, который помещается на информационном стенде в классе. С ними могут ознакомиться</a:t>
            </a:r>
            <a:r>
              <a:rPr lang="ru-RU" sz="3400" dirty="0" smtClean="0">
                <a:latin typeface="Times New Roman"/>
                <a:ea typeface="Times New Roman"/>
              </a:rPr>
              <a:t> </a:t>
            </a:r>
            <a:r>
              <a:rPr lang="ru-RU" sz="3800" dirty="0" smtClean="0">
                <a:latin typeface="Times New Roman"/>
                <a:ea typeface="Times New Roman"/>
              </a:rPr>
              <a:t>как</a:t>
            </a:r>
            <a:r>
              <a:rPr lang="ru-RU" sz="3400" dirty="0" smtClean="0">
                <a:latin typeface="Times New Roman"/>
                <a:ea typeface="Times New Roman"/>
              </a:rPr>
              <a:t> </a:t>
            </a:r>
            <a:r>
              <a:rPr lang="ru-RU" sz="3800" dirty="0" smtClean="0">
                <a:latin typeface="Times New Roman"/>
                <a:ea typeface="Times New Roman"/>
              </a:rPr>
              <a:t>сами</a:t>
            </a:r>
            <a:r>
              <a:rPr lang="ru-RU" sz="3400" dirty="0" smtClean="0">
                <a:latin typeface="Times New Roman"/>
                <a:ea typeface="Times New Roman"/>
              </a:rPr>
              <a:t> </a:t>
            </a:r>
            <a:r>
              <a:rPr lang="ru-RU" sz="3800" dirty="0" smtClean="0">
                <a:latin typeface="Times New Roman"/>
                <a:ea typeface="Times New Roman"/>
              </a:rPr>
              <a:t>учащиеся</a:t>
            </a:r>
            <a:r>
              <a:rPr lang="ru-RU" sz="3400" dirty="0" smtClean="0">
                <a:latin typeface="Times New Roman"/>
                <a:ea typeface="Times New Roman"/>
              </a:rPr>
              <a:t>, </a:t>
            </a:r>
            <a:r>
              <a:rPr lang="ru-RU" sz="3800" dirty="0" smtClean="0">
                <a:latin typeface="Times New Roman"/>
                <a:ea typeface="Times New Roman"/>
              </a:rPr>
              <a:t>так</a:t>
            </a:r>
            <a:r>
              <a:rPr lang="ru-RU" sz="3400" dirty="0" smtClean="0">
                <a:latin typeface="Times New Roman"/>
                <a:ea typeface="Times New Roman"/>
              </a:rPr>
              <a:t> </a:t>
            </a:r>
            <a:r>
              <a:rPr lang="ru-RU" sz="3800" dirty="0" smtClean="0">
                <a:latin typeface="Times New Roman"/>
                <a:ea typeface="Times New Roman"/>
              </a:rPr>
              <a:t>и их родители</a:t>
            </a:r>
            <a:r>
              <a:rPr lang="ru-RU" sz="3400" dirty="0" smtClean="0">
                <a:latin typeface="Times New Roman"/>
                <a:ea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725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352928" cy="6264696"/>
          </a:xfrm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Учёт и ответственность</a:t>
            </a:r>
            <a:endParaRPr lang="ru-RU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1124744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prstClr val="black"/>
                </a:solidFill>
                <a:latin typeface="Times New Roman"/>
                <a:ea typeface="Times New Roman"/>
              </a:rPr>
              <a:t>ЛИСТ ОТКРЫТОГО УЧЁТА ЗНАНИЙ ПО АЛГЕБРЕ УЧАЩИХСЯ 9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КЛАССА</a:t>
            </a:r>
          </a:p>
          <a:p>
            <a:pPr algn="ctr"/>
            <a:endParaRPr lang="ru-RU" sz="16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ctr"/>
            <a:endParaRPr lang="ru-RU" sz="16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ctr"/>
            <a:endParaRPr lang="ru-RU" sz="16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ctr"/>
            <a:endParaRPr lang="ru-RU" sz="16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ctr"/>
            <a:endParaRPr lang="ru-RU" sz="16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ctr"/>
            <a:endParaRPr lang="ru-RU" sz="16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ctr"/>
            <a:endParaRPr lang="ru-RU" sz="16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ctr"/>
            <a:endParaRPr lang="ru-RU" sz="16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ctr"/>
            <a:endParaRPr lang="ru-RU" sz="16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ctr"/>
            <a:endParaRPr lang="ru-RU" sz="16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ctr"/>
            <a:endParaRPr lang="ru-RU" sz="16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ctr"/>
            <a:endParaRPr lang="ru-RU" sz="16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ctr"/>
            <a:endParaRPr lang="ru-RU" sz="16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ctr"/>
            <a:endParaRPr lang="ru-RU" sz="16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ctr"/>
            <a:endParaRPr lang="ru-RU" sz="16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ctr"/>
            <a:endParaRPr lang="ru-RU" sz="16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ctr"/>
            <a:endParaRPr lang="ru-RU" sz="16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ctr"/>
            <a:endParaRPr lang="ru-RU" sz="16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ctr"/>
            <a:endParaRPr lang="ru-RU" sz="16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ctr"/>
            <a:endParaRPr lang="ru-RU" sz="16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pic>
        <p:nvPicPr>
          <p:cNvPr id="1026" name="Picture 2" descr="C:\Users\а\Desktop\2015-12-10\Сканировать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36712"/>
            <a:ext cx="7632848" cy="5551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536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  <a:ln w="28575"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ru-RU" sz="2400" dirty="0" smtClean="0">
                <a:solidFill>
                  <a:prstClr val="black"/>
                </a:solidFill>
                <a:latin typeface="Times New Roman"/>
                <a:ea typeface="Times New Roman"/>
              </a:rPr>
              <a:t>6</a:t>
            </a: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r>
              <a:rPr lang="ru-RU" sz="2800" u="sng" dirty="0">
                <a:solidFill>
                  <a:prstClr val="black"/>
                </a:solidFill>
                <a:latin typeface="Times New Roman"/>
                <a:ea typeface="Times New Roman"/>
              </a:rPr>
              <a:t>Отсутствие оценок и обязательных домашних </a:t>
            </a:r>
            <a:r>
              <a:rPr lang="ru-RU" sz="2800" u="sng" dirty="0" smtClean="0">
                <a:solidFill>
                  <a:prstClr val="black"/>
                </a:solidFill>
                <a:latin typeface="Times New Roman"/>
                <a:ea typeface="Times New Roman"/>
              </a:rPr>
              <a:t>заданий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Так как ученик выбирает сам уровень, на котором он будет изучать материал, то оценка, в принципе, теряет смысл.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Домашние задания не являются обязательными, потому что </a:t>
            </a:r>
            <a:r>
              <a:rPr lang="ru-RU" sz="2800" u="sng" dirty="0" smtClean="0">
                <a:solidFill>
                  <a:prstClr val="black"/>
                </a:solidFill>
                <a:latin typeface="Times New Roman"/>
                <a:ea typeface="Times New Roman"/>
              </a:rPr>
              <a:t>весь материал можно изучить на уроке</a:t>
            </a:r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. Однако, как правило дети хотят побыстрее выполнить все задания, чтобы не отстать от товарищей, поэтому сами берут карточки домой</a:t>
            </a:r>
            <a:r>
              <a:rPr lang="ru-RU" sz="2400" dirty="0" smtClean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  <a:t/>
            </a:r>
            <a:b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</a:b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  <a:t/>
            </a:r>
            <a:b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2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u="sng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7</a:t>
            </a:r>
            <a:r>
              <a:rPr lang="ru-RU" sz="2800" u="sng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</a:t>
            </a:r>
            <a:r>
              <a:rPr lang="ru-RU" sz="2800" u="sng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Взаимопомощь</a:t>
            </a:r>
            <a:endParaRPr lang="ru-RU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Жесткой дисциплины на уроках </a:t>
            </a:r>
            <a:r>
              <a:rPr lang="ru-RU" sz="2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 применением </a:t>
            </a:r>
            <a:r>
              <a:rPr lang="ru-RU" sz="2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технологии индивидуального обучения нет. </a:t>
            </a:r>
            <a:endParaRPr lang="ru-RU" sz="28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Ученик </a:t>
            </a:r>
            <a:r>
              <a:rPr lang="ru-RU" sz="2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может в любое время по </a:t>
            </a:r>
            <a:r>
              <a:rPr lang="ru-RU" sz="28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своему желанию </a:t>
            </a:r>
            <a:r>
              <a:rPr lang="ru-RU" sz="2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подойти </a:t>
            </a:r>
            <a:r>
              <a:rPr lang="ru-RU" sz="2800" u="sng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 учителю</a:t>
            </a:r>
            <a:r>
              <a:rPr lang="ru-RU" sz="2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sz="2800" u="sng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 другому ученику</a:t>
            </a:r>
            <a:r>
              <a:rPr lang="ru-RU" sz="2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взять дополнительную литературу, справочники. </a:t>
            </a:r>
            <a:endParaRPr lang="ru-RU" sz="28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Ребята по </a:t>
            </a:r>
            <a:r>
              <a:rPr lang="ru-RU" sz="28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своему желанию</a:t>
            </a:r>
            <a:r>
              <a:rPr lang="ru-RU" sz="2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могут объединяться </a:t>
            </a:r>
            <a:r>
              <a:rPr lang="ru-RU" sz="2800" u="sng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пары и группы</a:t>
            </a:r>
            <a:r>
              <a:rPr lang="ru-RU" sz="2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Эти пары и группы возникают и распадаются стихийно в течение всего учебного года без малейшего </a:t>
            </a:r>
            <a:r>
              <a:rPr lang="ru-RU" sz="2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участия </a:t>
            </a:r>
            <a:r>
              <a:rPr lang="ru-RU" sz="2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учителя. </a:t>
            </a:r>
            <a:endParaRPr lang="ru-RU" sz="2800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5904656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 технологии индивидуального обучения –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Макаров Юрий Афанасьевич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учитель математики, Пермский край, город Чайковский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16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с созданию «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епочки» карточек-заданий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Постепенное усложнение заданий (от простого – к сложному).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 Всесторонний охват изучаемого материала.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 Избыточное число карточек-заданий.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4. Краткость заданий.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Учёт индивидуальных особенностей детей.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559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  <a:ln w="28575"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ru-RU" sz="2800" u="sng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Атмосфера на уроках с использованием ТИО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Ученики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 уроках спокойны. Они знают, что урок начнется с того, чем закончился предыдущий, то есть они будут продолжать начатую работу. </a:t>
            </a:r>
            <a:endParaRPr lang="ru-RU" sz="2400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Ученики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знают, что без их желания их не вызовут к доске, не поставят двойку, не запишут в дневник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Создание «ситуации успеха» способствует тому, что каждый ребёнок не боится сделать ошибку, обратиться за помощью к учителю или однокласснику.</a:t>
            </a:r>
          </a:p>
          <a:p>
            <a:pPr marL="0" indent="0">
              <a:buNone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Перемещения по классу заменяют физкультминутки.</a:t>
            </a:r>
          </a:p>
          <a:p>
            <a:pPr marL="0" indent="0">
              <a:buNone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Атмосфера на уроке напоминает атмосферу читального зала.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008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использования ТИО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7200" indent="-457200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Непонимание со стороны администрации школы.</a:t>
            </a:r>
          </a:p>
          <a:p>
            <a:pPr marL="817200" indent="-457200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нормальных учебников.</a:t>
            </a:r>
          </a:p>
          <a:p>
            <a:pPr marL="817200" indent="-457200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Учителю тяжело работать в таком режиме.</a:t>
            </a:r>
          </a:p>
        </p:txBody>
      </p:sp>
    </p:spTree>
    <p:extLst>
      <p:ext uri="{BB962C8B-B14F-4D97-AF65-F5344CB8AC3E}">
        <p14:creationId xmlns:p14="http://schemas.microsoft.com/office/powerpoint/2010/main" val="341381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  <a:ln w="28575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Деятельностный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подход предполагает обучение, при котором ребёнок не получает знания в готовом виде, а добывает их сам в процессе собственной учебно-познавательной деятельности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b="1" u="sng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ВЫВОД: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технология индивидуального обучения полностью соответствует деятельностному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подходу.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812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56"/>
          </a:xfrm>
          <a:ln w="28575"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</a:p>
          <a:p>
            <a:pPr marL="0" indent="0" algn="ctr">
              <a:buNone/>
            </a:pP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</a:p>
          <a:p>
            <a:pPr marL="0" indent="0" algn="ctr">
              <a:buNone/>
            </a:pP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16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04664"/>
            <a:ext cx="8352928" cy="6048672"/>
          </a:xfrm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ru-RU" sz="4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традиционный урок???</a:t>
            </a:r>
          </a:p>
          <a:p>
            <a:endParaRPr lang="ru-RU" sz="4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Сплошное насилие над ребёнком!!!</a:t>
            </a:r>
          </a:p>
          <a:p>
            <a:endParaRPr lang="ru-RU" sz="4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Ученик – раб!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021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620688"/>
            <a:ext cx="8352928" cy="5976664"/>
          </a:xfrm>
          <a:ln w="38100">
            <a:solidFill>
              <a:schemeClr val="tx1"/>
            </a:solidFill>
          </a:ln>
        </p:spPr>
        <p:txBody>
          <a:bodyPr/>
          <a:lstStyle/>
          <a:p>
            <a:pPr algn="l"/>
            <a:r>
              <a:rPr lang="ru-RU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кого объясняется новый материал?</a:t>
            </a:r>
          </a:p>
          <a:p>
            <a:pPr algn="l"/>
            <a:r>
              <a:rPr lang="ru-RU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чего объясняется?</a:t>
            </a:r>
          </a:p>
          <a:p>
            <a:pPr algn="l"/>
            <a:r>
              <a:rPr lang="ru-RU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Одинаковый темп обучения</a:t>
            </a:r>
          </a:p>
          <a:p>
            <a:pPr algn="l"/>
            <a:r>
              <a:rPr lang="ru-RU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Одинаковая трудность материала…</a:t>
            </a:r>
          </a:p>
          <a:p>
            <a:pPr algn="l"/>
            <a:r>
              <a:rPr lang="ru-RU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обратной связи…</a:t>
            </a:r>
            <a:endParaRPr lang="ru-RU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7596336" y="3645024"/>
            <a:ext cx="792088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727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323528" y="620688"/>
            <a:ext cx="8352928" cy="5976664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Двойка – единственный инструмент в руках учителя!</a:t>
            </a:r>
          </a:p>
          <a:p>
            <a:pPr marL="0" indent="0" algn="ctr">
              <a:buNone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отметка???</a:t>
            </a:r>
          </a:p>
          <a:p>
            <a:pPr marL="0" indent="0" algn="ctr">
              <a:buNone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СТРЕССОВОЕ СОСТОЯНИЕ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4499992" y="3068960"/>
            <a:ext cx="0" cy="108012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437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08912" cy="5904656"/>
          </a:xfrm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ru-RU" sz="4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Сейчас перед школой стоят другие задачи:</a:t>
            </a:r>
          </a:p>
          <a:p>
            <a:pPr algn="l"/>
            <a:r>
              <a:rPr lang="ru-RU" sz="4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ФГОС;</a:t>
            </a:r>
          </a:p>
          <a:p>
            <a:pPr algn="l"/>
            <a:r>
              <a:rPr lang="ru-RU" sz="4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системно-деятельностный подход к обучению;</a:t>
            </a:r>
          </a:p>
          <a:p>
            <a:pPr algn="l"/>
            <a:r>
              <a:rPr lang="ru-RU" sz="4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доли самостоятельной работы…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799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6192687"/>
          </a:xfrm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just"/>
            <a:r>
              <a:rPr lang="ru-RU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людей станут учить не тому, </a:t>
            </a:r>
            <a:r>
              <a:rPr lang="ru-RU" sz="4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</a:t>
            </a:r>
            <a:r>
              <a:rPr lang="ru-RU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они должны думать, а тому </a:t>
            </a:r>
            <a:r>
              <a:rPr lang="ru-RU" sz="4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lang="ru-RU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они должны думать, то тогда исчезнут всякие недоразумения.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Георг Лихтенберг Кристоф</a:t>
            </a:r>
            <a:b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(1742-1799), выдающийся </a:t>
            </a:r>
            <a:b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немецкий учёный и </a:t>
            </a:r>
            <a:b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публицист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13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8208912" cy="6048672"/>
          </a:xfrm>
          <a:ln w="28575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Учиться – значит учить себя.       Никакой самый талантливый учитель ничему не научит, если ученик не работает руками 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и 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головой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Учитель 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может только помочь вам учиться… 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                                       Но 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учёба – это ваш труд, работа вашей мысли, чувств и рук. 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            Так 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было и будет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</a:p>
          <a:p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        М.М. 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алашов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31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Хоть выйди ты не в белый свет,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в поле за околицей, —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 идешь </a:t>
            </a:r>
            <a:r>
              <a:rPr lang="ru-RU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кем-то вслед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Дорога </a:t>
            </a:r>
            <a:r>
              <a:rPr lang="ru-RU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запомнится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Зато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куда б ты ни попал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И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какой распутице,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Дорога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та, что </a:t>
            </a:r>
            <a:r>
              <a:rPr lang="ru-RU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 искал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Вовек </a:t>
            </a:r>
            <a:r>
              <a:rPr lang="ru-RU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позабудется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  </a:t>
            </a:r>
            <a:r>
              <a:rPr lang="ru-RU" i="1" dirty="0"/>
              <a:t>                             </a:t>
            </a:r>
            <a:r>
              <a:rPr lang="ru-RU" i="1" dirty="0" smtClean="0"/>
              <a:t>                     </a:t>
            </a:r>
            <a:r>
              <a:rPr lang="ru-RU" dirty="0" smtClean="0"/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Н.И. Рыленков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841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797</Words>
  <Application>Microsoft Office PowerPoint</Application>
  <PresentationFormat>Экран (4:3)</PresentationFormat>
  <Paragraphs>111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ТЕХНОЛОГИЯ ИНДИВИДУАЛЬНОГО ОБУЧЕНИЯ КАК ФОРМА ОРГАНИЗАЦИИ СИСТЕМНО-ДЕЯТЕЛЬНОСТНОГО ПОДХОДА В ОБУЧЕНИИ МАТЕМАТИКЕ                      Ковалёв Александр Владимирович,                                                               учитель математики                                                            Ситьковского филиала                                                            МБОУ «Логовская ОШ»</vt:lpstr>
      <vt:lpstr>Автор технологии индивидуального обучения – Макаров Юрий Афанасьевич, учитель математики, Пермский край, город Чайковский </vt:lpstr>
      <vt:lpstr>Презентация PowerPoint</vt:lpstr>
      <vt:lpstr>Презентация PowerPoint</vt:lpstr>
      <vt:lpstr>Презентация PowerPoint</vt:lpstr>
      <vt:lpstr>Презентация PowerPoint</vt:lpstr>
      <vt:lpstr>Когда людей станут учить не тому, что они должны думать, а тому как они должны думать, то тогда исчезнут всякие недоразумения.                           Георг Лихтенберг Кристоф                                        (1742-1799), выдающийся                                          немецкий учёный и          публицист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Информация, которую даёт о веществе химическая формула</dc:title>
  <dc:creator>а</dc:creator>
  <cp:lastModifiedBy>а</cp:lastModifiedBy>
  <cp:revision>50</cp:revision>
  <dcterms:created xsi:type="dcterms:W3CDTF">2012-01-26T14:18:26Z</dcterms:created>
  <dcterms:modified xsi:type="dcterms:W3CDTF">2016-06-09T19:25:16Z</dcterms:modified>
</cp:coreProperties>
</file>