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ru-RU" sz="1200"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ru-RU" sz="1200"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223A3E2D-6BE0-4E93-9C37-D6A10BEE6EB5}" type="slidenum">
              <a:t>‹#›</a:t>
            </a:fld>
            <a:endParaRPr lang="ru-RU" sz="1200">
              <a:latin typeface="Arial" pitchFamily="18"/>
              <a:ea typeface="SimSun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66862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3" name="Дата 2"/>
          <p:cNvSpPr txBox="1">
            <a:spLocks noGrp="1"/>
          </p:cNvSpPr>
          <p:nvPr>
            <p:ph type="dt" idx="1"/>
          </p:nvPr>
        </p:nvSpPr>
        <p:spPr>
          <a:xfrm>
            <a:off x="3884759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spc="0" baseline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799"/>
            <a:ext cx="4572000" cy="3429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5" name="Заметки 4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b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spc="0" baseline="0">
                <a:solidFill>
                  <a:srgbClr val="000000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AB9DE63-2C65-4B19-BF18-CCDF3B06E3D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866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SimSun" pitchFamily="2"/>
        <a:cs typeface="Mangal" pitchFamily="2"/>
      </a:defRPr>
    </a:lvl1pPr>
    <a:lvl2pPr marL="457200" marR="0" lvl="1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SimSun" pitchFamily="2"/>
        <a:cs typeface="Mangal" pitchFamily="2"/>
      </a:defRPr>
    </a:lvl2pPr>
    <a:lvl3pPr marL="914400" marR="0" lvl="2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SimSun" pitchFamily="2"/>
        <a:cs typeface="Mangal" pitchFamily="2"/>
      </a:defRPr>
    </a:lvl3pPr>
    <a:lvl4pPr marL="1371599" marR="0" lvl="3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SimSun" pitchFamily="2"/>
        <a:cs typeface="Mangal" pitchFamily="2"/>
      </a:defRPr>
    </a:lvl4pPr>
    <a:lvl5pPr marL="1828800" marR="0" lvl="4" indent="0" algn="l" rtl="0" hangingPunct="1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200" spc="0" baseline="0">
        <a:ln>
          <a:noFill/>
        </a:ln>
        <a:solidFill>
          <a:srgbClr val="000000"/>
        </a:solidFill>
        <a:latin typeface="Calibri" pitchFamily="18"/>
        <a:ea typeface="SimSun" pitchFamily="2"/>
        <a:cs typeface="Mangal" pitchFamily="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 lIns="0" tIns="0" rIns="0" bIns="0"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48270FC6-A527-4295-A7F3-E40677E47BFC}" type="slidenum">
              <a:t>10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4F0E8210-5AF4-49D0-8885-1BB209BD376B}" type="slidenum">
              <a:t>11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E7FEC1FE-EBE3-4E2B-B1BE-39E3B763A8B7}" type="slidenum">
              <a:t>12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D866B490-93BD-4A2E-A693-692EF85891A7}" type="slidenum">
              <a:t>13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7000" y="812520"/>
            <a:ext cx="5345280" cy="4008959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 lIns="0" tIns="0" rIns="0" bIns="0"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7000" y="812520"/>
            <a:ext cx="5345280" cy="4008959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721040"/>
          </a:xfrm>
        </p:spPr>
        <p:txBody>
          <a:bodyPr lIns="0" tIns="0" rIns="0" bIns="0"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BF56519-912F-40F2-A88A-ED3AF6E012BD}" type="slidenum">
              <a:t>4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4FC24343-B4FB-4C75-928C-877A399DB199}" type="slidenum">
              <a:t>5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F9A4890-5B3C-494E-A687-E9FA4A3B6757}" type="slidenum">
              <a:t>6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BB5D3B-8D2F-4CDB-A357-BA2F8DE70924}" type="slidenum">
              <a:t>7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1396077-3D09-4B59-999C-1AD5DB0E3AEA}" type="slidenum">
              <a:t>8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2"/>
          <p:cNvSpPr txBox="1">
            <a:spLocks noGrp="1"/>
          </p:cNvSpPr>
          <p:nvPr>
            <p:ph type="dt" idx="1"/>
          </p:nvPr>
        </p:nvSpPr>
        <p:spPr>
          <a:ln/>
        </p:spPr>
        <p:txBody>
          <a:bodyPr wrap="square" lIns="91440" tIns="45720" rIns="91440" bIns="45720" anchor="t" anchorCtr="0"/>
          <a:lstStyle/>
          <a:p>
            <a:pPr lvl="0"/>
            <a:fld id="{EB27F8E5-3DC9-411E-83AD-F38EA4A031A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marL="216000" hangingPunct="0"/>
            <a:endParaRPr lang="ru-RU" sz="2000">
              <a:latin typeface="Arial" pitchFamily="18"/>
            </a:endParaRPr>
          </a:p>
        </p:txBody>
      </p:sp>
      <p:sp>
        <p:nvSpPr>
          <p:cNvPr id="4" name="Номер слайда 3"/>
          <p:cNvSpPr txBox="1"/>
          <p:nvPr/>
        </p:nvSpPr>
        <p:spPr>
          <a:xfrm>
            <a:off x="3884759" y="868536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6E050D0-A0E5-43E3-A6ED-ABF713C39AE8}" type="slidenum">
              <a:t>9</a:t>
            </a:fld>
            <a:endParaRPr lang="ru-RU" sz="12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SimSun" pitchFamily="2"/>
              <a:cs typeface="Mangal" pitchFamily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685799" y="2130480"/>
            <a:ext cx="7772400" cy="14698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479"/>
          </a:xfrm>
        </p:spPr>
        <p:txBody>
          <a:bodyPr anchorCtr="1"/>
          <a:lstStyle>
            <a:lvl1pPr marL="0" indent="0" algn="ctr">
              <a:buNone/>
              <a:defRPr>
                <a:ln>
                  <a:noFill/>
                </a:ln>
                <a:solidFill>
                  <a:srgbClr val="898989"/>
                </a:solidFill>
                <a:latin typeface="Calibri" pitchFamily="18"/>
                <a:ea typeface="SimSun" pitchFamily="2"/>
                <a:cs typeface="Mangal" pitchFamily="2"/>
              </a:defRPr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BAD9673-BE80-474B-83DB-1880AA6F6670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A201CC-3AEB-432D-83C3-08D0F601DE4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800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83941D-F800-4584-8D11-81E17BEA422A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EA1CA0-8D85-4F24-AF1B-442CFB3337B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400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4680"/>
            <a:ext cx="2057400" cy="585144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80"/>
            <a:ext cx="6019919" cy="58514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1405F4-DD4F-4C9A-9FCE-1BAF01BC0899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0B32CB-AA2B-443D-8AFC-436809DA50C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914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5f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CA89B7-73B6-49ED-8502-FEC0A7B78B51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3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900895B-EDDF-492E-A0B1-C3F6624B4DE4}" type="slidenum">
              <a:t>‹#›</a:t>
            </a:fld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</p:spPr>
        <p:txBody>
          <a:bodyPr lIns="0" tIns="0" rIns="0" bIns="0"/>
          <a:lstStyle>
            <a:lvl1pPr hangingPunct="0">
              <a:defRPr>
                <a:latin typeface="Arial" pitchFamily="18"/>
              </a:defRPr>
            </a:lvl1pPr>
          </a:lstStyle>
          <a:p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4294967295"/>
          </p:nvPr>
        </p:nvSpPr>
        <p:spPr>
          <a:xfrm>
            <a:off x="457200" y="1604520"/>
            <a:ext cx="8229240" cy="397764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793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8229600" cy="4525920"/>
          </a:xfrm>
        </p:spPr>
        <p:txBody>
          <a:bodyPr anchor="t" anchorCtr="0"/>
          <a:lstStyle>
            <a:lvl1pPr marL="343080" indent="-343080" algn="l">
              <a:spcBef>
                <a:spcPts val="799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4B000C-1332-43EF-9BE3-6DD6AF1A7D8C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13CA33-8FBE-4546-8896-23F5E93659F9}" type="slidenum">
              <a:t>‹#›</a:t>
            </a:fld>
            <a:endParaRPr lang="ru-RU"/>
          </a:p>
        </p:txBody>
      </p:sp>
      <p:sp>
        <p:nvSpPr>
          <p:cNvPr id="7" name="Объект 6"/>
          <p:cNvSpPr txBox="1">
            <a:spLocks noGrp="1"/>
          </p:cNvSpPr>
          <p:nvPr>
            <p:ph idx="1"/>
          </p:nvPr>
        </p:nvSpPr>
        <p:spPr>
          <a:xfrm>
            <a:off x="457200" y="1604520"/>
            <a:ext cx="8229240" cy="3977640"/>
          </a:xfrm>
        </p:spPr>
        <p:txBody>
          <a:bodyPr lIns="0" tIns="0" rIns="0" bIns="0"/>
          <a:lstStyle>
            <a:lvl1pPr hangingPunct="0">
              <a:spcBef>
                <a:spcPts val="0"/>
              </a:spcBef>
              <a:spcAft>
                <a:spcPts val="1417"/>
              </a:spcAft>
              <a:defRPr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4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722159" y="4406759"/>
            <a:ext cx="7772400" cy="1362240"/>
          </a:xfrm>
        </p:spPr>
        <p:txBody>
          <a:bodyPr anchor="t" anchorCtr="0"/>
          <a:lstStyle>
            <a:lvl1pPr algn="l">
              <a:defRPr sz="4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722159" y="2906640"/>
            <a:ext cx="7772400" cy="1500119"/>
          </a:xfrm>
        </p:spPr>
        <p:txBody>
          <a:bodyPr anchor="b"/>
          <a:lstStyle>
            <a:lvl1pPr marL="0" indent="0">
              <a:spcBef>
                <a:spcPts val="499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A3CC92-1007-422E-94A5-4FED7736DD2C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76068F-3804-4038-BFFB-3D5520687C4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865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4038479" cy="4525920"/>
          </a:xfrm>
        </p:spPr>
        <p:txBody>
          <a:bodyPr anchor="t" anchorCtr="0"/>
          <a:lstStyle>
            <a:lvl1pPr marL="343080" indent="-343080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type="title" idx="4294967295"/>
          </p:nvPr>
        </p:nvSpPr>
        <p:spPr>
          <a:xfrm>
            <a:off x="4648320" y="1600200"/>
            <a:ext cx="4038479" cy="4525920"/>
          </a:xfrm>
        </p:spPr>
        <p:txBody>
          <a:bodyPr anchor="t" anchorCtr="0"/>
          <a:lstStyle>
            <a:lvl1pPr marL="343080" indent="-343080" algn="l">
              <a:spcBef>
                <a:spcPts val="700"/>
              </a:spcBef>
              <a:buSzPct val="100000"/>
              <a:buFont typeface="Arial" pitchFamily="34"/>
              <a:buChar char="•"/>
              <a:defRPr sz="28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E39520-9085-4A4A-A4A8-06F670F6CF42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803910-8496-448C-90AB-1F82336E578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239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535039"/>
            <a:ext cx="4040279" cy="639720"/>
          </a:xfrm>
        </p:spPr>
        <p:txBody>
          <a:bodyPr anchor="b"/>
          <a:lstStyle>
            <a:lvl1pPr marL="0" indent="0">
              <a:spcBef>
                <a:spcPts val="601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 txBox="1">
            <a:spLocks noGrp="1"/>
          </p:cNvSpPr>
          <p:nvPr>
            <p:ph type="title" idx="4294967295"/>
          </p:nvPr>
        </p:nvSpPr>
        <p:spPr>
          <a:xfrm>
            <a:off x="457200" y="2174760"/>
            <a:ext cx="4040279" cy="3951360"/>
          </a:xfrm>
        </p:spPr>
        <p:txBody>
          <a:bodyPr anchor="t" anchorCtr="0"/>
          <a:lstStyle>
            <a:lvl1pPr marL="343080" indent="-343080" algn="l">
              <a:spcBef>
                <a:spcPts val="601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45080" y="1535039"/>
            <a:ext cx="4041719" cy="639720"/>
          </a:xfrm>
        </p:spPr>
        <p:txBody>
          <a:bodyPr anchor="b"/>
          <a:lstStyle>
            <a:lvl1pPr marL="0" indent="0">
              <a:spcBef>
                <a:spcPts val="601"/>
              </a:spcBef>
              <a:buNone/>
              <a:defRPr sz="2400"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 txBox="1">
            <a:spLocks noGrp="1"/>
          </p:cNvSpPr>
          <p:nvPr>
            <p:ph type="title" idx="4294967295"/>
          </p:nvPr>
        </p:nvSpPr>
        <p:spPr>
          <a:xfrm>
            <a:off x="4645080" y="2174760"/>
            <a:ext cx="4041719" cy="3951360"/>
          </a:xfrm>
        </p:spPr>
        <p:txBody>
          <a:bodyPr anchor="t" anchorCtr="0"/>
          <a:lstStyle>
            <a:lvl1pPr marL="343080" indent="-343080" algn="l">
              <a:spcBef>
                <a:spcPts val="601"/>
              </a:spcBef>
              <a:buSzPct val="100000"/>
              <a:buFont typeface="Arial" pitchFamily="34"/>
              <a:buChar char="•"/>
              <a:defRPr sz="24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EC4D24-D207-486A-81FB-72945FA52492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065E3D-4181-4DC5-92A2-70EA14935C8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16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65C2643-8874-48D8-A5B8-6E372A8C9FBD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86C4A9-5FF3-4114-BB52-5949D8E5EAF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941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DAEDDC-5B97-4812-B5D6-7C5E00FF11FA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C09BC6-8891-4F58-9087-0668362728F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2812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2880"/>
            <a:ext cx="3008160" cy="1162080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type="title" idx="4294967295"/>
          </p:nvPr>
        </p:nvSpPr>
        <p:spPr>
          <a:xfrm>
            <a:off x="3575159" y="272880"/>
            <a:ext cx="5111640" cy="5853240"/>
          </a:xfrm>
        </p:spPr>
        <p:txBody>
          <a:bodyPr anchor="t" anchorCtr="0"/>
          <a:lstStyle>
            <a:lvl1pPr marL="343080" indent="-343080" algn="l">
              <a:spcBef>
                <a:spcPts val="799"/>
              </a:spcBef>
              <a:buSzPct val="100000"/>
              <a:buFont typeface="Arial" pitchFamily="34"/>
              <a:buChar char="•"/>
              <a:defRPr sz="3200"/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457200" y="1434960"/>
            <a:ext cx="3008160" cy="4691160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DBD02C3-706C-4761-8A76-81A29337ED28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7AD692-D9E1-4CFB-8CC7-2AA1F81FE11D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0511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1792440" y="4800600"/>
            <a:ext cx="5486399" cy="566640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title" idx="4294967295"/>
          </p:nvPr>
        </p:nvSpPr>
        <p:spPr>
          <a:xfrm>
            <a:off x="1792440" y="612720"/>
            <a:ext cx="5486399" cy="4114800"/>
          </a:xfrm>
        </p:spPr>
        <p:txBody>
          <a:bodyPr anchor="t" anchorCtr="0"/>
          <a:lstStyle>
            <a:lvl1pPr hangingPunct="0">
              <a:defRPr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1792440" y="5367240"/>
            <a:ext cx="5486399" cy="804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FC32CB-26ED-4B09-BF8D-38EF151ADB46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FED0DD-3F00-4FF1-AB04-88C2D23F834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97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8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ru-RU" sz="32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ru-RU" sz="28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ru-RU" sz="24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ru-RU" sz="2000" b="0" i="0" u="none" strike="noStrike" kern="1200">
                <a:ln>
                  <a:noFill/>
                </a:ln>
                <a:latin typeface="Arial" pitchFamily="18"/>
                <a:ea typeface="SimSun" pitchFamily="2"/>
                <a:cs typeface="Mangal" pitchFamily="2"/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45720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spc="0" baseline="0">
                <a:solidFill>
                  <a:srgbClr val="898989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B8E25BA-AC5E-49A2-9AD4-4124C65DEFFB}" type="datetime1">
              <a:rPr lang="ru-RU"/>
              <a:pPr lvl="0"/>
              <a:t>2016/6/15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479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1"/>
          <a:lstStyle>
            <a:lvl1pPr lvl="0" rtl="0" hangingPunct="0">
              <a:buNone/>
              <a:tabLst/>
              <a:defRPr lang="ru-RU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356520"/>
            <a:ext cx="2133720" cy="36504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anchor="ctr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200" b="0" i="0" u="none" strike="noStrike" kern="1200" spc="0" baseline="0">
                <a:solidFill>
                  <a:srgbClr val="898989"/>
                </a:solidFill>
                <a:latin typeface="Calibri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E9E5D7C-DBDF-440F-AE5F-F0C23BC0A924}" type="slidenum"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rtl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spc="0" baseline="0">
          <a:ln>
            <a:noFill/>
          </a:ln>
          <a:solidFill>
            <a:srgbClr val="000000"/>
          </a:solidFill>
          <a:latin typeface="Calibri" pitchFamily="18"/>
          <a:ea typeface="SimSun" pitchFamily="2"/>
          <a:cs typeface="Mangal" pitchFamily="2"/>
        </a:defRPr>
      </a:lvl1pPr>
    </p:titleStyle>
    <p:bodyStyle>
      <a:lvl1pPr marL="343080" marR="0" lvl="0" indent="-343080" algn="l" rtl="0" hangingPunct="1">
        <a:lnSpc>
          <a:spcPct val="100000"/>
        </a:lnSpc>
        <a:spcBef>
          <a:spcPts val="799"/>
        </a:spcBef>
        <a:spcAft>
          <a:spcPts val="0"/>
        </a:spcAft>
        <a:buSzPct val="100000"/>
        <a:buFont typeface="Arial" pitchFamily="34"/>
        <a:buChar char="•"/>
        <a:tabLst/>
        <a:defRPr lang="ru-RU" sz="3200" b="0" i="0" u="none" strike="noStrike" kern="1200" spc="0" baseline="0">
          <a:solidFill>
            <a:srgbClr val="000000"/>
          </a:solidFill>
          <a:latin typeface="Calibri"/>
        </a:defRPr>
      </a:lvl1pPr>
      <a:lvl2pPr marL="743040" marR="0" lvl="1" indent="-285840" algn="l" rtl="0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ru-RU" sz="2800" b="0" i="0" u="none" strike="noStrike" kern="1200" spc="0" baseline="0">
          <a:solidFill>
            <a:srgbClr val="000000"/>
          </a:solidFill>
          <a:latin typeface="Calibri"/>
        </a:defRPr>
      </a:lvl2pPr>
      <a:lvl3pPr marL="1143000" marR="0" lvl="2" indent="-228600" algn="l" rtl="0" hangingPunct="1">
        <a:lnSpc>
          <a:spcPct val="100000"/>
        </a:lnSpc>
        <a:spcBef>
          <a:spcPts val="601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spc="0" baseline="0">
          <a:solidFill>
            <a:srgbClr val="000000"/>
          </a:solidFill>
          <a:latin typeface="Calibri"/>
        </a:defRPr>
      </a:lvl3pPr>
      <a:lvl4pPr marL="1600200" marR="0" lvl="3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100000"/>
        <a:buFont typeface="Arial" pitchFamily="34"/>
        <a:buChar char="–"/>
        <a:tabLst/>
        <a:defRPr lang="ru-RU" sz="2000" b="0" i="0" u="none" strike="noStrike" kern="1200" spc="0" baseline="0">
          <a:solidFill>
            <a:srgbClr val="000000"/>
          </a:solidFill>
          <a:latin typeface="Calibri"/>
        </a:defRPr>
      </a:lvl4pPr>
      <a:lvl5pPr marL="2057400" marR="0" lvl="4" indent="-228600" algn="l" rtl="0" hangingPunct="1">
        <a:lnSpc>
          <a:spcPct val="100000"/>
        </a:lnSpc>
        <a:spcBef>
          <a:spcPts val="499"/>
        </a:spcBef>
        <a:spcAft>
          <a:spcPts val="0"/>
        </a:spcAft>
        <a:buSzPct val="100000"/>
        <a:buFont typeface="Arial" pitchFamily="34"/>
        <a:buChar char="»"/>
        <a:tabLst/>
        <a:defRPr lang="ru-RU" sz="2000" b="0" i="0" u="none" strike="noStrike" kern="1200" spc="0" baseline="0">
          <a:solidFill>
            <a:srgbClr val="000000"/>
          </a:solidFill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0000" y="360000"/>
            <a:ext cx="8280000" cy="960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B2394"/>
                </a:solidFill>
                <a:latin typeface="Arial" pitchFamily="18"/>
                <a:ea typeface="SimSun" pitchFamily="2"/>
                <a:cs typeface="Mangal" pitchFamily="2"/>
              </a:rPr>
              <a:t>Муниципальное бюджетное дошкольное </a:t>
            </a:r>
            <a:r>
              <a:rPr lang="ru-RU" sz="2000" b="1" i="0" u="none" strike="noStrike" kern="1200">
                <a:ln>
                  <a:noFill/>
                </a:ln>
                <a:solidFill>
                  <a:srgbClr val="6B2394"/>
                </a:solidFill>
                <a:latin typeface="Arial" pitchFamily="18"/>
                <a:ea typeface="SimSun" pitchFamily="2"/>
                <a:cs typeface="Mangal" pitchFamily="2"/>
              </a:rPr>
              <a:t>образовательное </a:t>
            </a:r>
            <a:endParaRPr lang="ru-RU" sz="2000" b="1" i="0" u="none" strike="noStrike" kern="1200" smtClean="0">
              <a:ln>
                <a:noFill/>
              </a:ln>
              <a:solidFill>
                <a:srgbClr val="6B2394"/>
              </a:solidFill>
              <a:latin typeface="Arial" pitchFamily="18"/>
              <a:ea typeface="SimSun" pitchFamily="2"/>
              <a:cs typeface="Mangal" pitchFamily="2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r>
              <a:rPr lang="ru-RU" sz="2000" b="1" i="0" u="none" strike="noStrike" kern="1200" smtClean="0">
                <a:ln>
                  <a:noFill/>
                </a:ln>
                <a:solidFill>
                  <a:srgbClr val="6B2394"/>
                </a:solidFill>
                <a:latin typeface="Arial" pitchFamily="18"/>
                <a:ea typeface="SimSun" pitchFamily="2"/>
                <a:cs typeface="Mangal" pitchFamily="2"/>
              </a:rPr>
              <a:t>учреждение </a:t>
            </a:r>
            <a:r>
              <a:rPr lang="ru-RU" sz="2000" b="1" i="0" u="none" strike="noStrike" kern="1200">
                <a:ln>
                  <a:noFill/>
                </a:ln>
                <a:solidFill>
                  <a:srgbClr val="6B2394"/>
                </a:solidFill>
                <a:latin typeface="Arial" pitchFamily="18"/>
                <a:ea typeface="SimSun" pitchFamily="2"/>
                <a:cs typeface="Mangal" pitchFamily="2"/>
              </a:rPr>
              <a:t>детский сад №2 г. </a:t>
            </a:r>
            <a:r>
              <a:rPr lang="ru-RU" sz="2000" b="1" i="0" u="none" strike="noStrike" kern="1200" dirty="0">
                <a:ln>
                  <a:noFill/>
                </a:ln>
                <a:solidFill>
                  <a:srgbClr val="6B2394"/>
                </a:solidFill>
                <a:latin typeface="Arial" pitchFamily="18"/>
                <a:ea typeface="SimSun" pitchFamily="2"/>
                <a:cs typeface="Mangal" pitchFamily="2"/>
              </a:rPr>
              <a:t>Велижа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1191"/>
              </a:spcBef>
              <a:spcAft>
                <a:spcPts val="992"/>
              </a:spcAft>
              <a:buNone/>
              <a:tabLst/>
            </a:pPr>
            <a:endParaRPr lang="ru-RU" sz="1000" b="0" i="0" u="none" strike="noStrike" kern="1200" dirty="0">
              <a:ln>
                <a:noFill/>
              </a:ln>
              <a:latin typeface="Arial" pitchFamily="18"/>
              <a:ea typeface="SimSun" pitchFamily="2"/>
              <a:cs typeface="Mangal" pitchFamily="2"/>
            </a:endParaRPr>
          </a:p>
        </p:txBody>
      </p:sp>
      <p:sp>
        <p:nvSpPr>
          <p:cNvPr id="3" name="Прямоугольник 4"/>
          <p:cNvSpPr/>
          <p:nvPr/>
        </p:nvSpPr>
        <p:spPr>
          <a:xfrm>
            <a:off x="323640" y="1260000"/>
            <a:ext cx="8640720" cy="4117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0" u="none" strike="noStrike" kern="1200" dirty="0">
                <a:ln>
                  <a:noFill/>
                </a:ln>
                <a:solidFill>
                  <a:srgbClr val="9966CC"/>
                </a:solidFill>
                <a:latin typeface="Arial" pitchFamily="34"/>
                <a:ea typeface="SimSun" pitchFamily="2"/>
                <a:cs typeface="Arial" pitchFamily="34"/>
              </a:rPr>
              <a:t> Целевые ориентиры в ДОУ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0" u="none" strike="noStrike" kern="1200" dirty="0">
                <a:ln>
                  <a:noFill/>
                </a:ln>
                <a:solidFill>
                  <a:srgbClr val="9966CC"/>
                </a:solidFill>
                <a:latin typeface="Arial" pitchFamily="34"/>
                <a:ea typeface="SimSun" pitchFamily="2"/>
                <a:cs typeface="Arial" pitchFamily="34"/>
              </a:rPr>
              <a:t>в условиях реализации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0" u="none" strike="noStrike" kern="1200" dirty="0">
                <a:ln>
                  <a:noFill/>
                </a:ln>
                <a:solidFill>
                  <a:srgbClr val="9966CC"/>
                </a:solidFill>
                <a:latin typeface="Arial" pitchFamily="34"/>
                <a:ea typeface="SimSun" pitchFamily="2"/>
                <a:cs typeface="Arial" pitchFamily="34"/>
              </a:rPr>
              <a:t>Концепции развития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0" u="none" strike="noStrike" kern="1200" dirty="0">
                <a:ln>
                  <a:noFill/>
                </a:ln>
                <a:solidFill>
                  <a:srgbClr val="9966CC"/>
                </a:solidFill>
                <a:latin typeface="Arial" pitchFamily="34"/>
                <a:ea typeface="SimSun" pitchFamily="2"/>
                <a:cs typeface="Arial" pitchFamily="34"/>
              </a:rPr>
              <a:t>математического образования</a:t>
            </a:r>
          </a:p>
        </p:txBody>
      </p:sp>
      <p:sp>
        <p:nvSpPr>
          <p:cNvPr id="4" name="Подзаголовок 2"/>
          <p:cNvSpPr/>
          <p:nvPr/>
        </p:nvSpPr>
        <p:spPr>
          <a:xfrm>
            <a:off x="4140000" y="4077000"/>
            <a:ext cx="485100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91440" rIns="91440" bIns="45720" anchor="t" compatLnSpc="0"/>
          <a:lstStyle/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Подготовила: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Воспитатель</a:t>
            </a:r>
          </a:p>
          <a:p>
            <a:pPr marL="0" marR="0" lvl="0" indent="0" algn="just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Шайкенова Ирина Владимировна</a:t>
            </a:r>
          </a:p>
        </p:txBody>
      </p:sp>
      <p:sp>
        <p:nvSpPr>
          <p:cNvPr id="5" name="Подзаголовок 2"/>
          <p:cNvSpPr/>
          <p:nvPr/>
        </p:nvSpPr>
        <p:spPr>
          <a:xfrm>
            <a:off x="3306960" y="5373360"/>
            <a:ext cx="236808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45720" rIns="91440" bIns="45720" anchor="t" compatLnSpc="0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638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июнь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638"/>
              </a:spcBef>
              <a:spcAft>
                <a:spcPts val="0"/>
              </a:spcAft>
              <a:buNone/>
              <a:tabLst/>
            </a:pPr>
            <a:r>
              <a:rPr lang="ru-RU" sz="2000" b="1" i="0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2016г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00" y="541800"/>
            <a:ext cx="7545599" cy="546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Ориентировка в пространстве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00" y="1260000"/>
            <a:ext cx="7560000" cy="4259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ориентироваться на ограниченной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территории (лист бумаги, учебная доска);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располагать предметы в указанном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направлении;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иметь представления о плане, схеме,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маршруте, карте;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«читать» простейшую графическую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информацию;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ориентироваться по условным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обозначениям (знаки, символы)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000" y="540000"/>
            <a:ext cx="6120000" cy="546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Ориентировка во времени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00000" y="1260000"/>
            <a:ext cx="7560000" cy="5648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иметь элементарные представления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о времени: периодичность, необратимость,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последовательность, всех дней недели,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месяцев, времён года;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знать и уметь пользоваться понятиями: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«сначала», «потом», «до», «после», «раньше»,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«позже», «в одно и тоже время»;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беречь время, организовывать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свою деятельность в соответствии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со временем;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различать длительность отдельных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временных интервалов (1 мин., 10 мин, 1 час);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определять время по часам с точностью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до 1 часа.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0000" y="1371240"/>
            <a:ext cx="7560000" cy="397547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Кто с детских лет занимается математикой, тот развивает внимание, тренирует свой мозг, свою волю, воспитывает на­стойчивость и упорство в достижении цели.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32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             (А. Маркушевич)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0000" y="1080000"/>
            <a:ext cx="7878240" cy="41137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1440" tIns="45720" rIns="91440" bIns="45720" anchor="t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8800" b="1" i="1" u="none" strike="noStrike" kern="1200">
                <a:ln>
                  <a:noFill/>
                </a:ln>
                <a:solidFill>
                  <a:srgbClr val="6B4794"/>
                </a:solidFill>
                <a:latin typeface="Arial Black" pitchFamily="34"/>
                <a:ea typeface="SimSun" pitchFamily="2"/>
                <a:cs typeface="Mangal" pitchFamily="2"/>
              </a:rPr>
              <a:t>СПАСИБО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8800" b="1" i="1" u="none" strike="noStrike" kern="1200">
                <a:ln>
                  <a:noFill/>
                </a:ln>
                <a:solidFill>
                  <a:srgbClr val="6B4794"/>
                </a:solidFill>
                <a:latin typeface="Arial Black" pitchFamily="34"/>
                <a:ea typeface="SimSun" pitchFamily="2"/>
                <a:cs typeface="Mangal" pitchFamily="2"/>
              </a:rPr>
              <a:t>ЗА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8800" b="1" i="1" u="none" strike="noStrike" kern="1200">
                <a:ln>
                  <a:noFill/>
                </a:ln>
                <a:solidFill>
                  <a:srgbClr val="6B4794"/>
                </a:solidFill>
                <a:latin typeface="Arial Black" pitchFamily="34"/>
                <a:ea typeface="SimSun" pitchFamily="2"/>
                <a:cs typeface="Mangal" pitchFamily="2"/>
              </a:rPr>
              <a:t>ВНИМАНИЕ!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/>
          <p:nvPr/>
        </p:nvSpPr>
        <p:spPr>
          <a:xfrm>
            <a:off x="755639" y="1800000"/>
            <a:ext cx="8064360" cy="30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1440" tIns="91440" rIns="91440" bIns="45720" anchor="t" compatLnSpc="0">
            <a:spAutoFit/>
          </a:bodyPr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«Школьное обучение никогда не начинается с пустого места, а всегда опирается на определённую стадию развития, проделанную ребёнком».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800" b="1" i="1" u="none" strike="noStrike" kern="1200">
              <a:ln>
                <a:noFill/>
              </a:ln>
              <a:solidFill>
                <a:srgbClr val="604A7B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04A7B"/>
                </a:solidFill>
                <a:latin typeface="Arial" pitchFamily="34"/>
                <a:ea typeface="SimSun" pitchFamily="2"/>
                <a:cs typeface="Arial" pitchFamily="34"/>
              </a:rPr>
              <a:t>										Л.С. Выготский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200" y="1260000"/>
            <a:ext cx="8344800" cy="2825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sng" strike="noStrike" kern="1200">
                <a:ln>
                  <a:noFill/>
                </a:ln>
                <a:solidFill>
                  <a:srgbClr val="44444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		</a:t>
            </a: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Дошкольное образование </a:t>
            </a: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это первая ступень образования, где закладывается фундамент будущей жизни человека.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000" y="720000"/>
            <a:ext cx="8660160" cy="35643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sng" strike="noStrike" kern="1200">
                <a:ln>
                  <a:noFill/>
                </a:ln>
                <a:solidFill>
                  <a:srgbClr val="44444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	</a:t>
            </a: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ФГОС ДО предусматривает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пять образовательных областей: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Социально-коммуникативное развитие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Познавательное развитие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Речевое развитие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Физическое развитие  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 Художественно-эстетическое развитие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000" y="720000"/>
            <a:ext cx="8660160" cy="39117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Формирование элементарных математических представлений</a:t>
            </a:r>
            <a:r>
              <a:rPr lang="ru-RU" sz="2400" b="1" i="1" u="sng" strike="noStrike" kern="1200">
                <a:ln>
                  <a:noFill/>
                </a:ln>
                <a:solidFill>
                  <a:srgbClr val="44444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	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- количество и счёт;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- величина;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- форма;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- ориентировка в пространстве;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           - ориентировка во времени.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    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	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000" y="540000"/>
            <a:ext cx="7740000" cy="4606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Задачи: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sng" strike="noStrike" kern="1200">
              <a:ln>
                <a:noFill/>
              </a:ln>
              <a:solidFill>
                <a:srgbClr val="6B4794"/>
              </a:solidFill>
              <a:uFillTx/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1. формирование элементарных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математических  представлений;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2. формирование первичных представлений об основных свойствах и отношениях объектов окружающего мира: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форме;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цвете;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размере;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количестве;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числе,части и целом,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пространстве и времени.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544680"/>
            <a:ext cx="8460000" cy="68151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Ребёнок должен знать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sng" strike="noStrike" kern="1200">
              <a:ln>
                <a:noFill/>
              </a:ln>
              <a:solidFill>
                <a:srgbClr val="6B4794"/>
              </a:solidFill>
              <a:uFillTx/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Количество и счёт: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-счёт в пределах 10;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-знать числа второго десятка;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-отношения между числами натурального ряда;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-счёт в прямом и обратном порядке;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-знать состав числа в пределах 10;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-уметь раскладывать и составлять число;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-знать достоинства монет (1,2,5,10 рублей;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-уметь решать и составлять простые арифметические задачи.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8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8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sng" strike="noStrike" kern="1200">
              <a:ln>
                <a:noFill/>
              </a:ln>
              <a:solidFill>
                <a:srgbClr val="6B4794"/>
              </a:solidFill>
              <a:uFillTx/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6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000" y="632520"/>
            <a:ext cx="6300000" cy="709487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Величина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делить предмет на 2-8 частей,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путём сгибания предмета,а также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использовать условную меру;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измерять длину, ширину,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высоту с помощью условной меры;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измерять объём жидких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и сыпучих веществ с помощью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условной меры;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иметь  представления о весе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предметов, способах их измерения,  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сравнивать вес , путём взвешивания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на ладонях.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0000" y="360000"/>
            <a:ext cx="7560000" cy="53956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800" b="1" i="1" u="sng" strike="noStrike" kern="1200">
                <a:ln>
                  <a:noFill/>
                </a:ln>
                <a:solidFill>
                  <a:srgbClr val="6B4794"/>
                </a:solidFill>
                <a:uFillTx/>
                <a:latin typeface="Arial" pitchFamily="34"/>
                <a:ea typeface="SimSun" pitchFamily="2"/>
                <a:cs typeface="Arial" pitchFamily="34"/>
              </a:rPr>
              <a:t>Форма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знать геометрические фигуры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и их элементы: вершина, угол, сторона;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знать о многоугольнике, о прямой линии,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отрезке прямой;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моделировать геометрические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фигуры;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- уметь анализировать форму предметов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ru-RU" sz="2400" b="1" i="1" u="none" strike="noStrike" kern="1200">
                <a:ln>
                  <a:noFill/>
                </a:ln>
                <a:solidFill>
                  <a:srgbClr val="6B4794"/>
                </a:solidFill>
                <a:latin typeface="Arial" pitchFamily="34"/>
                <a:ea typeface="SimSun" pitchFamily="2"/>
                <a:cs typeface="Arial" pitchFamily="34"/>
              </a:rPr>
              <a:t>  в целом и отдельных частей.</a:t>
            </a: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ru-RU" sz="2400" b="1" i="1" u="none" strike="noStrike" kern="1200">
              <a:ln>
                <a:noFill/>
              </a:ln>
              <a:solidFill>
                <a:srgbClr val="6B4794"/>
              </a:solidFill>
              <a:latin typeface="Arial" pitchFamily="34"/>
              <a:ea typeface="SimSun" pitchFamily="2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511</Words>
  <Application>Microsoft Office PowerPoint</Application>
  <PresentationFormat>Экран (4:3)</PresentationFormat>
  <Paragraphs>144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Алёнка</cp:lastModifiedBy>
  <cp:revision>29</cp:revision>
  <dcterms:created xsi:type="dcterms:W3CDTF">2013-09-07T18:35:40Z</dcterms:created>
  <dcterms:modified xsi:type="dcterms:W3CDTF">2016-06-15T06:34:44Z</dcterms:modified>
</cp:coreProperties>
</file>