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60" r:id="rId2"/>
    <p:sldId id="272" r:id="rId3"/>
    <p:sldId id="261" r:id="rId4"/>
    <p:sldId id="271" r:id="rId5"/>
    <p:sldId id="265" r:id="rId6"/>
    <p:sldId id="269" r:id="rId7"/>
    <p:sldId id="268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EE9B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23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05459-591C-47D5-9633-CD60C69F80A1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F6880-6215-430A-A2F0-4E71485E71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1868F-363E-4CD6-9436-D00C67E127F6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E8C7-AA88-48D4-BEED-2E485F53ED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2AB87-A8A6-43E7-9135-DAB1876024B1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8A49C-44FF-49FF-93E1-66B63AE9E8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5A572-E655-4976-B3CC-1E707810FCD5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B7CC4-4355-4AA8-ADE7-F710D23B1E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44D85-4131-46F1-B16C-C4292913F967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06FBB-3DB5-4768-BC80-02563DB6AA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BEEE2-84F4-4125-B706-11EEB00113AD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E7BB9-B3AC-4673-9D68-61C43FDE0B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959D3-D839-4F08-A15B-591BF5F61C0F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57713-2AFB-4039-BEB7-FA04133D20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45202-506D-4705-A67C-B8CB7EA50DA7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3EDB2-6EC6-4520-BFF1-2A71DD9BE1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4C841-5BCA-477E-9026-A4CC75123861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32777-F3B4-4023-9B23-E80F47692C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81BBB-DFD4-4D5D-A8D9-9F60F77CB369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188AB-6061-4908-8164-412DDF626C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BB09C-A382-4AE1-BC5A-982CBAD24B2F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4787F-D918-4554-A388-28340A021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78000"/>
                <a:satMod val="220000"/>
                <a:alpha val="19000"/>
              </a:schemeClr>
            </a:gs>
            <a:gs pos="100000">
              <a:schemeClr val="bg2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9D264C-A99B-49A7-A85F-EA6FFA4A8F33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1AFC61-4D50-4FB4-84CD-DA2282F703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7" r:id="rId1"/>
    <p:sldLayoutId id="2147483909" r:id="rId2"/>
    <p:sldLayoutId id="2147483918" r:id="rId3"/>
    <p:sldLayoutId id="2147483910" r:id="rId4"/>
    <p:sldLayoutId id="2147483911" r:id="rId5"/>
    <p:sldLayoutId id="2147483912" r:id="rId6"/>
    <p:sldLayoutId id="2147483913" r:id="rId7"/>
    <p:sldLayoutId id="2147483919" r:id="rId8"/>
    <p:sldLayoutId id="2147483914" r:id="rId9"/>
    <p:sldLayoutId id="2147483915" r:id="rId10"/>
    <p:sldLayoutId id="21474839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A04DA3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g12.nnm.ru/2/d/5/f/5/2d5f548bf057a34442ef536674ee2ab3_full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ussia.rin.ru/pictures/5268.jpg" TargetMode="External"/><Relationship Id="rId2" Type="http://schemas.openxmlformats.org/officeDocument/2006/relationships/hyperlink" Target="http://pedsovet.s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C:\Documents and Settings\Иятта\Рабочий стол\ЭТО СРОЧНО\Новая папка\755ad610193c.png"/>
          <p:cNvPicPr>
            <a:picLocks noChangeAspect="1" noChangeArrowheads="1"/>
          </p:cNvPicPr>
          <p:nvPr/>
        </p:nvPicPr>
        <p:blipFill>
          <a:blip r:embed="rId2" cstate="print">
            <a:lum bright="-20000" contrast="20000"/>
          </a:blip>
          <a:srcRect/>
          <a:stretch>
            <a:fillRect/>
          </a:stretch>
        </p:blipFill>
        <p:spPr bwMode="auto">
          <a:xfrm>
            <a:off x="5357813" y="3000375"/>
            <a:ext cx="3786187" cy="415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0" y="1628775"/>
            <a:ext cx="7524750" cy="1662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Михаил Михайлович Зощенко </a:t>
            </a:r>
            <a:r>
              <a:rPr lang="ru-RU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«Ёлка!</a:t>
            </a:r>
            <a:endParaRPr lang="ru-RU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124" name="TextBox 9"/>
          <p:cNvSpPr txBox="1">
            <a:spLocks noChangeArrowheads="1"/>
          </p:cNvSpPr>
          <p:nvPr/>
        </p:nvSpPr>
        <p:spPr bwMode="auto">
          <a:xfrm>
            <a:off x="1692275" y="115888"/>
            <a:ext cx="43195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МБОУ Кирилловская СОШ</a:t>
            </a:r>
          </a:p>
          <a:p>
            <a:pPr algn="ctr"/>
            <a:r>
              <a:rPr lang="ru-RU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Рославльского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района Смоленской области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Прямоугольник 5"/>
          <p:cNvSpPr>
            <a:spLocks noChangeArrowheads="1"/>
          </p:cNvSpPr>
          <p:nvPr/>
        </p:nvSpPr>
        <p:spPr bwMode="auto">
          <a:xfrm>
            <a:off x="1331913" y="3573463"/>
            <a:ext cx="51117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Литературное чтение</a:t>
            </a:r>
          </a:p>
          <a:p>
            <a:pPr algn="ctr"/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 класс</a:t>
            </a:r>
          </a:p>
          <a:p>
            <a:pPr algn="ctr"/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УМК «Школа России»</a:t>
            </a:r>
          </a:p>
        </p:txBody>
      </p:sp>
      <p:sp>
        <p:nvSpPr>
          <p:cNvPr id="5126" name="TextBox 12"/>
          <p:cNvSpPr txBox="1">
            <a:spLocks noChangeArrowheads="1"/>
          </p:cNvSpPr>
          <p:nvPr/>
        </p:nvSpPr>
        <p:spPr bwMode="auto">
          <a:xfrm>
            <a:off x="1547813" y="5300663"/>
            <a:ext cx="44640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Левченкова Светлана Леонидовна 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учитель начальных 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классов </a:t>
            </a: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категории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2014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Кроссворд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196751"/>
          <a:ext cx="8280919" cy="5328596"/>
        </p:xfrm>
        <a:graphic>
          <a:graphicData uri="http://schemas.openxmlformats.org/drawingml/2006/table">
            <a:tbl>
              <a:tblPr/>
              <a:tblGrid>
                <a:gridCol w="689572"/>
                <a:gridCol w="689572"/>
                <a:gridCol w="689572"/>
                <a:gridCol w="689572"/>
                <a:gridCol w="689572"/>
                <a:gridCol w="690437"/>
                <a:gridCol w="690437"/>
                <a:gridCol w="690437"/>
                <a:gridCol w="690437"/>
                <a:gridCol w="690437"/>
                <a:gridCol w="690437"/>
                <a:gridCol w="690437"/>
              </a:tblGrid>
              <a:tr h="7612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З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В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Е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8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З</a:t>
                      </a:r>
                      <a:endParaRPr lang="ru-RU" sz="2000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Д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12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8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2000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Д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К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2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8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Щ</a:t>
                      </a:r>
                      <a:endParaRPr lang="ru-RU" sz="2000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Е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Л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К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У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Ч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И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К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2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М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8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Е</a:t>
                      </a:r>
                      <a:endParaRPr lang="ru-RU" sz="2000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Ш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К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612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К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8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2000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Ф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Е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Т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И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12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8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К</a:t>
                      </a:r>
                      <a:endParaRPr lang="ru-RU" sz="2000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У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Н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Т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Ы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12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Х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Л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8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2000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П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У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Ш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К</a:t>
                      </a:r>
                      <a:endParaRPr lang="ru-RU" sz="200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А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26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260648"/>
            <a:ext cx="2722488" cy="358222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Прямоугольник 2"/>
          <p:cNvSpPr/>
          <p:nvPr/>
        </p:nvSpPr>
        <p:spPr>
          <a:xfrm>
            <a:off x="0" y="3933825"/>
            <a:ext cx="8526463" cy="13223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Михаил Михайлович Зощенко </a:t>
            </a:r>
          </a:p>
          <a:p>
            <a:pPr algn="ctr">
              <a:defRPr/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(1895 – 1958)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Картинка 3 из 105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46038"/>
            <a:ext cx="9144000" cy="690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9388" y="188913"/>
            <a:ext cx="8280400" cy="623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500" b="1">
                <a:solidFill>
                  <a:srgbClr val="002060"/>
                </a:solidFill>
              </a:rPr>
              <a:t>ЗОЛОТУШНЫЙ – </a:t>
            </a:r>
          </a:p>
          <a:p>
            <a:r>
              <a:rPr lang="ru-RU" sz="2500">
                <a:solidFill>
                  <a:srgbClr val="002060"/>
                </a:solidFill>
              </a:rPr>
              <a:t>                               больной, истощённый ребёнок</a:t>
            </a:r>
          </a:p>
          <a:p>
            <a:r>
              <a:rPr lang="ru-RU" sz="2500" b="1">
                <a:solidFill>
                  <a:srgbClr val="002060"/>
                </a:solidFill>
              </a:rPr>
              <a:t> ДЛИННОВЯЗАЯ –</a:t>
            </a:r>
          </a:p>
          <a:p>
            <a:r>
              <a:rPr lang="ru-RU" sz="2500">
                <a:solidFill>
                  <a:srgbClr val="002060"/>
                </a:solidFill>
              </a:rPr>
              <a:t>                                высокая, высоченная, длинная</a:t>
            </a:r>
          </a:p>
          <a:p>
            <a:r>
              <a:rPr lang="ru-RU" sz="2500" b="1">
                <a:solidFill>
                  <a:srgbClr val="002060"/>
                </a:solidFill>
              </a:rPr>
              <a:t>ХУДЕНЬКИЕ – </a:t>
            </a:r>
          </a:p>
          <a:p>
            <a:r>
              <a:rPr lang="ru-RU" sz="2500">
                <a:solidFill>
                  <a:srgbClr val="002060"/>
                </a:solidFill>
              </a:rPr>
              <a:t>                          худощавые, сухие, исхудалые, жилистые, тощие, костлявые, отощалые</a:t>
            </a:r>
          </a:p>
          <a:p>
            <a:endParaRPr lang="ru-RU" sz="2500" b="1">
              <a:solidFill>
                <a:srgbClr val="002060"/>
              </a:solidFill>
            </a:endParaRPr>
          </a:p>
          <a:p>
            <a:r>
              <a:rPr lang="ru-RU" sz="2500" b="1">
                <a:solidFill>
                  <a:srgbClr val="002060"/>
                </a:solidFill>
              </a:rPr>
              <a:t>ДЛИННОВЯЗАЯ –</a:t>
            </a:r>
          </a:p>
          <a:p>
            <a:r>
              <a:rPr lang="ru-RU" sz="2500">
                <a:solidFill>
                  <a:srgbClr val="002060"/>
                </a:solidFill>
              </a:rPr>
              <a:t>                                маленькая</a:t>
            </a:r>
          </a:p>
          <a:p>
            <a:r>
              <a:rPr lang="ru-RU" sz="2500" b="1">
                <a:solidFill>
                  <a:srgbClr val="002060"/>
                </a:solidFill>
              </a:rPr>
              <a:t>ХУДЕНЬКИЕ –</a:t>
            </a:r>
          </a:p>
          <a:p>
            <a:r>
              <a:rPr lang="ru-RU" sz="2500">
                <a:solidFill>
                  <a:srgbClr val="002060"/>
                </a:solidFill>
              </a:rPr>
              <a:t>                          жирные, полные, толстые, хорошие</a:t>
            </a:r>
          </a:p>
          <a:p>
            <a:r>
              <a:rPr lang="ru-RU" sz="2500" b="1">
                <a:solidFill>
                  <a:srgbClr val="002060"/>
                </a:solidFill>
              </a:rPr>
              <a:t>ДОБРОДУШНЫЙ –</a:t>
            </a:r>
          </a:p>
          <a:p>
            <a:r>
              <a:rPr lang="ru-RU" sz="2500">
                <a:solidFill>
                  <a:srgbClr val="002060"/>
                </a:solidFill>
              </a:rPr>
              <a:t>                                  злой, злобный, дурной, худой, жестокий</a:t>
            </a:r>
          </a:p>
          <a:p>
            <a:endParaRPr lang="ru-RU" sz="2400" b="1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468313" y="1050925"/>
            <a:ext cx="7704137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28600" algn="just" eaLnBrk="0" hangingPunct="0">
              <a:lnSpc>
                <a:spcPct val="150000"/>
              </a:lnSpc>
            </a:pPr>
            <a:r>
              <a:rPr lang="ru-RU" sz="2800" b="1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Продолжите фразы:</a:t>
            </a:r>
          </a:p>
          <a:p>
            <a:pPr indent="228600" algn="just" eaLnBrk="0" hangingPunct="0">
              <a:lnSpc>
                <a:spcPct val="150000"/>
              </a:lnSpc>
            </a:pPr>
            <a:endParaRPr lang="ru-RU" sz="280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  <a:p>
            <a:pPr indent="228600" algn="just" eaLnBrk="0" hangingPunct="0">
              <a:lnSpc>
                <a:spcPct val="150000"/>
              </a:lnSpc>
            </a:pPr>
            <a:r>
              <a:rPr lang="ru-RU" sz="280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Для меня урок был очень полезным, потому что ….</a:t>
            </a:r>
            <a:endParaRPr lang="ru-RU" sz="2800">
              <a:solidFill>
                <a:srgbClr val="002060"/>
              </a:solidFill>
            </a:endParaRPr>
          </a:p>
          <a:p>
            <a:pPr indent="228600" algn="just" eaLnBrk="0" hangingPunct="0">
              <a:lnSpc>
                <a:spcPct val="150000"/>
              </a:lnSpc>
            </a:pPr>
            <a:endParaRPr lang="ru-RU" sz="2800">
              <a:solidFill>
                <a:srgbClr val="002060"/>
              </a:solidFill>
              <a:cs typeface="Calibri" pitchFamily="34" charset="0"/>
            </a:endParaRPr>
          </a:p>
          <a:p>
            <a:pPr indent="228600" algn="just" eaLnBrk="0" hangingPunct="0">
              <a:lnSpc>
                <a:spcPct val="150000"/>
              </a:lnSpc>
            </a:pPr>
            <a:r>
              <a:rPr lang="ru-RU" sz="2800">
                <a:solidFill>
                  <a:srgbClr val="002060"/>
                </a:solidFill>
                <a:cs typeface="Calibri" pitchFamily="34" charset="0"/>
              </a:rPr>
              <a:t>Для меня урок был обычным, потому что …</a:t>
            </a:r>
            <a:endParaRPr lang="ru-RU" sz="280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smtClean="0">
                <a:solidFill>
                  <a:srgbClr val="002060"/>
                </a:solidFill>
              </a:rPr>
              <a:t>Используемые источники: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457200" y="1196975"/>
            <a:ext cx="7467600" cy="49291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  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Климанова Л. Ф., Горецкий В. Г., Голованова М. В. Литературное чтение. 4 класс. Учебник для общеобразовательных учреждений в двух частях. Часть 2. М.: Просвещение, 2011, 223 с. (Школа России)</a:t>
            </a:r>
          </a:p>
          <a:p>
            <a:pPr>
              <a:buFont typeface="Wingdings 2" pitchFamily="18" charset="2"/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  </a:t>
            </a:r>
          </a:p>
          <a:p>
            <a:pPr>
              <a:buFont typeface="Wingdings 2" pitchFamily="18" charset="2"/>
              <a:buNone/>
            </a:pPr>
            <a:r>
              <a:rPr lang="ru-RU" sz="1600" b="1" dirty="0" smtClean="0">
                <a:solidFill>
                  <a:srgbClr val="002060"/>
                </a:solidFill>
              </a:rPr>
              <a:t>       Интернет источники:</a:t>
            </a:r>
            <a:endParaRPr lang="ru-RU" sz="1600" dirty="0" smtClean="0">
              <a:solidFill>
                <a:srgbClr val="002060"/>
              </a:solidFill>
            </a:endParaRPr>
          </a:p>
          <a:p>
            <a:r>
              <a:rPr lang="ru-RU" sz="1600" dirty="0" smtClean="0">
                <a:solidFill>
                  <a:srgbClr val="002060"/>
                </a:solidFill>
              </a:rPr>
              <a:t>Шаблон презентации Волковой В. Е. </a:t>
            </a:r>
            <a:r>
              <a:rPr lang="ru-RU" sz="1600" u="sng" dirty="0" smtClean="0">
                <a:solidFill>
                  <a:srgbClr val="002060"/>
                </a:solidFill>
                <a:hlinkClick r:id="rId2"/>
              </a:rPr>
              <a:t>http://pedsovet.su/</a:t>
            </a:r>
            <a:endParaRPr lang="ru-RU" sz="1600" dirty="0" smtClean="0">
              <a:solidFill>
                <a:srgbClr val="002060"/>
              </a:solidFill>
            </a:endParaRPr>
          </a:p>
          <a:p>
            <a:r>
              <a:rPr lang="ru-RU" sz="1600" dirty="0" smtClean="0">
                <a:solidFill>
                  <a:srgbClr val="002060"/>
                </a:solidFill>
              </a:rPr>
              <a:t>Портрет М. М. Зощенко </a:t>
            </a:r>
            <a:r>
              <a:rPr lang="ru-RU" sz="1600" u="sng" dirty="0" smtClean="0">
                <a:solidFill>
                  <a:srgbClr val="002060"/>
                </a:solidFill>
                <a:hlinkClick r:id="rId3"/>
              </a:rPr>
              <a:t>http://russia.rin.ru/pictures/5268.jpg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</a:p>
          <a:p>
            <a:pPr>
              <a:buFont typeface="Wingdings 2" pitchFamily="18" charset="2"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Другая 21">
      <a:dk1>
        <a:srgbClr val="934B21"/>
      </a:dk1>
      <a:lt1>
        <a:sysClr val="window" lastClr="FFFFFF"/>
      </a:lt1>
      <a:dk2>
        <a:srgbClr val="FFE599"/>
      </a:dk2>
      <a:lt2>
        <a:srgbClr val="FFF3AB"/>
      </a:lt2>
      <a:accent1>
        <a:srgbClr val="53548A"/>
      </a:accent1>
      <a:accent2>
        <a:srgbClr val="438086"/>
      </a:accent2>
      <a:accent3>
        <a:srgbClr val="A04DA3"/>
      </a:accent3>
      <a:accent4>
        <a:srgbClr val="C00000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</TotalTime>
  <Words>173</Words>
  <Application>Microsoft Office PowerPoint</Application>
  <PresentationFormat>Экран (4:3)</PresentationFormat>
  <Paragraphs>86</Paragraphs>
  <Slides>7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Тема1</vt:lpstr>
      <vt:lpstr>Слайд 1</vt:lpstr>
      <vt:lpstr>Кроссворд</vt:lpstr>
      <vt:lpstr>Слайд 3</vt:lpstr>
      <vt:lpstr>Слайд 4</vt:lpstr>
      <vt:lpstr>Слайд 5</vt:lpstr>
      <vt:lpstr>Слайд 6</vt:lpstr>
      <vt:lpstr>Используемые источники: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Iyatta</dc:creator>
  <cp:lastModifiedBy>swetlaschka</cp:lastModifiedBy>
  <cp:revision>53</cp:revision>
  <dcterms:created xsi:type="dcterms:W3CDTF">2012-08-17T15:16:29Z</dcterms:created>
  <dcterms:modified xsi:type="dcterms:W3CDTF">2014-05-13T20:36:17Z</dcterms:modified>
</cp:coreProperties>
</file>