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3" r:id="rId3"/>
    <p:sldId id="264" r:id="rId4"/>
    <p:sldId id="265" r:id="rId5"/>
    <p:sldId id="266" r:id="rId6"/>
    <p:sldId id="267" r:id="rId7"/>
    <p:sldId id="268" r:id="rId8"/>
    <p:sldId id="269" r:id="rId9"/>
    <p:sldId id="270" r:id="rId10"/>
    <p:sldId id="271" r:id="rId11"/>
    <p:sldId id="257" r:id="rId12"/>
    <p:sldId id="258" r:id="rId13"/>
    <p:sldId id="259" r:id="rId14"/>
    <p:sldId id="260" r:id="rId15"/>
    <p:sldId id="261" r:id="rId16"/>
    <p:sldId id="262" r:id="rId17"/>
    <p:sldId id="272" r:id="rId18"/>
    <p:sldId id="273" r:id="rId19"/>
    <p:sldId id="274" r:id="rId20"/>
    <p:sldId id="275" r:id="rId2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769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2" d="100"/>
          <a:sy n="82" d="100"/>
        </p:scale>
        <p:origin x="-804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0F9515-5C35-41A6-877D-4BF647648E2C}" type="datetimeFigureOut">
              <a:rPr lang="ru-RU"/>
              <a:pPr>
                <a:defRPr/>
              </a:pPr>
              <a:t>09.06.2014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C41CC9-1754-4C9E-B0F4-A4E828D47FA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9418529"/>
      </p:ext>
    </p:extLst>
  </p:cSld>
  <p:clrMapOvr>
    <a:masterClrMapping/>
  </p:clrMapOvr>
  <p:transition spd="med">
    <p:fade thruBlk="1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8AB0E6-2CD3-461B-B0FB-29DBA6FAE7AF}" type="datetimeFigureOut">
              <a:rPr lang="ru-RU"/>
              <a:pPr>
                <a:defRPr/>
              </a:pPr>
              <a:t>09.06.2014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17D9A0-F070-4009-8FE7-5EDAE7EE217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3556314"/>
      </p:ext>
    </p:extLst>
  </p:cSld>
  <p:clrMapOvr>
    <a:masterClrMapping/>
  </p:clrMapOvr>
  <p:transition spd="med">
    <p:fade thruBlk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1733B8-97B7-4F29-A92D-C25A5BB4C1D0}" type="datetimeFigureOut">
              <a:rPr lang="ru-RU"/>
              <a:pPr>
                <a:defRPr/>
              </a:pPr>
              <a:t>09.06.2014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1CA841-D4D9-4899-8DE4-A5A9D1FA77F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6286811"/>
      </p:ext>
    </p:extLst>
  </p:cSld>
  <p:clrMapOvr>
    <a:masterClrMapping/>
  </p:clrMapOvr>
  <p:transition spd="med">
    <p:fade thruBlk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71976F-D4BF-4289-B0A6-51C9BB2D7D96}" type="datetimeFigureOut">
              <a:rPr lang="ru-RU"/>
              <a:pPr>
                <a:defRPr/>
              </a:pPr>
              <a:t>09.06.2014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34B90F-8BC8-45E1-82FD-3DF9F1836B9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2279486"/>
      </p:ext>
    </p:extLst>
  </p:cSld>
  <p:clrMapOvr>
    <a:masterClrMapping/>
  </p:clrMapOvr>
  <p:transition spd="med">
    <p:fade thruBlk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90B1BB-B40B-4F03-81FE-9D70EE67F705}" type="datetimeFigureOut">
              <a:rPr lang="ru-RU"/>
              <a:pPr>
                <a:defRPr/>
              </a:pPr>
              <a:t>09.06.2014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E52102-487C-4E66-827B-E60C77764B0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5978222"/>
      </p:ext>
    </p:extLst>
  </p:cSld>
  <p:clrMapOvr>
    <a:masterClrMapping/>
  </p:clrMapOvr>
  <p:transition spd="med">
    <p:fade thruBlk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BF14EE-4C62-4A7F-BE3A-F1F2B4B89B79}" type="datetimeFigureOut">
              <a:rPr lang="ru-RU"/>
              <a:pPr>
                <a:defRPr/>
              </a:pPr>
              <a:t>09.06.2014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A0B538-5F8B-4645-9CBF-7BCC7A54E07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3811627"/>
      </p:ext>
    </p:extLst>
  </p:cSld>
  <p:clrMapOvr>
    <a:masterClrMapping/>
  </p:clrMapOvr>
  <p:transition spd="med">
    <p:fade thruBlk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849194-AF0F-4543-BDD0-2423C44DF6DD}" type="datetimeFigureOut">
              <a:rPr lang="ru-RU"/>
              <a:pPr>
                <a:defRPr/>
              </a:pPr>
              <a:t>09.06.2014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4D0A90-6D3B-43BD-A3D1-4D1AEBF48C3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7729120"/>
      </p:ext>
    </p:extLst>
  </p:cSld>
  <p:clrMapOvr>
    <a:masterClrMapping/>
  </p:clrMapOvr>
  <p:transition spd="med">
    <p:fade thruBlk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F38F2C-5E36-40EA-AF04-6E478B3A390A}" type="datetimeFigureOut">
              <a:rPr lang="ru-RU"/>
              <a:pPr>
                <a:defRPr/>
              </a:pPr>
              <a:t>09.06.2014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642146-3D0B-497F-96CA-FC3BA5B6EF7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1915999"/>
      </p:ext>
    </p:extLst>
  </p:cSld>
  <p:clrMapOvr>
    <a:masterClrMapping/>
  </p:clrMapOvr>
  <p:transition spd="med">
    <p:fade thruBlk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8E3B5A-2904-4E1E-9422-0384BA58B561}" type="datetimeFigureOut">
              <a:rPr lang="ru-RU"/>
              <a:pPr>
                <a:defRPr/>
              </a:pPr>
              <a:t>09.06.2014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A89350-DF04-46F8-9511-3CE39A4705B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0624485"/>
      </p:ext>
    </p:extLst>
  </p:cSld>
  <p:clrMapOvr>
    <a:masterClrMapping/>
  </p:clrMapOvr>
  <p:transition spd="med">
    <p:fade thruBlk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F6677B-01F5-476E-9E70-0F0CE75B8C10}" type="datetimeFigureOut">
              <a:rPr lang="ru-RU"/>
              <a:pPr>
                <a:defRPr/>
              </a:pPr>
              <a:t>09.06.2014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E14AE3-3F66-4DDA-8157-D45365449B9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8680084"/>
      </p:ext>
    </p:extLst>
  </p:cSld>
  <p:clrMapOvr>
    <a:masterClrMapping/>
  </p:clrMapOvr>
  <p:transition spd="med">
    <p:fade thruBlk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FB61CA-0101-450C-8816-0CBD784F8B4D}" type="datetimeFigureOut">
              <a:rPr lang="ru-RU"/>
              <a:pPr>
                <a:defRPr/>
              </a:pPr>
              <a:t>09.06.2014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A667E7-F64F-4624-8A64-73D1FD816C5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6829306"/>
      </p:ext>
    </p:extLst>
  </p:cSld>
  <p:clrMapOvr>
    <a:masterClrMapping/>
  </p:clrMapOvr>
  <p:transition spd="med">
    <p:fade thruBlk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F024621-8C1A-4AE0-BBD2-BB1EDAD8E49F}" type="datetimeFigureOut">
              <a:rPr lang="ru-RU"/>
              <a:pPr>
                <a:defRPr/>
              </a:pPr>
              <a:t>09.06.2014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1B11CD3-D473-40E8-B767-73E2B9EF033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>
    <p:fade thruBlk="1"/>
  </p:transition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D:\Globex\Шаблоны для PowerPoint\#0040\Components\SC_0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5588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1" name="TextBox 5"/>
          <p:cNvSpPr txBox="1">
            <a:spLocks noChangeArrowheads="1"/>
          </p:cNvSpPr>
          <p:nvPr/>
        </p:nvSpPr>
        <p:spPr bwMode="auto">
          <a:xfrm>
            <a:off x="471488" y="269875"/>
            <a:ext cx="8143875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ru-RU" altLang="ru-RU" sz="3200" b="1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ОБРАЗОВАТЕЛЬНЫЙ ПРОЦЕСС</a:t>
            </a:r>
            <a:endParaRPr lang="en-US" altLang="ru-RU" sz="3200" b="1" dirty="0">
              <a:solidFill>
                <a:srgbClr val="002060"/>
              </a:solidFill>
              <a:latin typeface="Arial Black" panose="020B0A04020102020204" pitchFamily="34" charset="0"/>
            </a:endParaRP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107504" y="912813"/>
            <a:ext cx="892899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 smtClean="0">
                <a:solidFill>
                  <a:srgbClr val="002060"/>
                </a:solidFill>
                <a:latin typeface="Arial Black" panose="020B0A04020102020204" pitchFamily="34" charset="0"/>
                <a:cs typeface="+mn-cs"/>
              </a:rPr>
              <a:t>В СООТВЕТСТВИИ С ТРЕБОВАНИЯМИ ФГОС ДО</a:t>
            </a:r>
            <a:endParaRPr lang="ru-RU" sz="2400" dirty="0">
              <a:solidFill>
                <a:srgbClr val="002060"/>
              </a:solidFill>
              <a:latin typeface="Arial Black" panose="020B0A04020102020204" pitchFamily="34" charset="0"/>
              <a:cs typeface="+mn-cs"/>
            </a:endParaRP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142844" y="357166"/>
            <a:ext cx="4357718" cy="6286544"/>
          </a:xfrm>
          <a:prstGeom prst="roundRect">
            <a:avLst/>
          </a:prstGeom>
          <a:solidFill>
            <a:schemeClr val="bg1"/>
          </a:solidFill>
          <a:ln w="5715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 smtClean="0">
                <a:solidFill>
                  <a:srgbClr val="002060"/>
                </a:solidFill>
                <a:latin typeface="Lucida Sans Unicode" pitchFamily="34" charset="0"/>
                <a:cs typeface="Lucida Sans Unicode" pitchFamily="34" charset="0"/>
              </a:rPr>
              <a:t>III. </a:t>
            </a:r>
            <a:r>
              <a:rPr lang="ru-RU" sz="3200" b="1" dirty="0" smtClean="0">
                <a:solidFill>
                  <a:srgbClr val="002060"/>
                </a:solidFill>
              </a:rPr>
              <a:t>Организационный раздел</a:t>
            </a:r>
            <a:endParaRPr lang="ru-RU" sz="3200" b="1" dirty="0">
              <a:solidFill>
                <a:srgbClr val="002060"/>
              </a:solidFill>
              <a:latin typeface="Lucida Sans Unicode" pitchFamily="34" charset="0"/>
              <a:cs typeface="Lucida Sans Unicode" pitchFamily="34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4668295" y="300476"/>
            <a:ext cx="4357718" cy="6286544"/>
          </a:xfrm>
          <a:prstGeom prst="roundRect">
            <a:avLst/>
          </a:prstGeom>
          <a:solidFill>
            <a:schemeClr val="bg1"/>
          </a:solidFill>
          <a:ln w="57150">
            <a:solidFill>
              <a:schemeClr val="accent6">
                <a:lumMod val="50000"/>
              </a:schemeClr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57200" indent="-457200" eaLnBrk="1" hangingPunct="1">
              <a:buFont typeface="Wingdings 2" pitchFamily="18" charset="2"/>
              <a:buAutoNum type="arabicPeriod"/>
            </a:pPr>
            <a:r>
              <a:rPr lang="ru-RU" altLang="ru-RU" sz="2000" dirty="0" smtClean="0">
                <a:solidFill>
                  <a:srgbClr val="002060"/>
                </a:solidFill>
              </a:rPr>
              <a:t>Материально-техническое обеспечение Программы</a:t>
            </a:r>
          </a:p>
          <a:p>
            <a:pPr marL="457200" indent="-457200" eaLnBrk="1" hangingPunct="1">
              <a:buFont typeface="Wingdings 2" pitchFamily="18" charset="2"/>
              <a:buAutoNum type="arabicPeriod"/>
            </a:pPr>
            <a:r>
              <a:rPr lang="ru-RU" altLang="ru-RU" sz="2000" dirty="0" smtClean="0">
                <a:solidFill>
                  <a:srgbClr val="002060"/>
                </a:solidFill>
              </a:rPr>
              <a:t>Обеспеченность </a:t>
            </a:r>
            <a:r>
              <a:rPr lang="ru-RU" altLang="ru-RU" sz="2000" dirty="0">
                <a:solidFill>
                  <a:srgbClr val="002060"/>
                </a:solidFill>
              </a:rPr>
              <a:t>методическими материалами и средствами обучения и </a:t>
            </a:r>
            <a:r>
              <a:rPr lang="ru-RU" altLang="ru-RU" sz="2000" dirty="0" smtClean="0">
                <a:solidFill>
                  <a:srgbClr val="002060"/>
                </a:solidFill>
              </a:rPr>
              <a:t>воспитания</a:t>
            </a:r>
          </a:p>
          <a:p>
            <a:pPr marL="457200" indent="-457200" eaLnBrk="1" hangingPunct="1">
              <a:buFont typeface="Wingdings 2" pitchFamily="18" charset="2"/>
              <a:buAutoNum type="arabicPeriod"/>
            </a:pPr>
            <a:r>
              <a:rPr lang="ru-RU" altLang="ru-RU" sz="2000" dirty="0" smtClean="0">
                <a:solidFill>
                  <a:srgbClr val="002060"/>
                </a:solidFill>
              </a:rPr>
              <a:t>Распорядок </a:t>
            </a:r>
            <a:r>
              <a:rPr lang="ru-RU" altLang="ru-RU" sz="2000" dirty="0">
                <a:solidFill>
                  <a:srgbClr val="002060"/>
                </a:solidFill>
              </a:rPr>
              <a:t>и /или режим </a:t>
            </a:r>
            <a:r>
              <a:rPr lang="ru-RU" altLang="ru-RU" sz="2000" dirty="0" smtClean="0">
                <a:solidFill>
                  <a:srgbClr val="002060"/>
                </a:solidFill>
              </a:rPr>
              <a:t>дня </a:t>
            </a:r>
          </a:p>
          <a:p>
            <a:pPr marL="457200" indent="-457200" eaLnBrk="1" hangingPunct="1">
              <a:buFont typeface="Wingdings 2" pitchFamily="18" charset="2"/>
              <a:buAutoNum type="arabicPeriod"/>
            </a:pPr>
            <a:r>
              <a:rPr lang="ru-RU" altLang="ru-RU" sz="2000" dirty="0" smtClean="0">
                <a:solidFill>
                  <a:srgbClr val="002060"/>
                </a:solidFill>
              </a:rPr>
              <a:t>Особенности </a:t>
            </a:r>
            <a:r>
              <a:rPr lang="ru-RU" altLang="ru-RU" sz="2000" dirty="0">
                <a:solidFill>
                  <a:srgbClr val="002060"/>
                </a:solidFill>
              </a:rPr>
              <a:t>традиционных событий, праздников, </a:t>
            </a:r>
            <a:r>
              <a:rPr lang="ru-RU" altLang="ru-RU" sz="2000" dirty="0" smtClean="0">
                <a:solidFill>
                  <a:srgbClr val="002060"/>
                </a:solidFill>
              </a:rPr>
              <a:t>мероприятий</a:t>
            </a:r>
          </a:p>
          <a:p>
            <a:pPr marL="457200" indent="-457200" eaLnBrk="1" hangingPunct="1">
              <a:buFont typeface="Wingdings 2" pitchFamily="18" charset="2"/>
              <a:buAutoNum type="arabicPeriod"/>
            </a:pPr>
            <a:r>
              <a:rPr lang="ru-RU" altLang="ru-RU" sz="2000" dirty="0" smtClean="0">
                <a:solidFill>
                  <a:srgbClr val="002060"/>
                </a:solidFill>
              </a:rPr>
              <a:t>Особенности </a:t>
            </a:r>
            <a:r>
              <a:rPr lang="ru-RU" altLang="ru-RU" sz="2000" dirty="0">
                <a:solidFill>
                  <a:srgbClr val="002060"/>
                </a:solidFill>
              </a:rPr>
              <a:t>организации развивающей предметно-пространственной </a:t>
            </a:r>
            <a:r>
              <a:rPr lang="ru-RU" altLang="ru-RU" sz="2000" dirty="0" smtClean="0">
                <a:solidFill>
                  <a:srgbClr val="002060"/>
                </a:solidFill>
              </a:rPr>
              <a:t>среды</a:t>
            </a:r>
          </a:p>
          <a:p>
            <a:pPr marL="457200" indent="-457200" eaLnBrk="1" hangingPunct="1">
              <a:buFont typeface="Wingdings 2" pitchFamily="18" charset="2"/>
              <a:buAutoNum type="arabicPeriod"/>
            </a:pPr>
            <a:r>
              <a:rPr lang="ru-RU" altLang="ru-RU" sz="2000" dirty="0" smtClean="0">
                <a:solidFill>
                  <a:srgbClr val="002060"/>
                </a:solidFill>
              </a:rPr>
              <a:t>Психолого-педагогические условия реализации ООП</a:t>
            </a:r>
          </a:p>
          <a:p>
            <a:pPr marL="457200" indent="-457200" eaLnBrk="1" hangingPunct="1">
              <a:buFont typeface="Wingdings 2" pitchFamily="18" charset="2"/>
              <a:buAutoNum type="arabicPeriod"/>
            </a:pPr>
            <a:r>
              <a:rPr lang="ru-RU" altLang="ru-RU" sz="2000" dirty="0" smtClean="0">
                <a:solidFill>
                  <a:srgbClr val="002060"/>
                </a:solidFill>
              </a:rPr>
              <a:t>Кадровые условия реализации ООП</a:t>
            </a:r>
          </a:p>
          <a:p>
            <a:pPr marL="457200" indent="-457200" eaLnBrk="1" hangingPunct="1">
              <a:buFont typeface="Wingdings 2" pitchFamily="18" charset="2"/>
              <a:buAutoNum type="arabicPeriod"/>
            </a:pPr>
            <a:r>
              <a:rPr lang="ru-RU" altLang="ru-RU" sz="2000" dirty="0" smtClean="0">
                <a:solidFill>
                  <a:srgbClr val="002060"/>
                </a:solidFill>
              </a:rPr>
              <a:t>Финансовые условия реализации ООП</a:t>
            </a:r>
            <a:endParaRPr lang="ru-RU" altLang="ru-RU" sz="2000" dirty="0">
              <a:solidFill>
                <a:srgbClr val="002060"/>
              </a:solidFill>
            </a:endParaRPr>
          </a:p>
        </p:txBody>
      </p:sp>
      <p:grpSp>
        <p:nvGrpSpPr>
          <p:cNvPr id="13" name="Группа 12"/>
          <p:cNvGrpSpPr/>
          <p:nvPr/>
        </p:nvGrpSpPr>
        <p:grpSpPr>
          <a:xfrm>
            <a:off x="4163653" y="609292"/>
            <a:ext cx="839223" cy="598697"/>
            <a:chOff x="4163653" y="609292"/>
            <a:chExt cx="839223" cy="598697"/>
          </a:xfrm>
        </p:grpSpPr>
        <p:sp>
          <p:nvSpPr>
            <p:cNvPr id="11" name="Блок-схема: узел 10"/>
            <p:cNvSpPr>
              <a:spLocks noChangeAspect="1"/>
            </p:cNvSpPr>
            <p:nvPr/>
          </p:nvSpPr>
          <p:spPr>
            <a:xfrm>
              <a:off x="4714876" y="714356"/>
              <a:ext cx="288000" cy="288000"/>
            </a:xfrm>
            <a:prstGeom prst="flowChartConnector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" name="Блок-схема: узел 11"/>
            <p:cNvSpPr>
              <a:spLocks noChangeAspect="1"/>
            </p:cNvSpPr>
            <p:nvPr/>
          </p:nvSpPr>
          <p:spPr>
            <a:xfrm>
              <a:off x="4163653" y="702390"/>
              <a:ext cx="288000" cy="288000"/>
            </a:xfrm>
            <a:prstGeom prst="flowChartConnector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" name="Арка 9"/>
            <p:cNvSpPr/>
            <p:nvPr/>
          </p:nvSpPr>
          <p:spPr>
            <a:xfrm>
              <a:off x="4234166" y="609292"/>
              <a:ext cx="700086" cy="598697"/>
            </a:xfrm>
            <a:prstGeom prst="blockArc">
              <a:avLst/>
            </a:prstGeom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</p:grpSp>
      <p:grpSp>
        <p:nvGrpSpPr>
          <p:cNvPr id="14" name="Группа 13"/>
          <p:cNvGrpSpPr/>
          <p:nvPr/>
        </p:nvGrpSpPr>
        <p:grpSpPr>
          <a:xfrm>
            <a:off x="4143372" y="5572140"/>
            <a:ext cx="839223" cy="598697"/>
            <a:chOff x="4163653" y="609292"/>
            <a:chExt cx="839223" cy="598697"/>
          </a:xfrm>
        </p:grpSpPr>
        <p:sp>
          <p:nvSpPr>
            <p:cNvPr id="15" name="Блок-схема: узел 14"/>
            <p:cNvSpPr>
              <a:spLocks noChangeAspect="1"/>
            </p:cNvSpPr>
            <p:nvPr/>
          </p:nvSpPr>
          <p:spPr>
            <a:xfrm>
              <a:off x="4714876" y="714356"/>
              <a:ext cx="288000" cy="288000"/>
            </a:xfrm>
            <a:prstGeom prst="flowChartConnector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6" name="Блок-схема: узел 15"/>
            <p:cNvSpPr>
              <a:spLocks noChangeAspect="1"/>
            </p:cNvSpPr>
            <p:nvPr/>
          </p:nvSpPr>
          <p:spPr>
            <a:xfrm>
              <a:off x="4163653" y="702390"/>
              <a:ext cx="288000" cy="288000"/>
            </a:xfrm>
            <a:prstGeom prst="flowChartConnector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Арка 16"/>
            <p:cNvSpPr/>
            <p:nvPr/>
          </p:nvSpPr>
          <p:spPr>
            <a:xfrm>
              <a:off x="4234166" y="609292"/>
              <a:ext cx="700086" cy="598697"/>
            </a:xfrm>
            <a:prstGeom prst="blockArc">
              <a:avLst/>
            </a:prstGeom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</p:grpSp>
      <p:grpSp>
        <p:nvGrpSpPr>
          <p:cNvPr id="18" name="Группа 17"/>
          <p:cNvGrpSpPr/>
          <p:nvPr/>
        </p:nvGrpSpPr>
        <p:grpSpPr>
          <a:xfrm>
            <a:off x="4143372" y="3214686"/>
            <a:ext cx="839223" cy="598697"/>
            <a:chOff x="4163653" y="609292"/>
            <a:chExt cx="839223" cy="598697"/>
          </a:xfrm>
        </p:grpSpPr>
        <p:sp>
          <p:nvSpPr>
            <p:cNvPr id="19" name="Блок-схема: узел 18"/>
            <p:cNvSpPr>
              <a:spLocks noChangeAspect="1"/>
            </p:cNvSpPr>
            <p:nvPr/>
          </p:nvSpPr>
          <p:spPr>
            <a:xfrm>
              <a:off x="4714876" y="714356"/>
              <a:ext cx="288000" cy="288000"/>
            </a:xfrm>
            <a:prstGeom prst="flowChartConnector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" name="Блок-схема: узел 19"/>
            <p:cNvSpPr>
              <a:spLocks noChangeAspect="1"/>
            </p:cNvSpPr>
            <p:nvPr/>
          </p:nvSpPr>
          <p:spPr>
            <a:xfrm>
              <a:off x="4163653" y="702390"/>
              <a:ext cx="288000" cy="288000"/>
            </a:xfrm>
            <a:prstGeom prst="flowChartConnector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1" name="Арка 20"/>
            <p:cNvSpPr/>
            <p:nvPr/>
          </p:nvSpPr>
          <p:spPr>
            <a:xfrm>
              <a:off x="4234166" y="609292"/>
              <a:ext cx="700086" cy="598697"/>
            </a:xfrm>
            <a:prstGeom prst="blockArc">
              <a:avLst/>
            </a:prstGeom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</p:grpSp>
      <p:grpSp>
        <p:nvGrpSpPr>
          <p:cNvPr id="22" name="Группа 21"/>
          <p:cNvGrpSpPr/>
          <p:nvPr/>
        </p:nvGrpSpPr>
        <p:grpSpPr>
          <a:xfrm>
            <a:off x="4143372" y="2000240"/>
            <a:ext cx="839223" cy="598697"/>
            <a:chOff x="4163653" y="609292"/>
            <a:chExt cx="839223" cy="598697"/>
          </a:xfrm>
        </p:grpSpPr>
        <p:sp>
          <p:nvSpPr>
            <p:cNvPr id="23" name="Блок-схема: узел 22"/>
            <p:cNvSpPr>
              <a:spLocks noChangeAspect="1"/>
            </p:cNvSpPr>
            <p:nvPr/>
          </p:nvSpPr>
          <p:spPr>
            <a:xfrm>
              <a:off x="4714876" y="714356"/>
              <a:ext cx="288000" cy="288000"/>
            </a:xfrm>
            <a:prstGeom prst="flowChartConnector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" name="Блок-схема: узел 23"/>
            <p:cNvSpPr>
              <a:spLocks noChangeAspect="1"/>
            </p:cNvSpPr>
            <p:nvPr/>
          </p:nvSpPr>
          <p:spPr>
            <a:xfrm>
              <a:off x="4163653" y="702390"/>
              <a:ext cx="288000" cy="288000"/>
            </a:xfrm>
            <a:prstGeom prst="flowChartConnector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" name="Арка 24"/>
            <p:cNvSpPr/>
            <p:nvPr/>
          </p:nvSpPr>
          <p:spPr>
            <a:xfrm>
              <a:off x="4234166" y="609292"/>
              <a:ext cx="700086" cy="598697"/>
            </a:xfrm>
            <a:prstGeom prst="blockArc">
              <a:avLst/>
            </a:prstGeom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</p:grpSp>
      <p:grpSp>
        <p:nvGrpSpPr>
          <p:cNvPr id="26" name="Группа 25"/>
          <p:cNvGrpSpPr/>
          <p:nvPr/>
        </p:nvGrpSpPr>
        <p:grpSpPr>
          <a:xfrm>
            <a:off x="4143372" y="4429132"/>
            <a:ext cx="839223" cy="598697"/>
            <a:chOff x="4163653" y="609292"/>
            <a:chExt cx="839223" cy="598697"/>
          </a:xfrm>
        </p:grpSpPr>
        <p:sp>
          <p:nvSpPr>
            <p:cNvPr id="27" name="Блок-схема: узел 26"/>
            <p:cNvSpPr>
              <a:spLocks noChangeAspect="1"/>
            </p:cNvSpPr>
            <p:nvPr/>
          </p:nvSpPr>
          <p:spPr>
            <a:xfrm>
              <a:off x="4714876" y="714356"/>
              <a:ext cx="288000" cy="288000"/>
            </a:xfrm>
            <a:prstGeom prst="flowChartConnector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8" name="Блок-схема: узел 27"/>
            <p:cNvSpPr>
              <a:spLocks noChangeAspect="1"/>
            </p:cNvSpPr>
            <p:nvPr/>
          </p:nvSpPr>
          <p:spPr>
            <a:xfrm>
              <a:off x="4163653" y="702390"/>
              <a:ext cx="288000" cy="288000"/>
            </a:xfrm>
            <a:prstGeom prst="flowChartConnector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9" name="Арка 28"/>
            <p:cNvSpPr/>
            <p:nvPr/>
          </p:nvSpPr>
          <p:spPr>
            <a:xfrm>
              <a:off x="4234166" y="609292"/>
              <a:ext cx="700086" cy="598697"/>
            </a:xfrm>
            <a:prstGeom prst="blockArc">
              <a:avLst/>
            </a:prstGeom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40328488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D:\Globex\Шаблоны для PowerPoint\#0040\Components\SC_0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5588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066800" y="1701800"/>
            <a:ext cx="7000875" cy="4154984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0" indent="0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en-US" sz="2200" dirty="0">
                <a:solidFill>
                  <a:schemeClr val="accent5">
                    <a:lumMod val="50000"/>
                  </a:schemeClr>
                </a:solidFill>
                <a:latin typeface="+mn-lt"/>
                <a:cs typeface="+mn-cs"/>
              </a:rPr>
              <a:t> </a:t>
            </a:r>
            <a:r>
              <a:rPr lang="ru-RU" sz="2400" b="1" dirty="0"/>
              <a:t>1) </a:t>
            </a:r>
            <a:r>
              <a:rPr lang="ru-RU" sz="2400" b="1" u="sng" dirty="0"/>
              <a:t>полноценное проживание </a:t>
            </a:r>
            <a:r>
              <a:rPr lang="ru-RU" sz="2400" b="1" dirty="0"/>
              <a:t>ребёнком всех этапов детства, </a:t>
            </a:r>
            <a:r>
              <a:rPr lang="ru-RU" sz="2400" b="1" u="sng" dirty="0"/>
              <a:t>обогащение  (амплификация)</a:t>
            </a:r>
            <a:r>
              <a:rPr lang="ru-RU" sz="2400" b="1" dirty="0"/>
              <a:t> детского развития;</a:t>
            </a:r>
          </a:p>
          <a:p>
            <a:pPr marL="0" indent="0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2400" b="1" dirty="0"/>
              <a:t>2) построение образовательной деятельности на основе индивидуальных особенностей каждого ребенка, при котором сам ребенок становится активным </a:t>
            </a:r>
            <a:br>
              <a:rPr lang="ru-RU" sz="2400" b="1" dirty="0"/>
            </a:br>
            <a:r>
              <a:rPr lang="ru-RU" sz="2400" b="1" dirty="0"/>
              <a:t>в выборе содержания своего образования, становится субъектом образования (далее – </a:t>
            </a:r>
            <a:r>
              <a:rPr lang="ru-RU" sz="2400" b="1" u="sng" dirty="0"/>
              <a:t>индивидуализация</a:t>
            </a:r>
            <a:r>
              <a:rPr lang="ru-RU" sz="2400" b="1" dirty="0"/>
              <a:t> дошкольного образования); </a:t>
            </a:r>
          </a:p>
        </p:txBody>
      </p:sp>
      <p:sp>
        <p:nvSpPr>
          <p:cNvPr id="3076" name="TextBox 5"/>
          <p:cNvSpPr txBox="1">
            <a:spLocks noChangeArrowheads="1"/>
          </p:cNvSpPr>
          <p:nvPr/>
        </p:nvSpPr>
        <p:spPr bwMode="auto">
          <a:xfrm>
            <a:off x="179512" y="6229"/>
            <a:ext cx="8435851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ru-RU" altLang="ru-RU" sz="32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ОСНОВНЫЕ ПРИНЦИПЫ</a:t>
            </a:r>
          </a:p>
          <a:p>
            <a:pPr algn="ctr" eaLnBrk="1" hangingPunct="1"/>
            <a:r>
              <a:rPr lang="ru-RU" altLang="ru-RU" sz="32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ДОШКОЛЬНОГО ОБРАЗОВАНИЯ</a:t>
            </a:r>
            <a:endParaRPr lang="en-US" altLang="ru-RU" sz="32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</a:endParaRP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D:\Globex\Шаблоны для PowerPoint\#0040\Components\SC_0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5588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072356" y="1268760"/>
            <a:ext cx="7000875" cy="526297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0" indent="0" algn="ctr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en-US" sz="2000" b="1" dirty="0" smtClean="0">
                <a:latin typeface="+mj-lt"/>
              </a:rPr>
              <a:t>(</a:t>
            </a:r>
            <a:r>
              <a:rPr lang="ru-RU" sz="2000" b="1" dirty="0" smtClean="0">
                <a:latin typeface="+mj-lt"/>
              </a:rPr>
              <a:t>продолжение</a:t>
            </a:r>
            <a:r>
              <a:rPr lang="en-US" sz="2000" b="1" dirty="0" smtClean="0">
                <a:latin typeface="+mj-lt"/>
              </a:rPr>
              <a:t>)</a:t>
            </a:r>
          </a:p>
          <a:p>
            <a:pPr marL="0" indent="0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2600" b="1" dirty="0" smtClean="0"/>
              <a:t>3</a:t>
            </a:r>
            <a:r>
              <a:rPr lang="ru-RU" sz="2600" b="1" dirty="0"/>
              <a:t>) </a:t>
            </a:r>
            <a:r>
              <a:rPr lang="ru-RU" sz="2600" b="1" u="sng" dirty="0"/>
              <a:t>содействие и сотрудничество детей и взрослых</a:t>
            </a:r>
            <a:r>
              <a:rPr lang="ru-RU" sz="2600" b="1" dirty="0"/>
              <a:t>, признание ребенка полноценным участником (субъектом) образовательных отношений;</a:t>
            </a:r>
          </a:p>
          <a:p>
            <a:pPr marL="0" indent="0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2600" b="1" dirty="0"/>
              <a:t>4) </a:t>
            </a:r>
            <a:r>
              <a:rPr lang="ru-RU" sz="2600" b="1" u="sng" dirty="0"/>
              <a:t>поддержка инициативы детей </a:t>
            </a:r>
            <a:r>
              <a:rPr lang="ru-RU" sz="2600" b="1" dirty="0"/>
              <a:t>в различных видах деятельности;</a:t>
            </a:r>
          </a:p>
          <a:p>
            <a:pPr marL="0" indent="0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2600" b="1" dirty="0"/>
              <a:t>5) сотрудничество Организации  </a:t>
            </a:r>
            <a:r>
              <a:rPr lang="ru-RU" sz="2600" b="1" u="sng" dirty="0"/>
              <a:t>с </a:t>
            </a:r>
            <a:r>
              <a:rPr lang="ru-RU" sz="2600" b="1" u="sng" dirty="0" smtClean="0"/>
              <a:t>семьёй</a:t>
            </a:r>
            <a:r>
              <a:rPr lang="ru-RU" sz="2600" dirty="0" smtClean="0"/>
              <a:t>;</a:t>
            </a:r>
            <a:endParaRPr lang="en-US" sz="2600" dirty="0" smtClean="0"/>
          </a:p>
          <a:p>
            <a:pPr marL="0" indent="0" eaLnBrk="1" hangingPunct="1">
              <a:buFont typeface="Wingdings 2" pitchFamily="18" charset="2"/>
              <a:buNone/>
            </a:pPr>
            <a:r>
              <a:rPr lang="ru-RU" altLang="ru-RU" sz="2600" b="1" dirty="0"/>
              <a:t>6) приобщение детей к </a:t>
            </a:r>
            <a:r>
              <a:rPr lang="ru-RU" altLang="ru-RU" sz="2600" b="1" u="sng" dirty="0"/>
              <a:t>социокультурным нормам, традициям</a:t>
            </a:r>
            <a:r>
              <a:rPr lang="ru-RU" altLang="ru-RU" sz="2600" b="1" dirty="0"/>
              <a:t> семьи, общества и государства;</a:t>
            </a:r>
          </a:p>
          <a:p>
            <a:pPr marL="0" indent="0"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ru-RU" sz="2400" dirty="0"/>
          </a:p>
        </p:txBody>
      </p:sp>
      <p:sp>
        <p:nvSpPr>
          <p:cNvPr id="3076" name="TextBox 5"/>
          <p:cNvSpPr txBox="1">
            <a:spLocks noChangeArrowheads="1"/>
          </p:cNvSpPr>
          <p:nvPr/>
        </p:nvSpPr>
        <p:spPr bwMode="auto">
          <a:xfrm>
            <a:off x="179512" y="7002"/>
            <a:ext cx="8435851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ru-RU" altLang="ru-RU" sz="32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ОСНОВНЫЕ ПРИНЦИПЫ</a:t>
            </a:r>
          </a:p>
          <a:p>
            <a:pPr algn="ctr" eaLnBrk="1" hangingPunct="1"/>
            <a:r>
              <a:rPr lang="ru-RU" altLang="ru-RU" sz="32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ДОШКОЛЬНОГО ОБРАЗОВАНИЯ</a:t>
            </a:r>
            <a:endParaRPr lang="en-US" altLang="ru-RU" sz="32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1464741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D:\Globex\Шаблоны для PowerPoint\#0040\Components\SC_0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5588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072356" y="1484784"/>
            <a:ext cx="7000875" cy="4154984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0" indent="0" algn="ctr" eaLnBrk="1" hangingPunct="1">
              <a:buFont typeface="Wingdings 2" pitchFamily="18" charset="2"/>
              <a:buNone/>
            </a:pPr>
            <a:r>
              <a:rPr lang="ru-RU" altLang="ru-RU" sz="2000" b="1" dirty="0" smtClean="0">
                <a:latin typeface="+mj-lt"/>
              </a:rPr>
              <a:t>(окончание)</a:t>
            </a:r>
          </a:p>
          <a:p>
            <a:pPr marL="0" indent="0" eaLnBrk="1" hangingPunct="1">
              <a:buFont typeface="Wingdings 2" pitchFamily="18" charset="2"/>
              <a:buNone/>
            </a:pPr>
            <a:r>
              <a:rPr lang="ru-RU" altLang="ru-RU" sz="2400" b="1" dirty="0" smtClean="0"/>
              <a:t>7</a:t>
            </a:r>
            <a:r>
              <a:rPr lang="ru-RU" altLang="ru-RU" sz="2400" b="1" dirty="0"/>
              <a:t>) формирование </a:t>
            </a:r>
            <a:r>
              <a:rPr lang="ru-RU" altLang="ru-RU" sz="2400" b="1" u="sng" dirty="0"/>
              <a:t>познавательных интересов и познавательных действий </a:t>
            </a:r>
            <a:r>
              <a:rPr lang="ru-RU" altLang="ru-RU" sz="2400" b="1" dirty="0"/>
              <a:t>ребенка в различных видах деятельности;</a:t>
            </a:r>
          </a:p>
          <a:p>
            <a:pPr marL="0" indent="0" eaLnBrk="1" hangingPunct="1">
              <a:buFont typeface="Wingdings 2" pitchFamily="18" charset="2"/>
              <a:buNone/>
            </a:pPr>
            <a:r>
              <a:rPr lang="ru-RU" altLang="ru-RU" sz="2400" b="1" dirty="0"/>
              <a:t>8) </a:t>
            </a:r>
            <a:r>
              <a:rPr lang="ru-RU" altLang="ru-RU" sz="2400" b="1" u="sng" dirty="0"/>
              <a:t>возрастная адекватность </a:t>
            </a:r>
            <a:r>
              <a:rPr lang="ru-RU" altLang="ru-RU" sz="2400" b="1" dirty="0"/>
              <a:t>дошкольного образования (соответствия условий, требований, методов возрасту  и особенностям развития);</a:t>
            </a:r>
          </a:p>
          <a:p>
            <a:pPr marL="0" indent="0" eaLnBrk="1" hangingPunct="1">
              <a:buFont typeface="Wingdings 2" pitchFamily="18" charset="2"/>
              <a:buNone/>
            </a:pPr>
            <a:r>
              <a:rPr lang="ru-RU" altLang="ru-RU" sz="2400" b="1" dirty="0"/>
              <a:t>9)учёт </a:t>
            </a:r>
            <a:r>
              <a:rPr lang="ru-RU" altLang="ru-RU" sz="2400" b="1" u="sng" dirty="0"/>
              <a:t>этнокультурной ситуации </a:t>
            </a:r>
            <a:r>
              <a:rPr lang="ru-RU" altLang="ru-RU" sz="2400" b="1" dirty="0"/>
              <a:t>развития детей.</a:t>
            </a:r>
          </a:p>
          <a:p>
            <a:pPr marL="0" indent="0"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ru-RU" sz="2400" dirty="0"/>
          </a:p>
        </p:txBody>
      </p:sp>
      <p:sp>
        <p:nvSpPr>
          <p:cNvPr id="3076" name="TextBox 5"/>
          <p:cNvSpPr txBox="1">
            <a:spLocks noChangeArrowheads="1"/>
          </p:cNvSpPr>
          <p:nvPr/>
        </p:nvSpPr>
        <p:spPr bwMode="auto">
          <a:xfrm>
            <a:off x="251520" y="0"/>
            <a:ext cx="8435851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ru-RU" altLang="ru-RU" sz="32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ОСНОВНЫЕ ПРИНЦИПЫ</a:t>
            </a:r>
          </a:p>
          <a:p>
            <a:pPr algn="ctr" eaLnBrk="1" hangingPunct="1"/>
            <a:r>
              <a:rPr lang="ru-RU" altLang="ru-RU" sz="32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ДОШКОЛЬНОГО ОБРАЗОВАНИЯ</a:t>
            </a:r>
            <a:endParaRPr lang="en-US" altLang="ru-RU" sz="32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46642572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D:\Globex\Шаблоны для PowerPoint\#0040\Components\SC_0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5588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072356" y="1484784"/>
            <a:ext cx="7000875" cy="440120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0" indent="0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2000" dirty="0"/>
              <a:t>1) уважение взрослых к человеческому достоинству детей, формирование </a:t>
            </a:r>
            <a:br>
              <a:rPr lang="ru-RU" sz="2000" dirty="0"/>
            </a:br>
            <a:r>
              <a:rPr lang="ru-RU" sz="2000" dirty="0"/>
              <a:t>и поддержка их положительной самооценки, уверенности в собственных возможностях и способностях;</a:t>
            </a:r>
          </a:p>
          <a:p>
            <a:pPr marL="0" indent="0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2000" dirty="0"/>
              <a:t>2) использование в образовательной деятельности форм и методов работы с детьми, соответствующих их возрастным и индивидуальным особенностям (недопустимость как искусственного ускорения, так и искусственного замедления развития детей);</a:t>
            </a:r>
          </a:p>
          <a:p>
            <a:pPr marL="0" indent="0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2000" dirty="0"/>
              <a:t>3) построение образовательной деятельности на основе взаимодействия взрослых с детьми, ориентированного на интересы и возможности каждого ребёнка и учитывающего социальную ситуацию его развития</a:t>
            </a:r>
            <a:r>
              <a:rPr lang="ru-RU" sz="2000" dirty="0" smtClean="0"/>
              <a:t>;</a:t>
            </a:r>
            <a:endParaRPr lang="ru-RU" sz="2000" dirty="0"/>
          </a:p>
        </p:txBody>
      </p:sp>
      <p:sp>
        <p:nvSpPr>
          <p:cNvPr id="3076" name="TextBox 5"/>
          <p:cNvSpPr txBox="1">
            <a:spLocks noChangeArrowheads="1"/>
          </p:cNvSpPr>
          <p:nvPr/>
        </p:nvSpPr>
        <p:spPr bwMode="auto">
          <a:xfrm>
            <a:off x="251520" y="0"/>
            <a:ext cx="8435851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ru-RU" sz="3200" b="1" dirty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ПСИХОЛОГО-ПЕДАГОГИЧЕСКИЕ УСЛОВИЯ</a:t>
            </a:r>
            <a:endParaRPr lang="en-US" altLang="ru-RU" sz="3200" b="1" dirty="0">
              <a:solidFill>
                <a:srgbClr val="27697B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66114961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D:\Globex\Шаблоны для PowerPoint\#0040\Components\SC_0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5588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072356" y="1268760"/>
            <a:ext cx="7000875" cy="489364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0" indent="0" algn="ctr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en-US" sz="2000" i="1" dirty="0" smtClean="0"/>
              <a:t>(</a:t>
            </a:r>
            <a:r>
              <a:rPr lang="ru-RU" sz="2000" i="1" dirty="0" smtClean="0"/>
              <a:t>продолжение</a:t>
            </a:r>
            <a:r>
              <a:rPr lang="en-US" sz="2000" i="1" dirty="0" smtClean="0"/>
              <a:t>)</a:t>
            </a:r>
          </a:p>
          <a:p>
            <a:pPr marL="0" indent="0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2400" dirty="0" smtClean="0"/>
              <a:t>4</a:t>
            </a:r>
            <a:r>
              <a:rPr lang="ru-RU" sz="2400" dirty="0"/>
              <a:t>) поддержка взрослыми положительного, доброжелательного отношения детей друг к другу и взаимодействия детей друг с другом в разных видах деятельности</a:t>
            </a:r>
            <a:r>
              <a:rPr lang="ru-RU" sz="2400" dirty="0" smtClean="0"/>
              <a:t>;</a:t>
            </a:r>
          </a:p>
          <a:p>
            <a:pPr marL="0" indent="0"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ru-RU" sz="2400" dirty="0" smtClean="0"/>
          </a:p>
          <a:p>
            <a:pPr marL="0" indent="0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2400" dirty="0"/>
              <a:t>5) поддержка инициативы и самостоятельности детей в специфических для них видах деятельности</a:t>
            </a:r>
            <a:r>
              <a:rPr lang="ru-RU" sz="2400" dirty="0" smtClean="0"/>
              <a:t>;</a:t>
            </a:r>
          </a:p>
          <a:p>
            <a:pPr marL="0" indent="0"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ru-RU" sz="2400" dirty="0"/>
          </a:p>
          <a:p>
            <a:pPr marL="0" indent="0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2400" dirty="0"/>
              <a:t>6) возможность выбора детьми материалов,  видов активности, участников совместной деятельности и общения</a:t>
            </a:r>
            <a:r>
              <a:rPr lang="ru-RU" sz="2400" dirty="0" smtClean="0"/>
              <a:t>;</a:t>
            </a:r>
            <a:endParaRPr lang="ru-RU" sz="2400" dirty="0"/>
          </a:p>
        </p:txBody>
      </p:sp>
      <p:sp>
        <p:nvSpPr>
          <p:cNvPr id="3076" name="TextBox 5"/>
          <p:cNvSpPr txBox="1">
            <a:spLocks noChangeArrowheads="1"/>
          </p:cNvSpPr>
          <p:nvPr/>
        </p:nvSpPr>
        <p:spPr bwMode="auto">
          <a:xfrm>
            <a:off x="251520" y="0"/>
            <a:ext cx="8435851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ru-RU" sz="3200" b="1" dirty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ПСИХОЛОГО-ПЕДАГОГИЧЕСКИЕ УСЛОВИЯ</a:t>
            </a:r>
            <a:endParaRPr lang="en-US" altLang="ru-RU" sz="3200" b="1" dirty="0">
              <a:solidFill>
                <a:srgbClr val="27697B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61361181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D:\Globex\Шаблоны для PowerPoint\#0040\Components\SC_0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5588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072356" y="1484784"/>
            <a:ext cx="7000875" cy="378565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0" indent="0" algn="ctr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2000" i="1" dirty="0" smtClean="0"/>
              <a:t>(окончание)</a:t>
            </a:r>
          </a:p>
          <a:p>
            <a:pPr marL="0" indent="0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2400" dirty="0" smtClean="0"/>
              <a:t>7</a:t>
            </a:r>
            <a:r>
              <a:rPr lang="ru-RU" sz="2400" dirty="0"/>
              <a:t>) защита детей от всех форм физического и психического насилия; </a:t>
            </a:r>
          </a:p>
          <a:p>
            <a:pPr marL="0" indent="0"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ru-RU" sz="2400" dirty="0" smtClean="0"/>
          </a:p>
          <a:p>
            <a:pPr marL="0" indent="0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2400" dirty="0" smtClean="0"/>
              <a:t>8</a:t>
            </a:r>
            <a:r>
              <a:rPr lang="ru-RU" sz="2400" dirty="0"/>
              <a:t>) поддержка родителей (</a:t>
            </a:r>
            <a:r>
              <a:rPr lang="ru-RU" sz="2400" dirty="0" smtClean="0"/>
              <a:t>законных представителей</a:t>
            </a:r>
            <a:r>
              <a:rPr lang="ru-RU" sz="2400" dirty="0"/>
              <a:t>) в воспитании детей, охране и укреплении их здоровья, вовлечение семей непосредственно </a:t>
            </a:r>
            <a:br>
              <a:rPr lang="ru-RU" sz="2400" dirty="0"/>
            </a:br>
            <a:r>
              <a:rPr lang="ru-RU" sz="2400" dirty="0"/>
              <a:t>в образовательную деятельность. </a:t>
            </a:r>
          </a:p>
          <a:p>
            <a:pPr marL="0" indent="0"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ru-RU" sz="2400" dirty="0"/>
          </a:p>
        </p:txBody>
      </p:sp>
      <p:sp>
        <p:nvSpPr>
          <p:cNvPr id="3076" name="TextBox 5"/>
          <p:cNvSpPr txBox="1">
            <a:spLocks noChangeArrowheads="1"/>
          </p:cNvSpPr>
          <p:nvPr/>
        </p:nvSpPr>
        <p:spPr bwMode="auto">
          <a:xfrm>
            <a:off x="251520" y="0"/>
            <a:ext cx="8435851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ru-RU" sz="3200" b="1" dirty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ПСИХОЛОГО-ПЕДАГОГИЧЕСКИЕ УСЛОВИЯ</a:t>
            </a:r>
            <a:endParaRPr lang="en-US" altLang="ru-RU" sz="3200" b="1" dirty="0">
              <a:solidFill>
                <a:srgbClr val="27697B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1547082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D:\Globex\Шаблоны для PowerPoint\#0040\Components\SC_0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5588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072356" y="1484784"/>
            <a:ext cx="7000875" cy="461664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0" indent="0" algn="ctr" eaLnBrk="1" fontAlgn="auto" hangingPunct="1">
              <a:lnSpc>
                <a:spcPct val="150000"/>
              </a:lnSpc>
              <a:spcAft>
                <a:spcPts val="0"/>
              </a:spcAft>
              <a:buFont typeface="Wingdings 2"/>
              <a:buNone/>
              <a:defRPr/>
            </a:pPr>
            <a:r>
              <a:rPr lang="ru-RU" sz="2000" dirty="0" smtClean="0">
                <a:latin typeface="Arial Black" panose="020B0A04020102020204" pitchFamily="34" charset="0"/>
              </a:rPr>
              <a:t>ПОДДЕРЖКА ИНИЦИАТИВЫ И САМОСТОЯТЕЛЬНОСТИ ДЕТЕЙ ПУТЕМ СОДЕЙСТВИЯ И СОТРУДНИЧЕСТВА СО ВЗРОСЛЫМИ И ДЕТЬМИ (С УЧАСТИЕМ РОДИТЕЛЕЙ), ПОСТРОЕННОГО НА ОСНОВЕ ИНДИВИДУАЛИЗАЦИИ И НАПРАВЛЕННОГО НА ОСВОЕНИЕ СОЦИОКУЛЬТУРНОГО ОПЫТА, ФОРМИРОВАНИЕ ПОЗНАВАТЕЛЬНЫХ ИНТЕРЕСОВ И ПОЗНАВАТЕЛЬНЫХ ДЕЙСТВИЙ </a:t>
            </a:r>
            <a:endParaRPr lang="ru-RU" sz="2400" dirty="0">
              <a:latin typeface="Arial Black" panose="020B0A04020102020204" pitchFamily="34" charset="0"/>
            </a:endParaRPr>
          </a:p>
          <a:p>
            <a:pPr marL="0" indent="0"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ru-RU" sz="2400" dirty="0"/>
          </a:p>
        </p:txBody>
      </p:sp>
      <p:sp>
        <p:nvSpPr>
          <p:cNvPr id="3076" name="TextBox 5"/>
          <p:cNvSpPr txBox="1">
            <a:spLocks noChangeArrowheads="1"/>
          </p:cNvSpPr>
          <p:nvPr/>
        </p:nvSpPr>
        <p:spPr bwMode="auto">
          <a:xfrm>
            <a:off x="251520" y="0"/>
            <a:ext cx="8435851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ru-RU" altLang="ru-RU" sz="3200" b="1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ЯДРО ОБРАЗОВАТЕЛЬНОГО ПРОЦЕССА</a:t>
            </a:r>
            <a:endParaRPr lang="en-US" altLang="ru-RU" sz="3200" b="1" dirty="0">
              <a:solidFill>
                <a:srgbClr val="27697B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38782454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D:\Globex\Шаблоны для PowerPoint\#0040\Components\SC_0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5588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072356" y="1484784"/>
            <a:ext cx="7000875" cy="3231654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342900" indent="-342900" algn="ctr" eaLnBrk="1" fontAlgn="auto" hangingPunct="1">
              <a:lnSpc>
                <a:spcPct val="150000"/>
              </a:lnSpc>
              <a:spcAft>
                <a:spcPts val="0"/>
              </a:spcAft>
              <a:buFontTx/>
              <a:buChar char="-"/>
              <a:defRPr/>
            </a:pPr>
            <a:r>
              <a:rPr lang="ru-RU" sz="2000" dirty="0" smtClean="0">
                <a:latin typeface="Arial Black" panose="020B0A04020102020204" pitchFamily="34" charset="0"/>
              </a:rPr>
              <a:t>ПОЛНОЦЕННОЕ ПРОЖИВАНИЕ ДЕТСТВА, ОБОГАЩЕНИЕ РАЗВИТИЯ ДЕТЕЙ;</a:t>
            </a:r>
          </a:p>
          <a:p>
            <a:pPr marL="342900" indent="-342900" algn="ctr" eaLnBrk="1" fontAlgn="auto" hangingPunct="1">
              <a:lnSpc>
                <a:spcPct val="150000"/>
              </a:lnSpc>
              <a:spcAft>
                <a:spcPts val="0"/>
              </a:spcAft>
              <a:buFontTx/>
              <a:buChar char="-"/>
              <a:defRPr/>
            </a:pPr>
            <a:endParaRPr lang="ru-RU" sz="2000" dirty="0" smtClean="0">
              <a:latin typeface="Arial Black" panose="020B0A04020102020204" pitchFamily="34" charset="0"/>
            </a:endParaRPr>
          </a:p>
          <a:p>
            <a:pPr marL="342900" indent="-342900" algn="ctr" eaLnBrk="1" fontAlgn="auto" hangingPunct="1">
              <a:lnSpc>
                <a:spcPct val="150000"/>
              </a:lnSpc>
              <a:spcAft>
                <a:spcPts val="0"/>
              </a:spcAft>
              <a:buFontTx/>
              <a:buChar char="-"/>
              <a:defRPr/>
            </a:pPr>
            <a:r>
              <a:rPr lang="ru-RU" sz="2000" dirty="0" smtClean="0">
                <a:latin typeface="Arial Black" panose="020B0A04020102020204" pitchFamily="34" charset="0"/>
              </a:rPr>
              <a:t>ВОЗРАСТНОЙ ПОДХОД;</a:t>
            </a:r>
          </a:p>
          <a:p>
            <a:pPr algn="ctr" eaLnBrk="1" fontAlgn="auto" hangingPunct="1">
              <a:lnSpc>
                <a:spcPct val="150000"/>
              </a:lnSpc>
              <a:spcAft>
                <a:spcPts val="0"/>
              </a:spcAft>
              <a:defRPr/>
            </a:pPr>
            <a:endParaRPr lang="ru-RU" sz="2000" dirty="0" smtClean="0">
              <a:latin typeface="Arial Black" panose="020B0A04020102020204" pitchFamily="34" charset="0"/>
            </a:endParaRPr>
          </a:p>
          <a:p>
            <a:pPr marL="342900" indent="-342900" algn="ctr" eaLnBrk="1" fontAlgn="auto" hangingPunct="1">
              <a:lnSpc>
                <a:spcPct val="150000"/>
              </a:lnSpc>
              <a:spcAft>
                <a:spcPts val="0"/>
              </a:spcAft>
              <a:buFontTx/>
              <a:buChar char="-"/>
              <a:defRPr/>
            </a:pPr>
            <a:r>
              <a:rPr lang="ru-RU" sz="2000" dirty="0" smtClean="0">
                <a:latin typeface="Arial Black" panose="020B0A04020102020204" pitchFamily="34" charset="0"/>
              </a:rPr>
              <a:t>ЭТНОКУЛЬТУРНЫЕ ОСОБЕННОСТИ</a:t>
            </a:r>
            <a:endParaRPr lang="ru-RU" sz="2400" dirty="0">
              <a:latin typeface="Arial Black" panose="020B0A04020102020204" pitchFamily="34" charset="0"/>
            </a:endParaRPr>
          </a:p>
          <a:p>
            <a:pPr marL="0" indent="0"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ru-RU" sz="2400" dirty="0"/>
          </a:p>
        </p:txBody>
      </p:sp>
      <p:sp>
        <p:nvSpPr>
          <p:cNvPr id="3076" name="TextBox 5"/>
          <p:cNvSpPr txBox="1">
            <a:spLocks noChangeArrowheads="1"/>
          </p:cNvSpPr>
          <p:nvPr/>
        </p:nvSpPr>
        <p:spPr bwMode="auto">
          <a:xfrm>
            <a:off x="238721" y="275278"/>
            <a:ext cx="8435851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ru-RU" altLang="ru-RU" sz="3200" b="1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ЧТО НЕ ДОЛЖНО БЫТЬ УТЕРЯНО?</a:t>
            </a:r>
            <a:endParaRPr lang="en-US" altLang="ru-RU" sz="3200" b="1" dirty="0">
              <a:solidFill>
                <a:srgbClr val="27697B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14409392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D:\Globex\Шаблоны для PowerPoint\#0040\Components\SC_0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5588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072356" y="1484784"/>
            <a:ext cx="7000875" cy="461664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342900" indent="-342900" algn="ctr" eaLnBrk="1" fontAlgn="auto" hangingPunct="1">
              <a:lnSpc>
                <a:spcPct val="150000"/>
              </a:lnSpc>
              <a:spcAft>
                <a:spcPts val="0"/>
              </a:spcAft>
              <a:buFontTx/>
              <a:buChar char="-"/>
              <a:defRPr/>
            </a:pPr>
            <a:r>
              <a:rPr lang="ru-RU" sz="2000" dirty="0" smtClean="0">
                <a:latin typeface="Arial Black" panose="020B0A04020102020204" pitchFamily="34" charset="0"/>
              </a:rPr>
              <a:t>СОЗДАНИЕ ПРЕДМЕТНО-ПРОСТРАНСТВЕННОЙ РАЗВИВАЮЩЕЙ ОБРАЗОВАТЕЛЬНОЙ СРЕДЫ;</a:t>
            </a:r>
          </a:p>
          <a:p>
            <a:pPr marL="342900" indent="-342900" algn="ctr" eaLnBrk="1" fontAlgn="auto" hangingPunct="1">
              <a:lnSpc>
                <a:spcPct val="150000"/>
              </a:lnSpc>
              <a:spcAft>
                <a:spcPts val="0"/>
              </a:spcAft>
              <a:buFontTx/>
              <a:buChar char="-"/>
              <a:defRPr/>
            </a:pPr>
            <a:endParaRPr lang="ru-RU" sz="2000" dirty="0" smtClean="0">
              <a:latin typeface="Arial Black" panose="020B0A04020102020204" pitchFamily="34" charset="0"/>
            </a:endParaRPr>
          </a:p>
          <a:p>
            <a:pPr marL="342900" indent="-342900" algn="ctr" eaLnBrk="1" fontAlgn="auto" hangingPunct="1">
              <a:lnSpc>
                <a:spcPct val="150000"/>
              </a:lnSpc>
              <a:spcAft>
                <a:spcPts val="0"/>
              </a:spcAft>
              <a:buFontTx/>
              <a:buChar char="-"/>
              <a:defRPr/>
            </a:pPr>
            <a:r>
              <a:rPr lang="ru-RU" sz="2000" dirty="0" smtClean="0">
                <a:latin typeface="Arial Black" panose="020B0A04020102020204" pitchFamily="34" charset="0"/>
              </a:rPr>
              <a:t>ОПОРА НА ВИДЫ ДЕЯТЕЛЬНОСТИ, </a:t>
            </a:r>
            <a:r>
              <a:rPr lang="ru-RU" sz="2000" smtClean="0">
                <a:latin typeface="Arial Black" panose="020B0A04020102020204" pitchFamily="34" charset="0"/>
              </a:rPr>
              <a:t>В КОТОРЫХ </a:t>
            </a:r>
            <a:r>
              <a:rPr lang="ru-RU" sz="2000" dirty="0" smtClean="0">
                <a:latin typeface="Arial Black" panose="020B0A04020102020204" pitchFamily="34" charset="0"/>
              </a:rPr>
              <a:t>РЕБЕНОК </a:t>
            </a:r>
            <a:r>
              <a:rPr lang="ru-RU" sz="2000" smtClean="0">
                <a:latin typeface="Arial Black" panose="020B0A04020102020204" pitchFamily="34" charset="0"/>
              </a:rPr>
              <a:t>МОЖЕТ БЫТЬ МАКСИМАЛЬНО САМОСТОЯТЕЛЬНЫМ;</a:t>
            </a:r>
            <a:endParaRPr lang="ru-RU" sz="2000" dirty="0" smtClean="0">
              <a:latin typeface="Arial Black" panose="020B0A04020102020204" pitchFamily="34" charset="0"/>
            </a:endParaRPr>
          </a:p>
          <a:p>
            <a:pPr algn="ctr" eaLnBrk="1" fontAlgn="auto" hangingPunct="1">
              <a:lnSpc>
                <a:spcPct val="150000"/>
              </a:lnSpc>
              <a:spcAft>
                <a:spcPts val="0"/>
              </a:spcAft>
              <a:defRPr/>
            </a:pPr>
            <a:endParaRPr lang="ru-RU" sz="2000" dirty="0" smtClean="0">
              <a:latin typeface="Arial Black" panose="020B0A04020102020204" pitchFamily="34" charset="0"/>
            </a:endParaRPr>
          </a:p>
          <a:p>
            <a:pPr marL="342900" indent="-342900" algn="ctr" eaLnBrk="1" fontAlgn="auto" hangingPunct="1">
              <a:lnSpc>
                <a:spcPct val="150000"/>
              </a:lnSpc>
              <a:spcAft>
                <a:spcPts val="0"/>
              </a:spcAft>
              <a:buFontTx/>
              <a:buChar char="-"/>
              <a:defRPr/>
            </a:pPr>
            <a:r>
              <a:rPr lang="ru-RU" sz="2000" dirty="0" smtClean="0">
                <a:latin typeface="Arial Black" panose="020B0A04020102020204" pitchFamily="34" charset="0"/>
              </a:rPr>
              <a:t>ЭТНОКУЛЬТУРНЫЕ ОСОБЕННОСТИ</a:t>
            </a:r>
            <a:endParaRPr lang="ru-RU" sz="2400" dirty="0">
              <a:latin typeface="Arial Black" panose="020B0A04020102020204" pitchFamily="34" charset="0"/>
            </a:endParaRPr>
          </a:p>
          <a:p>
            <a:pPr marL="0" indent="0"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ru-RU" sz="2400" dirty="0"/>
          </a:p>
        </p:txBody>
      </p:sp>
      <p:sp>
        <p:nvSpPr>
          <p:cNvPr id="3076" name="TextBox 5"/>
          <p:cNvSpPr txBox="1">
            <a:spLocks noChangeArrowheads="1"/>
          </p:cNvSpPr>
          <p:nvPr/>
        </p:nvSpPr>
        <p:spPr bwMode="auto">
          <a:xfrm>
            <a:off x="395536" y="116632"/>
            <a:ext cx="8136904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ru-RU" altLang="ru-RU" sz="2000" b="1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ОСНОВНЫЕ СРЕДСТВА ПОДДЕРЖКИ ИНИЦИАТИВЫ И РАЗВИТИЯ САМОСТОЯТЕЛЬНОСТИ</a:t>
            </a:r>
            <a:endParaRPr lang="en-US" altLang="ru-RU" sz="2000" b="1" dirty="0">
              <a:solidFill>
                <a:srgbClr val="27697B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23023885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142844" y="357166"/>
            <a:ext cx="4357718" cy="6286544"/>
          </a:xfrm>
          <a:prstGeom prst="roundRect">
            <a:avLst/>
          </a:prstGeom>
          <a:solidFill>
            <a:schemeClr val="bg1"/>
          </a:solidFill>
          <a:ln w="5715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002060"/>
                </a:solidFill>
                <a:latin typeface="Lucida Sans Unicode" pitchFamily="34" charset="0"/>
                <a:cs typeface="Lucida Sans Unicode" pitchFamily="34" charset="0"/>
              </a:rPr>
              <a:t>Основная образовательная программа дошкольного образования</a:t>
            </a:r>
            <a:endParaRPr lang="ru-RU" sz="3200" dirty="0">
              <a:solidFill>
                <a:srgbClr val="002060"/>
              </a:solidFill>
              <a:latin typeface="Lucida Sans Unicode" pitchFamily="34" charset="0"/>
              <a:cs typeface="Lucida Sans Unicode" pitchFamily="34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4668295" y="300476"/>
            <a:ext cx="4357718" cy="6286544"/>
          </a:xfrm>
          <a:prstGeom prst="roundRect">
            <a:avLst/>
          </a:prstGeom>
          <a:solidFill>
            <a:schemeClr val="bg1"/>
          </a:solidFill>
          <a:ln w="57150">
            <a:solidFill>
              <a:schemeClr val="accent6">
                <a:lumMod val="50000"/>
              </a:schemeClr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00050" indent="-400050">
              <a:buAutoNum type="romanUcPeriod"/>
            </a:pPr>
            <a:r>
              <a:rPr lang="ru-RU" sz="2800" b="1" dirty="0" smtClean="0">
                <a:solidFill>
                  <a:schemeClr val="tx1"/>
                </a:solidFill>
                <a:latin typeface="Lucida Sans Unicode" pitchFamily="34" charset="0"/>
                <a:cs typeface="Lucida Sans Unicode" pitchFamily="34" charset="0"/>
              </a:rPr>
              <a:t>Целевой раздел</a:t>
            </a:r>
          </a:p>
          <a:p>
            <a:pPr marL="400050" indent="-400050">
              <a:buAutoNum type="romanUcPeriod"/>
            </a:pPr>
            <a:r>
              <a:rPr lang="ru-RU" sz="2800" b="1" dirty="0" smtClean="0">
                <a:solidFill>
                  <a:schemeClr val="tx1"/>
                </a:solidFill>
                <a:latin typeface="Lucida Sans Unicode" pitchFamily="34" charset="0"/>
                <a:cs typeface="Lucida Sans Unicode" pitchFamily="34" charset="0"/>
              </a:rPr>
              <a:t>Содержательный раздел</a:t>
            </a:r>
          </a:p>
          <a:p>
            <a:pPr marL="400050" indent="-400050">
              <a:buAutoNum type="romanUcPeriod"/>
            </a:pPr>
            <a:r>
              <a:rPr lang="ru-RU" sz="2800" b="1" dirty="0" smtClean="0">
                <a:solidFill>
                  <a:schemeClr val="tx1"/>
                </a:solidFill>
                <a:latin typeface="Lucida Sans Unicode" pitchFamily="34" charset="0"/>
                <a:cs typeface="Lucida Sans Unicode" pitchFamily="34" charset="0"/>
              </a:rPr>
              <a:t>Организационный раздел</a:t>
            </a:r>
            <a:endParaRPr lang="ru-RU" sz="2800" b="1" dirty="0">
              <a:solidFill>
                <a:schemeClr val="tx1"/>
              </a:solidFill>
              <a:latin typeface="Lucida Sans Unicode" pitchFamily="34" charset="0"/>
              <a:cs typeface="Lucida Sans Unicode" pitchFamily="34" charset="0"/>
            </a:endParaRPr>
          </a:p>
        </p:txBody>
      </p:sp>
      <p:grpSp>
        <p:nvGrpSpPr>
          <p:cNvPr id="13" name="Группа 12"/>
          <p:cNvGrpSpPr/>
          <p:nvPr/>
        </p:nvGrpSpPr>
        <p:grpSpPr>
          <a:xfrm>
            <a:off x="4163653" y="609292"/>
            <a:ext cx="839223" cy="598697"/>
            <a:chOff x="4163653" y="609292"/>
            <a:chExt cx="839223" cy="598697"/>
          </a:xfrm>
        </p:grpSpPr>
        <p:sp>
          <p:nvSpPr>
            <p:cNvPr id="11" name="Блок-схема: узел 10"/>
            <p:cNvSpPr>
              <a:spLocks noChangeAspect="1"/>
            </p:cNvSpPr>
            <p:nvPr/>
          </p:nvSpPr>
          <p:spPr>
            <a:xfrm>
              <a:off x="4714876" y="714356"/>
              <a:ext cx="288000" cy="288000"/>
            </a:xfrm>
            <a:prstGeom prst="flowChartConnector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" name="Блок-схема: узел 11"/>
            <p:cNvSpPr>
              <a:spLocks noChangeAspect="1"/>
            </p:cNvSpPr>
            <p:nvPr/>
          </p:nvSpPr>
          <p:spPr>
            <a:xfrm>
              <a:off x="4163653" y="702390"/>
              <a:ext cx="288000" cy="288000"/>
            </a:xfrm>
            <a:prstGeom prst="flowChartConnector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" name="Арка 9"/>
            <p:cNvSpPr/>
            <p:nvPr/>
          </p:nvSpPr>
          <p:spPr>
            <a:xfrm>
              <a:off x="4234166" y="609292"/>
              <a:ext cx="700086" cy="598697"/>
            </a:xfrm>
            <a:prstGeom prst="blockArc">
              <a:avLst/>
            </a:prstGeom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</p:grpSp>
      <p:grpSp>
        <p:nvGrpSpPr>
          <p:cNvPr id="14" name="Группа 13"/>
          <p:cNvGrpSpPr/>
          <p:nvPr/>
        </p:nvGrpSpPr>
        <p:grpSpPr>
          <a:xfrm>
            <a:off x="4143372" y="5572140"/>
            <a:ext cx="839223" cy="598697"/>
            <a:chOff x="4163653" y="609292"/>
            <a:chExt cx="839223" cy="598697"/>
          </a:xfrm>
        </p:grpSpPr>
        <p:sp>
          <p:nvSpPr>
            <p:cNvPr id="15" name="Блок-схема: узел 14"/>
            <p:cNvSpPr>
              <a:spLocks noChangeAspect="1"/>
            </p:cNvSpPr>
            <p:nvPr/>
          </p:nvSpPr>
          <p:spPr>
            <a:xfrm>
              <a:off x="4714876" y="714356"/>
              <a:ext cx="288000" cy="288000"/>
            </a:xfrm>
            <a:prstGeom prst="flowChartConnector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6" name="Блок-схема: узел 15"/>
            <p:cNvSpPr>
              <a:spLocks noChangeAspect="1"/>
            </p:cNvSpPr>
            <p:nvPr/>
          </p:nvSpPr>
          <p:spPr>
            <a:xfrm>
              <a:off x="4163653" y="702390"/>
              <a:ext cx="288000" cy="288000"/>
            </a:xfrm>
            <a:prstGeom prst="flowChartConnector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Арка 16"/>
            <p:cNvSpPr/>
            <p:nvPr/>
          </p:nvSpPr>
          <p:spPr>
            <a:xfrm>
              <a:off x="4234166" y="609292"/>
              <a:ext cx="700086" cy="598697"/>
            </a:xfrm>
            <a:prstGeom prst="blockArc">
              <a:avLst/>
            </a:prstGeom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</p:grpSp>
      <p:grpSp>
        <p:nvGrpSpPr>
          <p:cNvPr id="18" name="Группа 17"/>
          <p:cNvGrpSpPr/>
          <p:nvPr/>
        </p:nvGrpSpPr>
        <p:grpSpPr>
          <a:xfrm>
            <a:off x="4143372" y="3214686"/>
            <a:ext cx="839223" cy="598697"/>
            <a:chOff x="4163653" y="609292"/>
            <a:chExt cx="839223" cy="598697"/>
          </a:xfrm>
        </p:grpSpPr>
        <p:sp>
          <p:nvSpPr>
            <p:cNvPr id="19" name="Блок-схема: узел 18"/>
            <p:cNvSpPr>
              <a:spLocks noChangeAspect="1"/>
            </p:cNvSpPr>
            <p:nvPr/>
          </p:nvSpPr>
          <p:spPr>
            <a:xfrm>
              <a:off x="4714876" y="714356"/>
              <a:ext cx="288000" cy="288000"/>
            </a:xfrm>
            <a:prstGeom prst="flowChartConnector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" name="Блок-схема: узел 19"/>
            <p:cNvSpPr>
              <a:spLocks noChangeAspect="1"/>
            </p:cNvSpPr>
            <p:nvPr/>
          </p:nvSpPr>
          <p:spPr>
            <a:xfrm>
              <a:off x="4163653" y="702390"/>
              <a:ext cx="288000" cy="288000"/>
            </a:xfrm>
            <a:prstGeom prst="flowChartConnector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1" name="Арка 20"/>
            <p:cNvSpPr/>
            <p:nvPr/>
          </p:nvSpPr>
          <p:spPr>
            <a:xfrm>
              <a:off x="4234166" y="609292"/>
              <a:ext cx="700086" cy="598697"/>
            </a:xfrm>
            <a:prstGeom prst="blockArc">
              <a:avLst/>
            </a:prstGeom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</p:grpSp>
      <p:grpSp>
        <p:nvGrpSpPr>
          <p:cNvPr id="22" name="Группа 21"/>
          <p:cNvGrpSpPr/>
          <p:nvPr/>
        </p:nvGrpSpPr>
        <p:grpSpPr>
          <a:xfrm>
            <a:off x="4143372" y="2000240"/>
            <a:ext cx="839223" cy="598697"/>
            <a:chOff x="4163653" y="609292"/>
            <a:chExt cx="839223" cy="598697"/>
          </a:xfrm>
        </p:grpSpPr>
        <p:sp>
          <p:nvSpPr>
            <p:cNvPr id="23" name="Блок-схема: узел 22"/>
            <p:cNvSpPr>
              <a:spLocks noChangeAspect="1"/>
            </p:cNvSpPr>
            <p:nvPr/>
          </p:nvSpPr>
          <p:spPr>
            <a:xfrm>
              <a:off x="4714876" y="714356"/>
              <a:ext cx="288000" cy="288000"/>
            </a:xfrm>
            <a:prstGeom prst="flowChartConnector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" name="Блок-схема: узел 23"/>
            <p:cNvSpPr>
              <a:spLocks noChangeAspect="1"/>
            </p:cNvSpPr>
            <p:nvPr/>
          </p:nvSpPr>
          <p:spPr>
            <a:xfrm>
              <a:off x="4163653" y="702390"/>
              <a:ext cx="288000" cy="288000"/>
            </a:xfrm>
            <a:prstGeom prst="flowChartConnector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" name="Арка 24"/>
            <p:cNvSpPr/>
            <p:nvPr/>
          </p:nvSpPr>
          <p:spPr>
            <a:xfrm>
              <a:off x="4234166" y="609292"/>
              <a:ext cx="700086" cy="598697"/>
            </a:xfrm>
            <a:prstGeom prst="blockArc">
              <a:avLst/>
            </a:prstGeom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</p:grpSp>
      <p:grpSp>
        <p:nvGrpSpPr>
          <p:cNvPr id="26" name="Группа 25"/>
          <p:cNvGrpSpPr/>
          <p:nvPr/>
        </p:nvGrpSpPr>
        <p:grpSpPr>
          <a:xfrm>
            <a:off x="4143372" y="4429132"/>
            <a:ext cx="839223" cy="598697"/>
            <a:chOff x="4163653" y="609292"/>
            <a:chExt cx="839223" cy="598697"/>
          </a:xfrm>
        </p:grpSpPr>
        <p:sp>
          <p:nvSpPr>
            <p:cNvPr id="27" name="Блок-схема: узел 26"/>
            <p:cNvSpPr>
              <a:spLocks noChangeAspect="1"/>
            </p:cNvSpPr>
            <p:nvPr/>
          </p:nvSpPr>
          <p:spPr>
            <a:xfrm>
              <a:off x="4714876" y="714356"/>
              <a:ext cx="288000" cy="288000"/>
            </a:xfrm>
            <a:prstGeom prst="flowChartConnector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8" name="Блок-схема: узел 27"/>
            <p:cNvSpPr>
              <a:spLocks noChangeAspect="1"/>
            </p:cNvSpPr>
            <p:nvPr/>
          </p:nvSpPr>
          <p:spPr>
            <a:xfrm>
              <a:off x="4163653" y="702390"/>
              <a:ext cx="288000" cy="288000"/>
            </a:xfrm>
            <a:prstGeom prst="flowChartConnector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9" name="Арка 28"/>
            <p:cNvSpPr/>
            <p:nvPr/>
          </p:nvSpPr>
          <p:spPr>
            <a:xfrm>
              <a:off x="4234166" y="609292"/>
              <a:ext cx="700086" cy="598697"/>
            </a:xfrm>
            <a:prstGeom prst="blockArc">
              <a:avLst/>
            </a:prstGeom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65833337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D:\Globex\Шаблоны для PowerPoint\#0040\Components\SC_0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47306"/>
            <a:ext cx="9145588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067236" y="2420888"/>
            <a:ext cx="7000875" cy="147732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fontAlgn="auto" hangingPunct="1">
              <a:lnSpc>
                <a:spcPct val="150000"/>
              </a:lnSpc>
              <a:spcAft>
                <a:spcPts val="0"/>
              </a:spcAft>
              <a:defRPr/>
            </a:pPr>
            <a:r>
              <a:rPr lang="ru-RU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 Black" panose="020B0A04020102020204" pitchFamily="34" charset="0"/>
              </a:rPr>
              <a:t>СПАСИБО ЗА ВНИМАНИЕ!</a:t>
            </a:r>
            <a:endParaRPr lang="ru-RU" sz="36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Arial Black" panose="020B0A04020102020204" pitchFamily="34" charset="0"/>
            </a:endParaRPr>
          </a:p>
          <a:p>
            <a:pPr marL="0" indent="0"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ru-RU" sz="36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916312516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142844" y="357166"/>
            <a:ext cx="4357718" cy="6286544"/>
          </a:xfrm>
          <a:prstGeom prst="roundRect">
            <a:avLst/>
          </a:prstGeom>
          <a:solidFill>
            <a:schemeClr val="bg1"/>
          </a:solidFill>
          <a:ln w="5715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rgbClr val="002060"/>
                </a:solidFill>
                <a:latin typeface="Lucida Sans Unicode" pitchFamily="34" charset="0"/>
                <a:cs typeface="Lucida Sans Unicode" pitchFamily="34" charset="0"/>
              </a:rPr>
              <a:t>I. </a:t>
            </a:r>
            <a:r>
              <a:rPr lang="ru-RU" sz="3200" dirty="0" smtClean="0">
                <a:solidFill>
                  <a:srgbClr val="002060"/>
                </a:solidFill>
                <a:latin typeface="Lucida Sans Unicode" pitchFamily="34" charset="0"/>
                <a:cs typeface="Lucida Sans Unicode" pitchFamily="34" charset="0"/>
              </a:rPr>
              <a:t>Целевой раздел</a:t>
            </a:r>
            <a:endParaRPr lang="ru-RU" sz="3200" dirty="0">
              <a:solidFill>
                <a:srgbClr val="002060"/>
              </a:solidFill>
              <a:latin typeface="Lucida Sans Unicode" pitchFamily="34" charset="0"/>
              <a:cs typeface="Lucida Sans Unicode" pitchFamily="34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4668295" y="300476"/>
            <a:ext cx="4357718" cy="6286544"/>
          </a:xfrm>
          <a:prstGeom prst="roundRect">
            <a:avLst/>
          </a:prstGeom>
          <a:solidFill>
            <a:schemeClr val="bg1"/>
          </a:solidFill>
          <a:ln w="57150">
            <a:solidFill>
              <a:schemeClr val="accent6">
                <a:lumMod val="50000"/>
              </a:schemeClr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514350" indent="-514350">
              <a:buAutoNum type="arabicPeriod"/>
            </a:pPr>
            <a:r>
              <a:rPr lang="ru-RU" sz="2800" b="1" dirty="0" smtClean="0">
                <a:solidFill>
                  <a:schemeClr val="tx1"/>
                </a:solidFill>
                <a:latin typeface="Lucida Sans Unicode" pitchFamily="34" charset="0"/>
                <a:cs typeface="Lucida Sans Unicode" pitchFamily="34" charset="0"/>
              </a:rPr>
              <a:t>Пояснительная 	записка</a:t>
            </a:r>
          </a:p>
          <a:p>
            <a:endParaRPr lang="ru-RU" sz="2800" b="1" dirty="0" smtClean="0">
              <a:solidFill>
                <a:schemeClr val="tx1"/>
              </a:solidFill>
              <a:latin typeface="Lucida Sans Unicode" pitchFamily="34" charset="0"/>
              <a:cs typeface="Lucida Sans Unicode" pitchFamily="34" charset="0"/>
            </a:endParaRPr>
          </a:p>
          <a:p>
            <a:pPr marL="514350" indent="-514350">
              <a:buAutoNum type="arabicPeriod"/>
            </a:pPr>
            <a:endParaRPr lang="ru-RU" sz="2800" b="1" dirty="0" smtClean="0">
              <a:solidFill>
                <a:schemeClr val="tx1"/>
              </a:solidFill>
              <a:latin typeface="Lucida Sans Unicode" pitchFamily="34" charset="0"/>
              <a:cs typeface="Lucida Sans Unicode" pitchFamily="34" charset="0"/>
            </a:endParaRPr>
          </a:p>
          <a:p>
            <a:r>
              <a:rPr lang="ru-RU" sz="2800" b="1" dirty="0" smtClean="0">
                <a:solidFill>
                  <a:schemeClr val="tx1"/>
                </a:solidFill>
                <a:latin typeface="Lucida Sans Unicode" pitchFamily="34" charset="0"/>
                <a:cs typeface="Lucida Sans Unicode" pitchFamily="34" charset="0"/>
              </a:rPr>
              <a:t>2. Планируемые   	результаты</a:t>
            </a:r>
          </a:p>
        </p:txBody>
      </p:sp>
      <p:grpSp>
        <p:nvGrpSpPr>
          <p:cNvPr id="13" name="Группа 12"/>
          <p:cNvGrpSpPr/>
          <p:nvPr/>
        </p:nvGrpSpPr>
        <p:grpSpPr>
          <a:xfrm>
            <a:off x="4163653" y="609292"/>
            <a:ext cx="839223" cy="598697"/>
            <a:chOff x="4163653" y="609292"/>
            <a:chExt cx="839223" cy="598697"/>
          </a:xfrm>
        </p:grpSpPr>
        <p:sp>
          <p:nvSpPr>
            <p:cNvPr id="11" name="Блок-схема: узел 10"/>
            <p:cNvSpPr>
              <a:spLocks noChangeAspect="1"/>
            </p:cNvSpPr>
            <p:nvPr/>
          </p:nvSpPr>
          <p:spPr>
            <a:xfrm>
              <a:off x="4714876" y="714356"/>
              <a:ext cx="288000" cy="288000"/>
            </a:xfrm>
            <a:prstGeom prst="flowChartConnector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" name="Блок-схема: узел 11"/>
            <p:cNvSpPr>
              <a:spLocks noChangeAspect="1"/>
            </p:cNvSpPr>
            <p:nvPr/>
          </p:nvSpPr>
          <p:spPr>
            <a:xfrm>
              <a:off x="4163653" y="702390"/>
              <a:ext cx="288000" cy="288000"/>
            </a:xfrm>
            <a:prstGeom prst="flowChartConnector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" name="Арка 9"/>
            <p:cNvSpPr/>
            <p:nvPr/>
          </p:nvSpPr>
          <p:spPr>
            <a:xfrm>
              <a:off x="4234166" y="609292"/>
              <a:ext cx="700086" cy="598697"/>
            </a:xfrm>
            <a:prstGeom prst="blockArc">
              <a:avLst/>
            </a:prstGeom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</p:grpSp>
      <p:grpSp>
        <p:nvGrpSpPr>
          <p:cNvPr id="14" name="Группа 13"/>
          <p:cNvGrpSpPr/>
          <p:nvPr/>
        </p:nvGrpSpPr>
        <p:grpSpPr>
          <a:xfrm>
            <a:off x="4143372" y="5572140"/>
            <a:ext cx="839223" cy="598697"/>
            <a:chOff x="4163653" y="609292"/>
            <a:chExt cx="839223" cy="598697"/>
          </a:xfrm>
        </p:grpSpPr>
        <p:sp>
          <p:nvSpPr>
            <p:cNvPr id="15" name="Блок-схема: узел 14"/>
            <p:cNvSpPr>
              <a:spLocks noChangeAspect="1"/>
            </p:cNvSpPr>
            <p:nvPr/>
          </p:nvSpPr>
          <p:spPr>
            <a:xfrm>
              <a:off x="4714876" y="714356"/>
              <a:ext cx="288000" cy="288000"/>
            </a:xfrm>
            <a:prstGeom prst="flowChartConnector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6" name="Блок-схема: узел 15"/>
            <p:cNvSpPr>
              <a:spLocks noChangeAspect="1"/>
            </p:cNvSpPr>
            <p:nvPr/>
          </p:nvSpPr>
          <p:spPr>
            <a:xfrm>
              <a:off x="4163653" y="702390"/>
              <a:ext cx="288000" cy="288000"/>
            </a:xfrm>
            <a:prstGeom prst="flowChartConnector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Арка 16"/>
            <p:cNvSpPr/>
            <p:nvPr/>
          </p:nvSpPr>
          <p:spPr>
            <a:xfrm>
              <a:off x="4234166" y="609292"/>
              <a:ext cx="700086" cy="598697"/>
            </a:xfrm>
            <a:prstGeom prst="blockArc">
              <a:avLst/>
            </a:prstGeom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</p:grpSp>
      <p:grpSp>
        <p:nvGrpSpPr>
          <p:cNvPr id="18" name="Группа 17"/>
          <p:cNvGrpSpPr/>
          <p:nvPr/>
        </p:nvGrpSpPr>
        <p:grpSpPr>
          <a:xfrm>
            <a:off x="4143372" y="3214686"/>
            <a:ext cx="839223" cy="598697"/>
            <a:chOff x="4163653" y="609292"/>
            <a:chExt cx="839223" cy="598697"/>
          </a:xfrm>
        </p:grpSpPr>
        <p:sp>
          <p:nvSpPr>
            <p:cNvPr id="19" name="Блок-схема: узел 18"/>
            <p:cNvSpPr>
              <a:spLocks noChangeAspect="1"/>
            </p:cNvSpPr>
            <p:nvPr/>
          </p:nvSpPr>
          <p:spPr>
            <a:xfrm>
              <a:off x="4714876" y="714356"/>
              <a:ext cx="288000" cy="288000"/>
            </a:xfrm>
            <a:prstGeom prst="flowChartConnector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" name="Блок-схема: узел 19"/>
            <p:cNvSpPr>
              <a:spLocks noChangeAspect="1"/>
            </p:cNvSpPr>
            <p:nvPr/>
          </p:nvSpPr>
          <p:spPr>
            <a:xfrm>
              <a:off x="4163653" y="702390"/>
              <a:ext cx="288000" cy="288000"/>
            </a:xfrm>
            <a:prstGeom prst="flowChartConnector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1" name="Арка 20"/>
            <p:cNvSpPr/>
            <p:nvPr/>
          </p:nvSpPr>
          <p:spPr>
            <a:xfrm>
              <a:off x="4234166" y="609292"/>
              <a:ext cx="700086" cy="598697"/>
            </a:xfrm>
            <a:prstGeom prst="blockArc">
              <a:avLst/>
            </a:prstGeom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</p:grpSp>
      <p:grpSp>
        <p:nvGrpSpPr>
          <p:cNvPr id="22" name="Группа 21"/>
          <p:cNvGrpSpPr/>
          <p:nvPr/>
        </p:nvGrpSpPr>
        <p:grpSpPr>
          <a:xfrm>
            <a:off x="4143372" y="2000240"/>
            <a:ext cx="839223" cy="598697"/>
            <a:chOff x="4163653" y="609292"/>
            <a:chExt cx="839223" cy="598697"/>
          </a:xfrm>
        </p:grpSpPr>
        <p:sp>
          <p:nvSpPr>
            <p:cNvPr id="23" name="Блок-схема: узел 22"/>
            <p:cNvSpPr>
              <a:spLocks noChangeAspect="1"/>
            </p:cNvSpPr>
            <p:nvPr/>
          </p:nvSpPr>
          <p:spPr>
            <a:xfrm>
              <a:off x="4714876" y="714356"/>
              <a:ext cx="288000" cy="288000"/>
            </a:xfrm>
            <a:prstGeom prst="flowChartConnector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" name="Блок-схема: узел 23"/>
            <p:cNvSpPr>
              <a:spLocks noChangeAspect="1"/>
            </p:cNvSpPr>
            <p:nvPr/>
          </p:nvSpPr>
          <p:spPr>
            <a:xfrm>
              <a:off x="4163653" y="702390"/>
              <a:ext cx="288000" cy="288000"/>
            </a:xfrm>
            <a:prstGeom prst="flowChartConnector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" name="Арка 24"/>
            <p:cNvSpPr/>
            <p:nvPr/>
          </p:nvSpPr>
          <p:spPr>
            <a:xfrm>
              <a:off x="4234166" y="609292"/>
              <a:ext cx="700086" cy="598697"/>
            </a:xfrm>
            <a:prstGeom prst="blockArc">
              <a:avLst/>
            </a:prstGeom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</p:grpSp>
      <p:grpSp>
        <p:nvGrpSpPr>
          <p:cNvPr id="26" name="Группа 25"/>
          <p:cNvGrpSpPr/>
          <p:nvPr/>
        </p:nvGrpSpPr>
        <p:grpSpPr>
          <a:xfrm>
            <a:off x="4143372" y="4429132"/>
            <a:ext cx="839223" cy="598697"/>
            <a:chOff x="4163653" y="609292"/>
            <a:chExt cx="839223" cy="598697"/>
          </a:xfrm>
        </p:grpSpPr>
        <p:sp>
          <p:nvSpPr>
            <p:cNvPr id="27" name="Блок-схема: узел 26"/>
            <p:cNvSpPr>
              <a:spLocks noChangeAspect="1"/>
            </p:cNvSpPr>
            <p:nvPr/>
          </p:nvSpPr>
          <p:spPr>
            <a:xfrm>
              <a:off x="4714876" y="714356"/>
              <a:ext cx="288000" cy="288000"/>
            </a:xfrm>
            <a:prstGeom prst="flowChartConnector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8" name="Блок-схема: узел 27"/>
            <p:cNvSpPr>
              <a:spLocks noChangeAspect="1"/>
            </p:cNvSpPr>
            <p:nvPr/>
          </p:nvSpPr>
          <p:spPr>
            <a:xfrm>
              <a:off x="4163653" y="702390"/>
              <a:ext cx="288000" cy="288000"/>
            </a:xfrm>
            <a:prstGeom prst="flowChartConnector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9" name="Арка 28"/>
            <p:cNvSpPr/>
            <p:nvPr/>
          </p:nvSpPr>
          <p:spPr>
            <a:xfrm>
              <a:off x="4234166" y="609292"/>
              <a:ext cx="700086" cy="598697"/>
            </a:xfrm>
            <a:prstGeom prst="blockArc">
              <a:avLst/>
            </a:prstGeom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79466547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142844" y="357166"/>
            <a:ext cx="4357718" cy="6286544"/>
          </a:xfrm>
          <a:prstGeom prst="roundRect">
            <a:avLst/>
          </a:prstGeom>
          <a:solidFill>
            <a:schemeClr val="bg1"/>
          </a:solidFill>
          <a:ln w="5715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002060"/>
                </a:solidFill>
                <a:latin typeface="Lucida Sans Unicode" pitchFamily="34" charset="0"/>
                <a:cs typeface="Lucida Sans Unicode" pitchFamily="34" charset="0"/>
              </a:rPr>
              <a:t>1. Пояснительная записка</a:t>
            </a:r>
            <a:endParaRPr lang="ru-RU" sz="3200" dirty="0">
              <a:solidFill>
                <a:srgbClr val="002060"/>
              </a:solidFill>
              <a:latin typeface="Lucida Sans Unicode" pitchFamily="34" charset="0"/>
              <a:cs typeface="Lucida Sans Unicode" pitchFamily="34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4668295" y="300476"/>
            <a:ext cx="4357718" cy="6286544"/>
          </a:xfrm>
          <a:prstGeom prst="roundRect">
            <a:avLst/>
          </a:prstGeom>
          <a:solidFill>
            <a:schemeClr val="bg1"/>
          </a:solidFill>
          <a:ln w="57150">
            <a:solidFill>
              <a:schemeClr val="accent6">
                <a:lumMod val="50000"/>
              </a:schemeClr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indent="0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2400" b="1" dirty="0" smtClean="0">
                <a:solidFill>
                  <a:srgbClr val="002060"/>
                </a:solidFill>
              </a:rPr>
              <a:t>1) цели </a:t>
            </a:r>
            <a:r>
              <a:rPr lang="ru-RU" sz="2400" b="1" dirty="0">
                <a:solidFill>
                  <a:srgbClr val="002060"/>
                </a:solidFill>
              </a:rPr>
              <a:t>и задачи </a:t>
            </a:r>
            <a:r>
              <a:rPr lang="ru-RU" sz="2400" dirty="0">
                <a:solidFill>
                  <a:srgbClr val="002060"/>
                </a:solidFill>
              </a:rPr>
              <a:t>реализации Программы;</a:t>
            </a:r>
          </a:p>
          <a:p>
            <a:pPr marL="0" indent="0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2400" b="1" dirty="0" smtClean="0">
                <a:solidFill>
                  <a:srgbClr val="002060"/>
                </a:solidFill>
              </a:rPr>
              <a:t>2) принципы </a:t>
            </a:r>
            <a:r>
              <a:rPr lang="ru-RU" sz="2400" b="1" dirty="0">
                <a:solidFill>
                  <a:srgbClr val="002060"/>
                </a:solidFill>
              </a:rPr>
              <a:t>и подходы </a:t>
            </a:r>
            <a:r>
              <a:rPr lang="ru-RU" sz="2400" dirty="0">
                <a:solidFill>
                  <a:srgbClr val="002060"/>
                </a:solidFill>
              </a:rPr>
              <a:t>к формированию Программы;</a:t>
            </a:r>
          </a:p>
          <a:p>
            <a:pPr marL="0" indent="0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2400" b="1" dirty="0" smtClean="0">
                <a:solidFill>
                  <a:srgbClr val="002060"/>
                </a:solidFill>
              </a:rPr>
              <a:t>3) значимые</a:t>
            </a:r>
            <a:r>
              <a:rPr lang="ru-RU" sz="2400" dirty="0" smtClean="0">
                <a:solidFill>
                  <a:srgbClr val="002060"/>
                </a:solidFill>
              </a:rPr>
              <a:t> </a:t>
            </a:r>
            <a:r>
              <a:rPr lang="ru-RU" sz="2400" dirty="0">
                <a:solidFill>
                  <a:srgbClr val="002060"/>
                </a:solidFill>
              </a:rPr>
              <a:t>для разработки и реализации </a:t>
            </a:r>
            <a:r>
              <a:rPr lang="ru-RU" sz="2400" dirty="0" smtClean="0">
                <a:solidFill>
                  <a:srgbClr val="002060"/>
                </a:solidFill>
              </a:rPr>
              <a:t>Программы </a:t>
            </a:r>
            <a:r>
              <a:rPr lang="ru-RU" sz="2400" b="1" dirty="0" smtClean="0">
                <a:solidFill>
                  <a:srgbClr val="002060"/>
                </a:solidFill>
              </a:rPr>
              <a:t>характеристики</a:t>
            </a:r>
            <a:r>
              <a:rPr lang="ru-RU" sz="2400" dirty="0">
                <a:solidFill>
                  <a:srgbClr val="002060"/>
                </a:solidFill>
              </a:rPr>
              <a:t>, в том числе характеристики </a:t>
            </a:r>
            <a:r>
              <a:rPr lang="ru-RU" sz="2400" dirty="0" smtClean="0">
                <a:solidFill>
                  <a:srgbClr val="002060"/>
                </a:solidFill>
              </a:rPr>
              <a:t>особенностей развития </a:t>
            </a:r>
            <a:r>
              <a:rPr lang="ru-RU" sz="2400" dirty="0">
                <a:solidFill>
                  <a:srgbClr val="002060"/>
                </a:solidFill>
              </a:rPr>
              <a:t>детей  раннего и дошкольного возраста.  </a:t>
            </a:r>
          </a:p>
        </p:txBody>
      </p:sp>
      <p:grpSp>
        <p:nvGrpSpPr>
          <p:cNvPr id="13" name="Группа 12"/>
          <p:cNvGrpSpPr/>
          <p:nvPr/>
        </p:nvGrpSpPr>
        <p:grpSpPr>
          <a:xfrm>
            <a:off x="4163653" y="609292"/>
            <a:ext cx="839223" cy="598697"/>
            <a:chOff x="4163653" y="609292"/>
            <a:chExt cx="839223" cy="598697"/>
          </a:xfrm>
        </p:grpSpPr>
        <p:sp>
          <p:nvSpPr>
            <p:cNvPr id="11" name="Блок-схема: узел 10"/>
            <p:cNvSpPr>
              <a:spLocks noChangeAspect="1"/>
            </p:cNvSpPr>
            <p:nvPr/>
          </p:nvSpPr>
          <p:spPr>
            <a:xfrm>
              <a:off x="4714876" y="714356"/>
              <a:ext cx="288000" cy="288000"/>
            </a:xfrm>
            <a:prstGeom prst="flowChartConnector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" name="Блок-схема: узел 11"/>
            <p:cNvSpPr>
              <a:spLocks noChangeAspect="1"/>
            </p:cNvSpPr>
            <p:nvPr/>
          </p:nvSpPr>
          <p:spPr>
            <a:xfrm>
              <a:off x="4163653" y="702390"/>
              <a:ext cx="288000" cy="288000"/>
            </a:xfrm>
            <a:prstGeom prst="flowChartConnector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" name="Арка 9"/>
            <p:cNvSpPr/>
            <p:nvPr/>
          </p:nvSpPr>
          <p:spPr>
            <a:xfrm>
              <a:off x="4234166" y="609292"/>
              <a:ext cx="700086" cy="598697"/>
            </a:xfrm>
            <a:prstGeom prst="blockArc">
              <a:avLst/>
            </a:prstGeom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</p:grpSp>
      <p:grpSp>
        <p:nvGrpSpPr>
          <p:cNvPr id="14" name="Группа 13"/>
          <p:cNvGrpSpPr/>
          <p:nvPr/>
        </p:nvGrpSpPr>
        <p:grpSpPr>
          <a:xfrm>
            <a:off x="4143372" y="5572140"/>
            <a:ext cx="839223" cy="598697"/>
            <a:chOff x="4163653" y="609292"/>
            <a:chExt cx="839223" cy="598697"/>
          </a:xfrm>
        </p:grpSpPr>
        <p:sp>
          <p:nvSpPr>
            <p:cNvPr id="15" name="Блок-схема: узел 14"/>
            <p:cNvSpPr>
              <a:spLocks noChangeAspect="1"/>
            </p:cNvSpPr>
            <p:nvPr/>
          </p:nvSpPr>
          <p:spPr>
            <a:xfrm>
              <a:off x="4714876" y="714356"/>
              <a:ext cx="288000" cy="288000"/>
            </a:xfrm>
            <a:prstGeom prst="flowChartConnector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6" name="Блок-схема: узел 15"/>
            <p:cNvSpPr>
              <a:spLocks noChangeAspect="1"/>
            </p:cNvSpPr>
            <p:nvPr/>
          </p:nvSpPr>
          <p:spPr>
            <a:xfrm>
              <a:off x="4163653" y="702390"/>
              <a:ext cx="288000" cy="288000"/>
            </a:xfrm>
            <a:prstGeom prst="flowChartConnector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Арка 16"/>
            <p:cNvSpPr/>
            <p:nvPr/>
          </p:nvSpPr>
          <p:spPr>
            <a:xfrm>
              <a:off x="4234166" y="609292"/>
              <a:ext cx="700086" cy="598697"/>
            </a:xfrm>
            <a:prstGeom prst="blockArc">
              <a:avLst/>
            </a:prstGeom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</p:grpSp>
      <p:grpSp>
        <p:nvGrpSpPr>
          <p:cNvPr id="18" name="Группа 17"/>
          <p:cNvGrpSpPr/>
          <p:nvPr/>
        </p:nvGrpSpPr>
        <p:grpSpPr>
          <a:xfrm>
            <a:off x="4143372" y="3214686"/>
            <a:ext cx="839223" cy="598697"/>
            <a:chOff x="4163653" y="609292"/>
            <a:chExt cx="839223" cy="598697"/>
          </a:xfrm>
        </p:grpSpPr>
        <p:sp>
          <p:nvSpPr>
            <p:cNvPr id="19" name="Блок-схема: узел 18"/>
            <p:cNvSpPr>
              <a:spLocks noChangeAspect="1"/>
            </p:cNvSpPr>
            <p:nvPr/>
          </p:nvSpPr>
          <p:spPr>
            <a:xfrm>
              <a:off x="4714876" y="714356"/>
              <a:ext cx="288000" cy="288000"/>
            </a:xfrm>
            <a:prstGeom prst="flowChartConnector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" name="Блок-схема: узел 19"/>
            <p:cNvSpPr>
              <a:spLocks noChangeAspect="1"/>
            </p:cNvSpPr>
            <p:nvPr/>
          </p:nvSpPr>
          <p:spPr>
            <a:xfrm>
              <a:off x="4163653" y="702390"/>
              <a:ext cx="288000" cy="288000"/>
            </a:xfrm>
            <a:prstGeom prst="flowChartConnector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1" name="Арка 20"/>
            <p:cNvSpPr/>
            <p:nvPr/>
          </p:nvSpPr>
          <p:spPr>
            <a:xfrm>
              <a:off x="4234166" y="609292"/>
              <a:ext cx="700086" cy="598697"/>
            </a:xfrm>
            <a:prstGeom prst="blockArc">
              <a:avLst/>
            </a:prstGeom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</p:grpSp>
      <p:grpSp>
        <p:nvGrpSpPr>
          <p:cNvPr id="22" name="Группа 21"/>
          <p:cNvGrpSpPr/>
          <p:nvPr/>
        </p:nvGrpSpPr>
        <p:grpSpPr>
          <a:xfrm>
            <a:off x="4143372" y="2000240"/>
            <a:ext cx="839223" cy="598697"/>
            <a:chOff x="4163653" y="609292"/>
            <a:chExt cx="839223" cy="598697"/>
          </a:xfrm>
        </p:grpSpPr>
        <p:sp>
          <p:nvSpPr>
            <p:cNvPr id="23" name="Блок-схема: узел 22"/>
            <p:cNvSpPr>
              <a:spLocks noChangeAspect="1"/>
            </p:cNvSpPr>
            <p:nvPr/>
          </p:nvSpPr>
          <p:spPr>
            <a:xfrm>
              <a:off x="4714876" y="714356"/>
              <a:ext cx="288000" cy="288000"/>
            </a:xfrm>
            <a:prstGeom prst="flowChartConnector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" name="Блок-схема: узел 23"/>
            <p:cNvSpPr>
              <a:spLocks noChangeAspect="1"/>
            </p:cNvSpPr>
            <p:nvPr/>
          </p:nvSpPr>
          <p:spPr>
            <a:xfrm>
              <a:off x="4163653" y="702390"/>
              <a:ext cx="288000" cy="288000"/>
            </a:xfrm>
            <a:prstGeom prst="flowChartConnector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" name="Арка 24"/>
            <p:cNvSpPr/>
            <p:nvPr/>
          </p:nvSpPr>
          <p:spPr>
            <a:xfrm>
              <a:off x="4234166" y="609292"/>
              <a:ext cx="700086" cy="598697"/>
            </a:xfrm>
            <a:prstGeom prst="blockArc">
              <a:avLst/>
            </a:prstGeom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</p:grpSp>
      <p:grpSp>
        <p:nvGrpSpPr>
          <p:cNvPr id="26" name="Группа 25"/>
          <p:cNvGrpSpPr/>
          <p:nvPr/>
        </p:nvGrpSpPr>
        <p:grpSpPr>
          <a:xfrm>
            <a:off x="4143372" y="4429132"/>
            <a:ext cx="839223" cy="598697"/>
            <a:chOff x="4163653" y="609292"/>
            <a:chExt cx="839223" cy="598697"/>
          </a:xfrm>
        </p:grpSpPr>
        <p:sp>
          <p:nvSpPr>
            <p:cNvPr id="27" name="Блок-схема: узел 26"/>
            <p:cNvSpPr>
              <a:spLocks noChangeAspect="1"/>
            </p:cNvSpPr>
            <p:nvPr/>
          </p:nvSpPr>
          <p:spPr>
            <a:xfrm>
              <a:off x="4714876" y="714356"/>
              <a:ext cx="288000" cy="288000"/>
            </a:xfrm>
            <a:prstGeom prst="flowChartConnector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8" name="Блок-схема: узел 27"/>
            <p:cNvSpPr>
              <a:spLocks noChangeAspect="1"/>
            </p:cNvSpPr>
            <p:nvPr/>
          </p:nvSpPr>
          <p:spPr>
            <a:xfrm>
              <a:off x="4163653" y="702390"/>
              <a:ext cx="288000" cy="288000"/>
            </a:xfrm>
            <a:prstGeom prst="flowChartConnector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9" name="Арка 28"/>
            <p:cNvSpPr/>
            <p:nvPr/>
          </p:nvSpPr>
          <p:spPr>
            <a:xfrm>
              <a:off x="4234166" y="609292"/>
              <a:ext cx="700086" cy="598697"/>
            </a:xfrm>
            <a:prstGeom prst="blockArc">
              <a:avLst/>
            </a:prstGeom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14329913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142844" y="357166"/>
            <a:ext cx="4357718" cy="6286544"/>
          </a:xfrm>
          <a:prstGeom prst="roundRect">
            <a:avLst/>
          </a:prstGeom>
          <a:solidFill>
            <a:schemeClr val="bg1"/>
          </a:solidFill>
          <a:ln w="5715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002060"/>
                </a:solidFill>
                <a:latin typeface="Lucida Sans Unicode" pitchFamily="34" charset="0"/>
                <a:cs typeface="Lucida Sans Unicode" pitchFamily="34" charset="0"/>
              </a:rPr>
              <a:t>2. Планируемые результаты</a:t>
            </a:r>
            <a:endParaRPr lang="ru-RU" sz="3200" dirty="0">
              <a:solidFill>
                <a:srgbClr val="002060"/>
              </a:solidFill>
              <a:latin typeface="Lucida Sans Unicode" pitchFamily="34" charset="0"/>
              <a:cs typeface="Lucida Sans Unicode" pitchFamily="34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4668295" y="300476"/>
            <a:ext cx="4357718" cy="6286544"/>
          </a:xfrm>
          <a:prstGeom prst="roundRect">
            <a:avLst/>
          </a:prstGeom>
          <a:solidFill>
            <a:schemeClr val="bg1"/>
          </a:solidFill>
          <a:ln w="57150">
            <a:solidFill>
              <a:schemeClr val="accent6">
                <a:lumMod val="50000"/>
              </a:schemeClr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indent="0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2400" dirty="0" smtClean="0">
                <a:solidFill>
                  <a:srgbClr val="002060"/>
                </a:solidFill>
              </a:rPr>
              <a:t>конкретизация требований </a:t>
            </a:r>
            <a:r>
              <a:rPr lang="ru-RU" sz="2400" dirty="0">
                <a:solidFill>
                  <a:srgbClr val="002060"/>
                </a:solidFill>
              </a:rPr>
              <a:t>Стандарта к целевым ориентирам в обязательной части и части, формируемой участниками образовательных отношений, с учетом возрастных возможностей и индивидуальных различий (индивидуальных траекторий развития) детей, а также особенностей развития детей с ограниченными возможностями здоровья, в том числе </a:t>
            </a:r>
            <a:r>
              <a:rPr lang="ru-RU" sz="2400" dirty="0" smtClean="0">
                <a:solidFill>
                  <a:srgbClr val="002060"/>
                </a:solidFill>
              </a:rPr>
              <a:t>детей-инвалидов</a:t>
            </a:r>
            <a:endParaRPr lang="ru-RU" sz="2400" dirty="0">
              <a:solidFill>
                <a:srgbClr val="002060"/>
              </a:solidFill>
            </a:endParaRPr>
          </a:p>
        </p:txBody>
      </p:sp>
      <p:grpSp>
        <p:nvGrpSpPr>
          <p:cNvPr id="13" name="Группа 12"/>
          <p:cNvGrpSpPr/>
          <p:nvPr/>
        </p:nvGrpSpPr>
        <p:grpSpPr>
          <a:xfrm>
            <a:off x="4163653" y="609292"/>
            <a:ext cx="839223" cy="598697"/>
            <a:chOff x="4163653" y="609292"/>
            <a:chExt cx="839223" cy="598697"/>
          </a:xfrm>
        </p:grpSpPr>
        <p:sp>
          <p:nvSpPr>
            <p:cNvPr id="11" name="Блок-схема: узел 10"/>
            <p:cNvSpPr>
              <a:spLocks noChangeAspect="1"/>
            </p:cNvSpPr>
            <p:nvPr/>
          </p:nvSpPr>
          <p:spPr>
            <a:xfrm>
              <a:off x="4714876" y="714356"/>
              <a:ext cx="288000" cy="288000"/>
            </a:xfrm>
            <a:prstGeom prst="flowChartConnector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" name="Блок-схема: узел 11"/>
            <p:cNvSpPr>
              <a:spLocks noChangeAspect="1"/>
            </p:cNvSpPr>
            <p:nvPr/>
          </p:nvSpPr>
          <p:spPr>
            <a:xfrm>
              <a:off x="4163653" y="702390"/>
              <a:ext cx="288000" cy="288000"/>
            </a:xfrm>
            <a:prstGeom prst="flowChartConnector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" name="Арка 9"/>
            <p:cNvSpPr/>
            <p:nvPr/>
          </p:nvSpPr>
          <p:spPr>
            <a:xfrm>
              <a:off x="4234166" y="609292"/>
              <a:ext cx="700086" cy="598697"/>
            </a:xfrm>
            <a:prstGeom prst="blockArc">
              <a:avLst/>
            </a:prstGeom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</p:grpSp>
      <p:grpSp>
        <p:nvGrpSpPr>
          <p:cNvPr id="14" name="Группа 13"/>
          <p:cNvGrpSpPr/>
          <p:nvPr/>
        </p:nvGrpSpPr>
        <p:grpSpPr>
          <a:xfrm>
            <a:off x="4143372" y="5572140"/>
            <a:ext cx="839223" cy="598697"/>
            <a:chOff x="4163653" y="609292"/>
            <a:chExt cx="839223" cy="598697"/>
          </a:xfrm>
        </p:grpSpPr>
        <p:sp>
          <p:nvSpPr>
            <p:cNvPr id="15" name="Блок-схема: узел 14"/>
            <p:cNvSpPr>
              <a:spLocks noChangeAspect="1"/>
            </p:cNvSpPr>
            <p:nvPr/>
          </p:nvSpPr>
          <p:spPr>
            <a:xfrm>
              <a:off x="4714876" y="714356"/>
              <a:ext cx="288000" cy="288000"/>
            </a:xfrm>
            <a:prstGeom prst="flowChartConnector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6" name="Блок-схема: узел 15"/>
            <p:cNvSpPr>
              <a:spLocks noChangeAspect="1"/>
            </p:cNvSpPr>
            <p:nvPr/>
          </p:nvSpPr>
          <p:spPr>
            <a:xfrm>
              <a:off x="4163653" y="702390"/>
              <a:ext cx="288000" cy="288000"/>
            </a:xfrm>
            <a:prstGeom prst="flowChartConnector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Арка 16"/>
            <p:cNvSpPr/>
            <p:nvPr/>
          </p:nvSpPr>
          <p:spPr>
            <a:xfrm>
              <a:off x="4234166" y="609292"/>
              <a:ext cx="700086" cy="598697"/>
            </a:xfrm>
            <a:prstGeom prst="blockArc">
              <a:avLst/>
            </a:prstGeom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</p:grpSp>
      <p:grpSp>
        <p:nvGrpSpPr>
          <p:cNvPr id="18" name="Группа 17"/>
          <p:cNvGrpSpPr/>
          <p:nvPr/>
        </p:nvGrpSpPr>
        <p:grpSpPr>
          <a:xfrm>
            <a:off x="4143372" y="3214686"/>
            <a:ext cx="839223" cy="598697"/>
            <a:chOff x="4163653" y="609292"/>
            <a:chExt cx="839223" cy="598697"/>
          </a:xfrm>
        </p:grpSpPr>
        <p:sp>
          <p:nvSpPr>
            <p:cNvPr id="19" name="Блок-схема: узел 18"/>
            <p:cNvSpPr>
              <a:spLocks noChangeAspect="1"/>
            </p:cNvSpPr>
            <p:nvPr/>
          </p:nvSpPr>
          <p:spPr>
            <a:xfrm>
              <a:off x="4714876" y="714356"/>
              <a:ext cx="288000" cy="288000"/>
            </a:xfrm>
            <a:prstGeom prst="flowChartConnector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" name="Блок-схема: узел 19"/>
            <p:cNvSpPr>
              <a:spLocks noChangeAspect="1"/>
            </p:cNvSpPr>
            <p:nvPr/>
          </p:nvSpPr>
          <p:spPr>
            <a:xfrm>
              <a:off x="4163653" y="702390"/>
              <a:ext cx="288000" cy="288000"/>
            </a:xfrm>
            <a:prstGeom prst="flowChartConnector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1" name="Арка 20"/>
            <p:cNvSpPr/>
            <p:nvPr/>
          </p:nvSpPr>
          <p:spPr>
            <a:xfrm>
              <a:off x="4234166" y="609292"/>
              <a:ext cx="700086" cy="598697"/>
            </a:xfrm>
            <a:prstGeom prst="blockArc">
              <a:avLst/>
            </a:prstGeom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</p:grpSp>
      <p:grpSp>
        <p:nvGrpSpPr>
          <p:cNvPr id="22" name="Группа 21"/>
          <p:cNvGrpSpPr/>
          <p:nvPr/>
        </p:nvGrpSpPr>
        <p:grpSpPr>
          <a:xfrm>
            <a:off x="4143372" y="2000240"/>
            <a:ext cx="839223" cy="598697"/>
            <a:chOff x="4163653" y="609292"/>
            <a:chExt cx="839223" cy="598697"/>
          </a:xfrm>
        </p:grpSpPr>
        <p:sp>
          <p:nvSpPr>
            <p:cNvPr id="23" name="Блок-схема: узел 22"/>
            <p:cNvSpPr>
              <a:spLocks noChangeAspect="1"/>
            </p:cNvSpPr>
            <p:nvPr/>
          </p:nvSpPr>
          <p:spPr>
            <a:xfrm>
              <a:off x="4714876" y="714356"/>
              <a:ext cx="288000" cy="288000"/>
            </a:xfrm>
            <a:prstGeom prst="flowChartConnector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" name="Блок-схема: узел 23"/>
            <p:cNvSpPr>
              <a:spLocks noChangeAspect="1"/>
            </p:cNvSpPr>
            <p:nvPr/>
          </p:nvSpPr>
          <p:spPr>
            <a:xfrm>
              <a:off x="4163653" y="702390"/>
              <a:ext cx="288000" cy="288000"/>
            </a:xfrm>
            <a:prstGeom prst="flowChartConnector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" name="Арка 24"/>
            <p:cNvSpPr/>
            <p:nvPr/>
          </p:nvSpPr>
          <p:spPr>
            <a:xfrm>
              <a:off x="4234166" y="609292"/>
              <a:ext cx="700086" cy="598697"/>
            </a:xfrm>
            <a:prstGeom prst="blockArc">
              <a:avLst/>
            </a:prstGeom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</p:grpSp>
      <p:grpSp>
        <p:nvGrpSpPr>
          <p:cNvPr id="26" name="Группа 25"/>
          <p:cNvGrpSpPr/>
          <p:nvPr/>
        </p:nvGrpSpPr>
        <p:grpSpPr>
          <a:xfrm>
            <a:off x="4143372" y="4429132"/>
            <a:ext cx="839223" cy="598697"/>
            <a:chOff x="4163653" y="609292"/>
            <a:chExt cx="839223" cy="598697"/>
          </a:xfrm>
        </p:grpSpPr>
        <p:sp>
          <p:nvSpPr>
            <p:cNvPr id="27" name="Блок-схема: узел 26"/>
            <p:cNvSpPr>
              <a:spLocks noChangeAspect="1"/>
            </p:cNvSpPr>
            <p:nvPr/>
          </p:nvSpPr>
          <p:spPr>
            <a:xfrm>
              <a:off x="4714876" y="714356"/>
              <a:ext cx="288000" cy="288000"/>
            </a:xfrm>
            <a:prstGeom prst="flowChartConnector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8" name="Блок-схема: узел 27"/>
            <p:cNvSpPr>
              <a:spLocks noChangeAspect="1"/>
            </p:cNvSpPr>
            <p:nvPr/>
          </p:nvSpPr>
          <p:spPr>
            <a:xfrm>
              <a:off x="4163653" y="702390"/>
              <a:ext cx="288000" cy="288000"/>
            </a:xfrm>
            <a:prstGeom prst="flowChartConnector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9" name="Арка 28"/>
            <p:cNvSpPr/>
            <p:nvPr/>
          </p:nvSpPr>
          <p:spPr>
            <a:xfrm>
              <a:off x="4234166" y="609292"/>
              <a:ext cx="700086" cy="598697"/>
            </a:xfrm>
            <a:prstGeom prst="blockArc">
              <a:avLst/>
            </a:prstGeom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45507223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142844" y="357166"/>
            <a:ext cx="4357718" cy="6286544"/>
          </a:xfrm>
          <a:prstGeom prst="roundRect">
            <a:avLst/>
          </a:prstGeom>
          <a:solidFill>
            <a:schemeClr val="bg1"/>
          </a:solidFill>
          <a:ln w="5715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rgbClr val="002060"/>
                </a:solidFill>
                <a:latin typeface="Lucida Sans Unicode" pitchFamily="34" charset="0"/>
                <a:cs typeface="Lucida Sans Unicode" pitchFamily="34" charset="0"/>
              </a:rPr>
              <a:t>II. </a:t>
            </a:r>
            <a:r>
              <a:rPr lang="ru-RU" sz="3200" dirty="0" smtClean="0">
                <a:solidFill>
                  <a:srgbClr val="002060"/>
                </a:solidFill>
                <a:latin typeface="Lucida Sans Unicode" pitchFamily="34" charset="0"/>
                <a:cs typeface="Lucida Sans Unicode" pitchFamily="34" charset="0"/>
              </a:rPr>
              <a:t>Содержательный раздел</a:t>
            </a:r>
            <a:endParaRPr lang="ru-RU" sz="3200" dirty="0">
              <a:solidFill>
                <a:srgbClr val="002060"/>
              </a:solidFill>
              <a:latin typeface="Lucida Sans Unicode" pitchFamily="34" charset="0"/>
              <a:cs typeface="Lucida Sans Unicode" pitchFamily="34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4668295" y="300476"/>
            <a:ext cx="4357718" cy="6286544"/>
          </a:xfrm>
          <a:prstGeom prst="roundRect">
            <a:avLst/>
          </a:prstGeom>
          <a:solidFill>
            <a:schemeClr val="bg1"/>
          </a:solidFill>
          <a:ln w="57150">
            <a:solidFill>
              <a:schemeClr val="accent6">
                <a:lumMod val="50000"/>
              </a:schemeClr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indent="0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2000" dirty="0" smtClean="0">
                <a:solidFill>
                  <a:srgbClr val="002060"/>
                </a:solidFill>
              </a:rPr>
              <a:t>1.</a:t>
            </a:r>
            <a:r>
              <a:rPr lang="ru-RU" sz="2000" dirty="0">
                <a:solidFill>
                  <a:srgbClr val="002060"/>
                </a:solidFill>
              </a:rPr>
              <a:t> </a:t>
            </a:r>
            <a:r>
              <a:rPr lang="ru-RU" sz="2000" dirty="0" smtClean="0">
                <a:solidFill>
                  <a:srgbClr val="002060"/>
                </a:solidFill>
              </a:rPr>
              <a:t>О</a:t>
            </a:r>
            <a:r>
              <a:rPr lang="ru-RU" sz="2000" b="1" dirty="0" smtClean="0">
                <a:solidFill>
                  <a:srgbClr val="002060"/>
                </a:solidFill>
              </a:rPr>
              <a:t>писание </a:t>
            </a:r>
            <a:r>
              <a:rPr lang="ru-RU" sz="2000" b="1" dirty="0">
                <a:solidFill>
                  <a:srgbClr val="002060"/>
                </a:solidFill>
              </a:rPr>
              <a:t>образовательной деятельности в соответствии с направлениями развития ребенка</a:t>
            </a:r>
            <a:r>
              <a:rPr lang="ru-RU" sz="2000" dirty="0">
                <a:solidFill>
                  <a:srgbClr val="002060"/>
                </a:solidFill>
              </a:rPr>
              <a:t>, представленными в пяти образовательных </a:t>
            </a:r>
            <a:r>
              <a:rPr lang="ru-RU" sz="2000" dirty="0" smtClean="0">
                <a:solidFill>
                  <a:srgbClr val="002060"/>
                </a:solidFill>
              </a:rPr>
              <a:t>областях;</a:t>
            </a:r>
            <a:endParaRPr lang="ru-RU" sz="2000" dirty="0">
              <a:solidFill>
                <a:srgbClr val="002060"/>
              </a:solidFill>
            </a:endParaRPr>
          </a:p>
          <a:p>
            <a:pPr marL="0" indent="0"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ru-RU" sz="2000" dirty="0" smtClean="0">
              <a:solidFill>
                <a:srgbClr val="002060"/>
              </a:solidFill>
            </a:endParaRPr>
          </a:p>
          <a:p>
            <a:pPr marL="0" indent="0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2000" dirty="0" smtClean="0">
                <a:solidFill>
                  <a:srgbClr val="002060"/>
                </a:solidFill>
              </a:rPr>
              <a:t>2. О</a:t>
            </a:r>
            <a:r>
              <a:rPr lang="ru-RU" sz="2000" b="1" dirty="0" smtClean="0">
                <a:solidFill>
                  <a:srgbClr val="002060"/>
                </a:solidFill>
              </a:rPr>
              <a:t>писание </a:t>
            </a:r>
            <a:r>
              <a:rPr lang="ru-RU" sz="2000" b="1" dirty="0">
                <a:solidFill>
                  <a:srgbClr val="002060"/>
                </a:solidFill>
              </a:rPr>
              <a:t>вариативных форм, способов, методов и средств </a:t>
            </a:r>
            <a:r>
              <a:rPr lang="ru-RU" sz="2000" dirty="0">
                <a:solidFill>
                  <a:srgbClr val="002060"/>
                </a:solidFill>
              </a:rPr>
              <a:t>реализации </a:t>
            </a:r>
            <a:r>
              <a:rPr lang="ru-RU" sz="2000" dirty="0" smtClean="0">
                <a:solidFill>
                  <a:srgbClr val="002060"/>
                </a:solidFill>
              </a:rPr>
              <a:t>Программы;</a:t>
            </a:r>
            <a:endParaRPr lang="ru-RU" sz="2000" dirty="0">
              <a:solidFill>
                <a:srgbClr val="002060"/>
              </a:solidFill>
            </a:endParaRPr>
          </a:p>
          <a:p>
            <a:pPr marL="0" indent="0"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ru-RU" sz="2000" dirty="0" smtClean="0">
              <a:solidFill>
                <a:srgbClr val="002060"/>
              </a:solidFill>
            </a:endParaRPr>
          </a:p>
          <a:p>
            <a:pPr marL="0" indent="0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2000" dirty="0" smtClean="0">
                <a:solidFill>
                  <a:srgbClr val="002060"/>
                </a:solidFill>
              </a:rPr>
              <a:t>3. О</a:t>
            </a:r>
            <a:r>
              <a:rPr lang="ru-RU" sz="2000" b="1" dirty="0" smtClean="0">
                <a:solidFill>
                  <a:srgbClr val="002060"/>
                </a:solidFill>
              </a:rPr>
              <a:t>писание </a:t>
            </a:r>
            <a:r>
              <a:rPr lang="ru-RU" sz="2000" b="1" dirty="0">
                <a:solidFill>
                  <a:srgbClr val="002060"/>
                </a:solidFill>
              </a:rPr>
              <a:t>образовательной деятельности по профессиональной коррекции </a:t>
            </a:r>
            <a:r>
              <a:rPr lang="ru-RU" sz="2000" dirty="0">
                <a:solidFill>
                  <a:srgbClr val="002060"/>
                </a:solidFill>
              </a:rPr>
              <a:t>нарушений развития детей в случае, если эта работа предусмотрена Программой.</a:t>
            </a:r>
          </a:p>
        </p:txBody>
      </p:sp>
      <p:grpSp>
        <p:nvGrpSpPr>
          <p:cNvPr id="13" name="Группа 12"/>
          <p:cNvGrpSpPr/>
          <p:nvPr/>
        </p:nvGrpSpPr>
        <p:grpSpPr>
          <a:xfrm>
            <a:off x="4163653" y="609292"/>
            <a:ext cx="839223" cy="598697"/>
            <a:chOff x="4163653" y="609292"/>
            <a:chExt cx="839223" cy="598697"/>
          </a:xfrm>
        </p:grpSpPr>
        <p:sp>
          <p:nvSpPr>
            <p:cNvPr id="11" name="Блок-схема: узел 10"/>
            <p:cNvSpPr>
              <a:spLocks noChangeAspect="1"/>
            </p:cNvSpPr>
            <p:nvPr/>
          </p:nvSpPr>
          <p:spPr>
            <a:xfrm>
              <a:off x="4714876" y="714356"/>
              <a:ext cx="288000" cy="288000"/>
            </a:xfrm>
            <a:prstGeom prst="flowChartConnector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" name="Блок-схема: узел 11"/>
            <p:cNvSpPr>
              <a:spLocks noChangeAspect="1"/>
            </p:cNvSpPr>
            <p:nvPr/>
          </p:nvSpPr>
          <p:spPr>
            <a:xfrm>
              <a:off x="4163653" y="702390"/>
              <a:ext cx="288000" cy="288000"/>
            </a:xfrm>
            <a:prstGeom prst="flowChartConnector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" name="Арка 9"/>
            <p:cNvSpPr/>
            <p:nvPr/>
          </p:nvSpPr>
          <p:spPr>
            <a:xfrm>
              <a:off x="4234166" y="609292"/>
              <a:ext cx="700086" cy="598697"/>
            </a:xfrm>
            <a:prstGeom prst="blockArc">
              <a:avLst/>
            </a:prstGeom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</p:grpSp>
      <p:grpSp>
        <p:nvGrpSpPr>
          <p:cNvPr id="14" name="Группа 13"/>
          <p:cNvGrpSpPr/>
          <p:nvPr/>
        </p:nvGrpSpPr>
        <p:grpSpPr>
          <a:xfrm>
            <a:off x="4143372" y="5572140"/>
            <a:ext cx="839223" cy="598697"/>
            <a:chOff x="4163653" y="609292"/>
            <a:chExt cx="839223" cy="598697"/>
          </a:xfrm>
        </p:grpSpPr>
        <p:sp>
          <p:nvSpPr>
            <p:cNvPr id="15" name="Блок-схема: узел 14"/>
            <p:cNvSpPr>
              <a:spLocks noChangeAspect="1"/>
            </p:cNvSpPr>
            <p:nvPr/>
          </p:nvSpPr>
          <p:spPr>
            <a:xfrm>
              <a:off x="4714876" y="714356"/>
              <a:ext cx="288000" cy="288000"/>
            </a:xfrm>
            <a:prstGeom prst="flowChartConnector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6" name="Блок-схема: узел 15"/>
            <p:cNvSpPr>
              <a:spLocks noChangeAspect="1"/>
            </p:cNvSpPr>
            <p:nvPr/>
          </p:nvSpPr>
          <p:spPr>
            <a:xfrm>
              <a:off x="4163653" y="702390"/>
              <a:ext cx="288000" cy="288000"/>
            </a:xfrm>
            <a:prstGeom prst="flowChartConnector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Арка 16"/>
            <p:cNvSpPr/>
            <p:nvPr/>
          </p:nvSpPr>
          <p:spPr>
            <a:xfrm>
              <a:off x="4234166" y="609292"/>
              <a:ext cx="700086" cy="598697"/>
            </a:xfrm>
            <a:prstGeom prst="blockArc">
              <a:avLst/>
            </a:prstGeom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</p:grpSp>
      <p:grpSp>
        <p:nvGrpSpPr>
          <p:cNvPr id="18" name="Группа 17"/>
          <p:cNvGrpSpPr/>
          <p:nvPr/>
        </p:nvGrpSpPr>
        <p:grpSpPr>
          <a:xfrm>
            <a:off x="4143372" y="3214686"/>
            <a:ext cx="839223" cy="598697"/>
            <a:chOff x="4163653" y="609292"/>
            <a:chExt cx="839223" cy="598697"/>
          </a:xfrm>
        </p:grpSpPr>
        <p:sp>
          <p:nvSpPr>
            <p:cNvPr id="19" name="Блок-схема: узел 18"/>
            <p:cNvSpPr>
              <a:spLocks noChangeAspect="1"/>
            </p:cNvSpPr>
            <p:nvPr/>
          </p:nvSpPr>
          <p:spPr>
            <a:xfrm>
              <a:off x="4714876" y="714356"/>
              <a:ext cx="288000" cy="288000"/>
            </a:xfrm>
            <a:prstGeom prst="flowChartConnector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" name="Блок-схема: узел 19"/>
            <p:cNvSpPr>
              <a:spLocks noChangeAspect="1"/>
            </p:cNvSpPr>
            <p:nvPr/>
          </p:nvSpPr>
          <p:spPr>
            <a:xfrm>
              <a:off x="4163653" y="702390"/>
              <a:ext cx="288000" cy="288000"/>
            </a:xfrm>
            <a:prstGeom prst="flowChartConnector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1" name="Арка 20"/>
            <p:cNvSpPr/>
            <p:nvPr/>
          </p:nvSpPr>
          <p:spPr>
            <a:xfrm>
              <a:off x="4234166" y="609292"/>
              <a:ext cx="700086" cy="598697"/>
            </a:xfrm>
            <a:prstGeom prst="blockArc">
              <a:avLst/>
            </a:prstGeom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</p:grpSp>
      <p:grpSp>
        <p:nvGrpSpPr>
          <p:cNvPr id="22" name="Группа 21"/>
          <p:cNvGrpSpPr/>
          <p:nvPr/>
        </p:nvGrpSpPr>
        <p:grpSpPr>
          <a:xfrm>
            <a:off x="4143372" y="2000240"/>
            <a:ext cx="839223" cy="598697"/>
            <a:chOff x="4163653" y="609292"/>
            <a:chExt cx="839223" cy="598697"/>
          </a:xfrm>
        </p:grpSpPr>
        <p:sp>
          <p:nvSpPr>
            <p:cNvPr id="23" name="Блок-схема: узел 22"/>
            <p:cNvSpPr>
              <a:spLocks noChangeAspect="1"/>
            </p:cNvSpPr>
            <p:nvPr/>
          </p:nvSpPr>
          <p:spPr>
            <a:xfrm>
              <a:off x="4714876" y="714356"/>
              <a:ext cx="288000" cy="288000"/>
            </a:xfrm>
            <a:prstGeom prst="flowChartConnector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" name="Блок-схема: узел 23"/>
            <p:cNvSpPr>
              <a:spLocks noChangeAspect="1"/>
            </p:cNvSpPr>
            <p:nvPr/>
          </p:nvSpPr>
          <p:spPr>
            <a:xfrm>
              <a:off x="4163653" y="702390"/>
              <a:ext cx="288000" cy="288000"/>
            </a:xfrm>
            <a:prstGeom prst="flowChartConnector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" name="Арка 24"/>
            <p:cNvSpPr/>
            <p:nvPr/>
          </p:nvSpPr>
          <p:spPr>
            <a:xfrm>
              <a:off x="4234166" y="609292"/>
              <a:ext cx="700086" cy="598697"/>
            </a:xfrm>
            <a:prstGeom prst="blockArc">
              <a:avLst/>
            </a:prstGeom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</p:grpSp>
      <p:grpSp>
        <p:nvGrpSpPr>
          <p:cNvPr id="26" name="Группа 25"/>
          <p:cNvGrpSpPr/>
          <p:nvPr/>
        </p:nvGrpSpPr>
        <p:grpSpPr>
          <a:xfrm>
            <a:off x="4143372" y="4429132"/>
            <a:ext cx="839223" cy="598697"/>
            <a:chOff x="4163653" y="609292"/>
            <a:chExt cx="839223" cy="598697"/>
          </a:xfrm>
        </p:grpSpPr>
        <p:sp>
          <p:nvSpPr>
            <p:cNvPr id="27" name="Блок-схема: узел 26"/>
            <p:cNvSpPr>
              <a:spLocks noChangeAspect="1"/>
            </p:cNvSpPr>
            <p:nvPr/>
          </p:nvSpPr>
          <p:spPr>
            <a:xfrm>
              <a:off x="4714876" y="714356"/>
              <a:ext cx="288000" cy="288000"/>
            </a:xfrm>
            <a:prstGeom prst="flowChartConnector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8" name="Блок-схема: узел 27"/>
            <p:cNvSpPr>
              <a:spLocks noChangeAspect="1"/>
            </p:cNvSpPr>
            <p:nvPr/>
          </p:nvSpPr>
          <p:spPr>
            <a:xfrm>
              <a:off x="4163653" y="702390"/>
              <a:ext cx="288000" cy="288000"/>
            </a:xfrm>
            <a:prstGeom prst="flowChartConnector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9" name="Арка 28"/>
            <p:cNvSpPr/>
            <p:nvPr/>
          </p:nvSpPr>
          <p:spPr>
            <a:xfrm>
              <a:off x="4234166" y="609292"/>
              <a:ext cx="700086" cy="598697"/>
            </a:xfrm>
            <a:prstGeom prst="blockArc">
              <a:avLst/>
            </a:prstGeom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70238391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142844" y="357166"/>
            <a:ext cx="4357718" cy="6286544"/>
          </a:xfrm>
          <a:prstGeom prst="roundRect">
            <a:avLst/>
          </a:prstGeom>
          <a:solidFill>
            <a:schemeClr val="bg1"/>
          </a:solidFill>
          <a:ln w="5715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002060"/>
                </a:solidFill>
                <a:latin typeface="Lucida Sans Unicode" pitchFamily="34" charset="0"/>
                <a:cs typeface="Lucida Sans Unicode" pitchFamily="34" charset="0"/>
              </a:rPr>
              <a:t>1</a:t>
            </a:r>
            <a:r>
              <a:rPr lang="en-US" sz="3200" dirty="0" smtClean="0">
                <a:solidFill>
                  <a:srgbClr val="002060"/>
                </a:solidFill>
                <a:latin typeface="Lucida Sans Unicode" pitchFamily="34" charset="0"/>
                <a:cs typeface="Lucida Sans Unicode" pitchFamily="34" charset="0"/>
              </a:rPr>
              <a:t>. </a:t>
            </a:r>
            <a:r>
              <a:rPr lang="ru-RU" sz="3200" dirty="0" smtClean="0">
                <a:solidFill>
                  <a:srgbClr val="002060"/>
                </a:solidFill>
                <a:latin typeface="Lucida Sans Unicode" pitchFamily="34" charset="0"/>
                <a:cs typeface="Lucida Sans Unicode" pitchFamily="34" charset="0"/>
              </a:rPr>
              <a:t>Описание (Содержание) образовательной деятельности</a:t>
            </a:r>
            <a:endParaRPr lang="ru-RU" sz="3200" dirty="0">
              <a:solidFill>
                <a:srgbClr val="002060"/>
              </a:solidFill>
              <a:latin typeface="Lucida Sans Unicode" pitchFamily="34" charset="0"/>
              <a:cs typeface="Lucida Sans Unicode" pitchFamily="34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4668295" y="300476"/>
            <a:ext cx="4357718" cy="6286544"/>
          </a:xfrm>
          <a:prstGeom prst="roundRect">
            <a:avLst/>
          </a:prstGeom>
          <a:solidFill>
            <a:schemeClr val="bg1"/>
          </a:solidFill>
          <a:ln w="57150">
            <a:solidFill>
              <a:schemeClr val="accent6">
                <a:lumMod val="50000"/>
              </a:schemeClr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57200" indent="-457200" eaLnBrk="1" fontAlgn="auto" hangingPunct="1">
              <a:spcAft>
                <a:spcPts val="0"/>
              </a:spcAft>
              <a:buFont typeface="Wingdings 2"/>
              <a:buAutoNum type="arabicParenR"/>
              <a:defRPr/>
            </a:pPr>
            <a:r>
              <a:rPr lang="ru-RU" sz="2400" dirty="0" smtClean="0">
                <a:solidFill>
                  <a:srgbClr val="002060"/>
                </a:solidFill>
              </a:rPr>
              <a:t>Социально-коммуникативное развитие</a:t>
            </a:r>
          </a:p>
          <a:p>
            <a:pPr marL="457200" indent="-457200" eaLnBrk="1" fontAlgn="auto" hangingPunct="1">
              <a:spcAft>
                <a:spcPts val="0"/>
              </a:spcAft>
              <a:buFont typeface="Wingdings 2"/>
              <a:buAutoNum type="arabicParenR"/>
              <a:defRPr/>
            </a:pPr>
            <a:r>
              <a:rPr lang="ru-RU" sz="2400" dirty="0" smtClean="0">
                <a:solidFill>
                  <a:srgbClr val="002060"/>
                </a:solidFill>
              </a:rPr>
              <a:t>Познавательное развитие</a:t>
            </a:r>
          </a:p>
          <a:p>
            <a:pPr marL="457200" indent="-457200" eaLnBrk="1" fontAlgn="auto" hangingPunct="1">
              <a:spcAft>
                <a:spcPts val="0"/>
              </a:spcAft>
              <a:buFont typeface="Wingdings 2"/>
              <a:buAutoNum type="arabicParenR"/>
              <a:defRPr/>
            </a:pPr>
            <a:r>
              <a:rPr lang="ru-RU" sz="2400" dirty="0" smtClean="0">
                <a:solidFill>
                  <a:srgbClr val="002060"/>
                </a:solidFill>
              </a:rPr>
              <a:t>Речевое развитие</a:t>
            </a:r>
          </a:p>
          <a:p>
            <a:pPr marL="457200" indent="-457200" eaLnBrk="1" fontAlgn="auto" hangingPunct="1">
              <a:spcAft>
                <a:spcPts val="0"/>
              </a:spcAft>
              <a:buFont typeface="Wingdings 2"/>
              <a:buAutoNum type="arabicParenR"/>
              <a:defRPr/>
            </a:pPr>
            <a:r>
              <a:rPr lang="ru-RU" sz="2400" dirty="0" smtClean="0">
                <a:solidFill>
                  <a:srgbClr val="002060"/>
                </a:solidFill>
              </a:rPr>
              <a:t>Художественно-эстетическое развитие</a:t>
            </a:r>
          </a:p>
          <a:p>
            <a:pPr marL="457200" indent="-457200" eaLnBrk="1" fontAlgn="auto" hangingPunct="1">
              <a:spcAft>
                <a:spcPts val="0"/>
              </a:spcAft>
              <a:buFont typeface="Wingdings 2"/>
              <a:buAutoNum type="arabicParenR"/>
              <a:defRPr/>
            </a:pPr>
            <a:r>
              <a:rPr lang="ru-RU" sz="2400" dirty="0" smtClean="0">
                <a:solidFill>
                  <a:srgbClr val="002060"/>
                </a:solidFill>
              </a:rPr>
              <a:t>Физическое развитие</a:t>
            </a:r>
            <a:endParaRPr lang="ru-RU" sz="2400" dirty="0">
              <a:solidFill>
                <a:srgbClr val="002060"/>
              </a:solidFill>
            </a:endParaRPr>
          </a:p>
        </p:txBody>
      </p:sp>
      <p:grpSp>
        <p:nvGrpSpPr>
          <p:cNvPr id="13" name="Группа 12"/>
          <p:cNvGrpSpPr/>
          <p:nvPr/>
        </p:nvGrpSpPr>
        <p:grpSpPr>
          <a:xfrm>
            <a:off x="4163653" y="609292"/>
            <a:ext cx="839223" cy="598697"/>
            <a:chOff x="4163653" y="609292"/>
            <a:chExt cx="839223" cy="598697"/>
          </a:xfrm>
        </p:grpSpPr>
        <p:sp>
          <p:nvSpPr>
            <p:cNvPr id="11" name="Блок-схема: узел 10"/>
            <p:cNvSpPr>
              <a:spLocks noChangeAspect="1"/>
            </p:cNvSpPr>
            <p:nvPr/>
          </p:nvSpPr>
          <p:spPr>
            <a:xfrm>
              <a:off x="4714876" y="714356"/>
              <a:ext cx="288000" cy="288000"/>
            </a:xfrm>
            <a:prstGeom prst="flowChartConnector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" name="Блок-схема: узел 11"/>
            <p:cNvSpPr>
              <a:spLocks noChangeAspect="1"/>
            </p:cNvSpPr>
            <p:nvPr/>
          </p:nvSpPr>
          <p:spPr>
            <a:xfrm>
              <a:off x="4163653" y="702390"/>
              <a:ext cx="288000" cy="288000"/>
            </a:xfrm>
            <a:prstGeom prst="flowChartConnector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" name="Арка 9"/>
            <p:cNvSpPr/>
            <p:nvPr/>
          </p:nvSpPr>
          <p:spPr>
            <a:xfrm>
              <a:off x="4234166" y="609292"/>
              <a:ext cx="700086" cy="598697"/>
            </a:xfrm>
            <a:prstGeom prst="blockArc">
              <a:avLst/>
            </a:prstGeom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</p:grpSp>
      <p:grpSp>
        <p:nvGrpSpPr>
          <p:cNvPr id="14" name="Группа 13"/>
          <p:cNvGrpSpPr/>
          <p:nvPr/>
        </p:nvGrpSpPr>
        <p:grpSpPr>
          <a:xfrm>
            <a:off x="4143372" y="5572140"/>
            <a:ext cx="839223" cy="598697"/>
            <a:chOff x="4163653" y="609292"/>
            <a:chExt cx="839223" cy="598697"/>
          </a:xfrm>
        </p:grpSpPr>
        <p:sp>
          <p:nvSpPr>
            <p:cNvPr id="15" name="Блок-схема: узел 14"/>
            <p:cNvSpPr>
              <a:spLocks noChangeAspect="1"/>
            </p:cNvSpPr>
            <p:nvPr/>
          </p:nvSpPr>
          <p:spPr>
            <a:xfrm>
              <a:off x="4714876" y="714356"/>
              <a:ext cx="288000" cy="288000"/>
            </a:xfrm>
            <a:prstGeom prst="flowChartConnector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6" name="Блок-схема: узел 15"/>
            <p:cNvSpPr>
              <a:spLocks noChangeAspect="1"/>
            </p:cNvSpPr>
            <p:nvPr/>
          </p:nvSpPr>
          <p:spPr>
            <a:xfrm>
              <a:off x="4163653" y="702390"/>
              <a:ext cx="288000" cy="288000"/>
            </a:xfrm>
            <a:prstGeom prst="flowChartConnector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Арка 16"/>
            <p:cNvSpPr/>
            <p:nvPr/>
          </p:nvSpPr>
          <p:spPr>
            <a:xfrm>
              <a:off x="4234166" y="609292"/>
              <a:ext cx="700086" cy="598697"/>
            </a:xfrm>
            <a:prstGeom prst="blockArc">
              <a:avLst/>
            </a:prstGeom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</p:grpSp>
      <p:grpSp>
        <p:nvGrpSpPr>
          <p:cNvPr id="18" name="Группа 17"/>
          <p:cNvGrpSpPr/>
          <p:nvPr/>
        </p:nvGrpSpPr>
        <p:grpSpPr>
          <a:xfrm>
            <a:off x="4143372" y="3214686"/>
            <a:ext cx="839223" cy="598697"/>
            <a:chOff x="4163653" y="609292"/>
            <a:chExt cx="839223" cy="598697"/>
          </a:xfrm>
        </p:grpSpPr>
        <p:sp>
          <p:nvSpPr>
            <p:cNvPr id="19" name="Блок-схема: узел 18"/>
            <p:cNvSpPr>
              <a:spLocks noChangeAspect="1"/>
            </p:cNvSpPr>
            <p:nvPr/>
          </p:nvSpPr>
          <p:spPr>
            <a:xfrm>
              <a:off x="4714876" y="714356"/>
              <a:ext cx="288000" cy="288000"/>
            </a:xfrm>
            <a:prstGeom prst="flowChartConnector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" name="Блок-схема: узел 19"/>
            <p:cNvSpPr>
              <a:spLocks noChangeAspect="1"/>
            </p:cNvSpPr>
            <p:nvPr/>
          </p:nvSpPr>
          <p:spPr>
            <a:xfrm>
              <a:off x="4163653" y="702390"/>
              <a:ext cx="288000" cy="288000"/>
            </a:xfrm>
            <a:prstGeom prst="flowChartConnector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1" name="Арка 20"/>
            <p:cNvSpPr/>
            <p:nvPr/>
          </p:nvSpPr>
          <p:spPr>
            <a:xfrm>
              <a:off x="4234166" y="609292"/>
              <a:ext cx="700086" cy="598697"/>
            </a:xfrm>
            <a:prstGeom prst="blockArc">
              <a:avLst/>
            </a:prstGeom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</p:grpSp>
      <p:grpSp>
        <p:nvGrpSpPr>
          <p:cNvPr id="22" name="Группа 21"/>
          <p:cNvGrpSpPr/>
          <p:nvPr/>
        </p:nvGrpSpPr>
        <p:grpSpPr>
          <a:xfrm>
            <a:off x="4143372" y="2000240"/>
            <a:ext cx="839223" cy="598697"/>
            <a:chOff x="4163653" y="609292"/>
            <a:chExt cx="839223" cy="598697"/>
          </a:xfrm>
        </p:grpSpPr>
        <p:sp>
          <p:nvSpPr>
            <p:cNvPr id="23" name="Блок-схема: узел 22"/>
            <p:cNvSpPr>
              <a:spLocks noChangeAspect="1"/>
            </p:cNvSpPr>
            <p:nvPr/>
          </p:nvSpPr>
          <p:spPr>
            <a:xfrm>
              <a:off x="4714876" y="714356"/>
              <a:ext cx="288000" cy="288000"/>
            </a:xfrm>
            <a:prstGeom prst="flowChartConnector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" name="Блок-схема: узел 23"/>
            <p:cNvSpPr>
              <a:spLocks noChangeAspect="1"/>
            </p:cNvSpPr>
            <p:nvPr/>
          </p:nvSpPr>
          <p:spPr>
            <a:xfrm>
              <a:off x="4163653" y="702390"/>
              <a:ext cx="288000" cy="288000"/>
            </a:xfrm>
            <a:prstGeom prst="flowChartConnector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" name="Арка 24"/>
            <p:cNvSpPr/>
            <p:nvPr/>
          </p:nvSpPr>
          <p:spPr>
            <a:xfrm>
              <a:off x="4234166" y="609292"/>
              <a:ext cx="700086" cy="598697"/>
            </a:xfrm>
            <a:prstGeom prst="blockArc">
              <a:avLst/>
            </a:prstGeom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</p:grpSp>
      <p:grpSp>
        <p:nvGrpSpPr>
          <p:cNvPr id="26" name="Группа 25"/>
          <p:cNvGrpSpPr/>
          <p:nvPr/>
        </p:nvGrpSpPr>
        <p:grpSpPr>
          <a:xfrm>
            <a:off x="4143372" y="4429132"/>
            <a:ext cx="839223" cy="598697"/>
            <a:chOff x="4163653" y="609292"/>
            <a:chExt cx="839223" cy="598697"/>
          </a:xfrm>
        </p:grpSpPr>
        <p:sp>
          <p:nvSpPr>
            <p:cNvPr id="27" name="Блок-схема: узел 26"/>
            <p:cNvSpPr>
              <a:spLocks noChangeAspect="1"/>
            </p:cNvSpPr>
            <p:nvPr/>
          </p:nvSpPr>
          <p:spPr>
            <a:xfrm>
              <a:off x="4714876" y="714356"/>
              <a:ext cx="288000" cy="288000"/>
            </a:xfrm>
            <a:prstGeom prst="flowChartConnector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8" name="Блок-схема: узел 27"/>
            <p:cNvSpPr>
              <a:spLocks noChangeAspect="1"/>
            </p:cNvSpPr>
            <p:nvPr/>
          </p:nvSpPr>
          <p:spPr>
            <a:xfrm>
              <a:off x="4163653" y="702390"/>
              <a:ext cx="288000" cy="288000"/>
            </a:xfrm>
            <a:prstGeom prst="flowChartConnector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9" name="Арка 28"/>
            <p:cNvSpPr/>
            <p:nvPr/>
          </p:nvSpPr>
          <p:spPr>
            <a:xfrm>
              <a:off x="4234166" y="609292"/>
              <a:ext cx="700086" cy="598697"/>
            </a:xfrm>
            <a:prstGeom prst="blockArc">
              <a:avLst/>
            </a:prstGeom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658358269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142844" y="357166"/>
            <a:ext cx="4357718" cy="6286544"/>
          </a:xfrm>
          <a:prstGeom prst="roundRect">
            <a:avLst/>
          </a:prstGeom>
          <a:solidFill>
            <a:schemeClr val="bg1"/>
          </a:solidFill>
          <a:ln w="5715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srgbClr val="002060"/>
                </a:solidFill>
              </a:rPr>
              <a:t>2. </a:t>
            </a:r>
            <a:r>
              <a:rPr lang="ru-RU" sz="3200" b="1" dirty="0" smtClean="0">
                <a:solidFill>
                  <a:srgbClr val="002060"/>
                </a:solidFill>
              </a:rPr>
              <a:t>Формы, способы, методы </a:t>
            </a:r>
            <a:r>
              <a:rPr lang="ru-RU" sz="3200" b="1" dirty="0">
                <a:solidFill>
                  <a:srgbClr val="002060"/>
                </a:solidFill>
              </a:rPr>
              <a:t>и </a:t>
            </a:r>
            <a:r>
              <a:rPr lang="ru-RU" sz="3200" b="1" dirty="0" smtClean="0">
                <a:solidFill>
                  <a:srgbClr val="002060"/>
                </a:solidFill>
              </a:rPr>
              <a:t>средства </a:t>
            </a:r>
            <a:r>
              <a:rPr lang="ru-RU" sz="3200" b="1" dirty="0">
                <a:solidFill>
                  <a:srgbClr val="002060"/>
                </a:solidFill>
              </a:rPr>
              <a:t>реализации Программы</a:t>
            </a:r>
            <a:endParaRPr lang="ru-RU" sz="3200" b="1" dirty="0">
              <a:solidFill>
                <a:srgbClr val="002060"/>
              </a:solidFill>
              <a:latin typeface="Lucida Sans Unicode" pitchFamily="34" charset="0"/>
              <a:cs typeface="Lucida Sans Unicode" pitchFamily="34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4668295" y="300476"/>
            <a:ext cx="4357718" cy="6286544"/>
          </a:xfrm>
          <a:prstGeom prst="roundRect">
            <a:avLst/>
          </a:prstGeom>
          <a:solidFill>
            <a:schemeClr val="bg1"/>
          </a:solidFill>
          <a:ln w="57150">
            <a:solidFill>
              <a:schemeClr val="accent6">
                <a:lumMod val="50000"/>
              </a:schemeClr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indent="0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2400" dirty="0" smtClean="0">
                <a:solidFill>
                  <a:srgbClr val="002060"/>
                </a:solidFill>
              </a:rPr>
              <a:t>1)</a:t>
            </a:r>
            <a:r>
              <a:rPr lang="ru-RU" sz="2400" dirty="0">
                <a:solidFill>
                  <a:srgbClr val="002060"/>
                </a:solidFill>
              </a:rPr>
              <a:t> </a:t>
            </a:r>
            <a:r>
              <a:rPr lang="ru-RU" sz="2400" u="sng" dirty="0" smtClean="0">
                <a:solidFill>
                  <a:srgbClr val="002060"/>
                </a:solidFill>
              </a:rPr>
              <a:t>Особенности </a:t>
            </a:r>
            <a:r>
              <a:rPr lang="ru-RU" sz="2400" u="sng" dirty="0">
                <a:solidFill>
                  <a:srgbClr val="002060"/>
                </a:solidFill>
              </a:rPr>
              <a:t>образовательной деятельности </a:t>
            </a:r>
            <a:r>
              <a:rPr lang="ru-RU" sz="2400" dirty="0">
                <a:solidFill>
                  <a:srgbClr val="002060"/>
                </a:solidFill>
              </a:rPr>
              <a:t>разных видов и культурных практик; </a:t>
            </a:r>
          </a:p>
          <a:p>
            <a:pPr marL="0" indent="0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2400" dirty="0" smtClean="0">
                <a:solidFill>
                  <a:srgbClr val="002060"/>
                </a:solidFill>
              </a:rPr>
              <a:t>2)</a:t>
            </a:r>
            <a:r>
              <a:rPr lang="ru-RU" sz="2400" dirty="0">
                <a:solidFill>
                  <a:srgbClr val="002060"/>
                </a:solidFill>
              </a:rPr>
              <a:t> </a:t>
            </a:r>
            <a:r>
              <a:rPr lang="ru-RU" sz="2400" dirty="0" smtClean="0">
                <a:solidFill>
                  <a:srgbClr val="002060"/>
                </a:solidFill>
              </a:rPr>
              <a:t>Способы </a:t>
            </a:r>
            <a:r>
              <a:rPr lang="ru-RU" sz="2400" dirty="0">
                <a:solidFill>
                  <a:srgbClr val="002060"/>
                </a:solidFill>
              </a:rPr>
              <a:t>и направления </a:t>
            </a:r>
            <a:r>
              <a:rPr lang="ru-RU" sz="2400" u="sng" dirty="0">
                <a:solidFill>
                  <a:srgbClr val="002060"/>
                </a:solidFill>
              </a:rPr>
              <a:t>поддержки детской инициативы</a:t>
            </a:r>
            <a:r>
              <a:rPr lang="ru-RU" sz="2400" dirty="0">
                <a:solidFill>
                  <a:srgbClr val="002060"/>
                </a:solidFill>
              </a:rPr>
              <a:t>; </a:t>
            </a:r>
          </a:p>
          <a:p>
            <a:pPr marL="0" indent="0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2400" dirty="0">
                <a:solidFill>
                  <a:srgbClr val="002060"/>
                </a:solidFill>
              </a:rPr>
              <a:t>3</a:t>
            </a:r>
            <a:r>
              <a:rPr lang="ru-RU" sz="2400" dirty="0" smtClean="0">
                <a:solidFill>
                  <a:srgbClr val="002060"/>
                </a:solidFill>
              </a:rPr>
              <a:t>)</a:t>
            </a:r>
            <a:r>
              <a:rPr lang="ru-RU" sz="2400" dirty="0">
                <a:solidFill>
                  <a:srgbClr val="002060"/>
                </a:solidFill>
              </a:rPr>
              <a:t> </a:t>
            </a:r>
            <a:r>
              <a:rPr lang="ru-RU" sz="2400" dirty="0" smtClean="0">
                <a:solidFill>
                  <a:srgbClr val="002060"/>
                </a:solidFill>
              </a:rPr>
              <a:t>Особенности </a:t>
            </a:r>
            <a:r>
              <a:rPr lang="ru-RU" sz="2400" u="sng" dirty="0">
                <a:solidFill>
                  <a:srgbClr val="002060"/>
                </a:solidFill>
              </a:rPr>
              <a:t>взаимодействия</a:t>
            </a:r>
            <a:r>
              <a:rPr lang="ru-RU" sz="2400" dirty="0">
                <a:solidFill>
                  <a:srgbClr val="002060"/>
                </a:solidFill>
              </a:rPr>
              <a:t> педагогического коллектива </a:t>
            </a:r>
            <a:r>
              <a:rPr lang="ru-RU" sz="2400" u="sng" dirty="0">
                <a:solidFill>
                  <a:srgbClr val="002060"/>
                </a:solidFill>
              </a:rPr>
              <a:t>с семьями </a:t>
            </a:r>
            <a:r>
              <a:rPr lang="ru-RU" sz="2400" dirty="0">
                <a:solidFill>
                  <a:srgbClr val="002060"/>
                </a:solidFill>
              </a:rPr>
              <a:t>воспитанников; </a:t>
            </a:r>
          </a:p>
          <a:p>
            <a:pPr marL="0" indent="0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2400" dirty="0" smtClean="0">
                <a:solidFill>
                  <a:srgbClr val="002060"/>
                </a:solidFill>
              </a:rPr>
              <a:t>4)</a:t>
            </a:r>
            <a:r>
              <a:rPr lang="ru-RU" sz="2400" dirty="0">
                <a:solidFill>
                  <a:srgbClr val="002060"/>
                </a:solidFill>
              </a:rPr>
              <a:t> </a:t>
            </a:r>
            <a:r>
              <a:rPr lang="ru-RU" sz="2400" dirty="0" smtClean="0">
                <a:solidFill>
                  <a:srgbClr val="002060"/>
                </a:solidFill>
              </a:rPr>
              <a:t>И</a:t>
            </a:r>
            <a:r>
              <a:rPr lang="ru-RU" sz="2400" u="sng" dirty="0" smtClean="0">
                <a:solidFill>
                  <a:srgbClr val="002060"/>
                </a:solidFill>
              </a:rPr>
              <a:t>ные </a:t>
            </a:r>
            <a:r>
              <a:rPr lang="ru-RU" sz="2400" u="sng" dirty="0">
                <a:solidFill>
                  <a:srgbClr val="002060"/>
                </a:solidFill>
              </a:rPr>
              <a:t>характеристики </a:t>
            </a:r>
            <a:r>
              <a:rPr lang="ru-RU" sz="2400" dirty="0">
                <a:solidFill>
                  <a:srgbClr val="002060"/>
                </a:solidFill>
              </a:rPr>
              <a:t>содержания Программы, наиболее существенные с точки зрения авторов Программы.</a:t>
            </a:r>
          </a:p>
        </p:txBody>
      </p:sp>
      <p:grpSp>
        <p:nvGrpSpPr>
          <p:cNvPr id="13" name="Группа 12"/>
          <p:cNvGrpSpPr/>
          <p:nvPr/>
        </p:nvGrpSpPr>
        <p:grpSpPr>
          <a:xfrm>
            <a:off x="4163653" y="609292"/>
            <a:ext cx="839223" cy="598697"/>
            <a:chOff x="4163653" y="609292"/>
            <a:chExt cx="839223" cy="598697"/>
          </a:xfrm>
        </p:grpSpPr>
        <p:sp>
          <p:nvSpPr>
            <p:cNvPr id="11" name="Блок-схема: узел 10"/>
            <p:cNvSpPr>
              <a:spLocks noChangeAspect="1"/>
            </p:cNvSpPr>
            <p:nvPr/>
          </p:nvSpPr>
          <p:spPr>
            <a:xfrm>
              <a:off x="4714876" y="714356"/>
              <a:ext cx="288000" cy="288000"/>
            </a:xfrm>
            <a:prstGeom prst="flowChartConnector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" name="Блок-схема: узел 11"/>
            <p:cNvSpPr>
              <a:spLocks noChangeAspect="1"/>
            </p:cNvSpPr>
            <p:nvPr/>
          </p:nvSpPr>
          <p:spPr>
            <a:xfrm>
              <a:off x="4163653" y="702390"/>
              <a:ext cx="288000" cy="288000"/>
            </a:xfrm>
            <a:prstGeom prst="flowChartConnector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" name="Арка 9"/>
            <p:cNvSpPr/>
            <p:nvPr/>
          </p:nvSpPr>
          <p:spPr>
            <a:xfrm>
              <a:off x="4234166" y="609292"/>
              <a:ext cx="700086" cy="598697"/>
            </a:xfrm>
            <a:prstGeom prst="blockArc">
              <a:avLst/>
            </a:prstGeom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</p:grpSp>
      <p:grpSp>
        <p:nvGrpSpPr>
          <p:cNvPr id="14" name="Группа 13"/>
          <p:cNvGrpSpPr/>
          <p:nvPr/>
        </p:nvGrpSpPr>
        <p:grpSpPr>
          <a:xfrm>
            <a:off x="4143372" y="5572140"/>
            <a:ext cx="839223" cy="598697"/>
            <a:chOff x="4163653" y="609292"/>
            <a:chExt cx="839223" cy="598697"/>
          </a:xfrm>
        </p:grpSpPr>
        <p:sp>
          <p:nvSpPr>
            <p:cNvPr id="15" name="Блок-схема: узел 14"/>
            <p:cNvSpPr>
              <a:spLocks noChangeAspect="1"/>
            </p:cNvSpPr>
            <p:nvPr/>
          </p:nvSpPr>
          <p:spPr>
            <a:xfrm>
              <a:off x="4714876" y="714356"/>
              <a:ext cx="288000" cy="288000"/>
            </a:xfrm>
            <a:prstGeom prst="flowChartConnector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6" name="Блок-схема: узел 15"/>
            <p:cNvSpPr>
              <a:spLocks noChangeAspect="1"/>
            </p:cNvSpPr>
            <p:nvPr/>
          </p:nvSpPr>
          <p:spPr>
            <a:xfrm>
              <a:off x="4163653" y="702390"/>
              <a:ext cx="288000" cy="288000"/>
            </a:xfrm>
            <a:prstGeom prst="flowChartConnector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Арка 16"/>
            <p:cNvSpPr/>
            <p:nvPr/>
          </p:nvSpPr>
          <p:spPr>
            <a:xfrm>
              <a:off x="4234166" y="609292"/>
              <a:ext cx="700086" cy="598697"/>
            </a:xfrm>
            <a:prstGeom prst="blockArc">
              <a:avLst/>
            </a:prstGeom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</p:grpSp>
      <p:grpSp>
        <p:nvGrpSpPr>
          <p:cNvPr id="18" name="Группа 17"/>
          <p:cNvGrpSpPr/>
          <p:nvPr/>
        </p:nvGrpSpPr>
        <p:grpSpPr>
          <a:xfrm>
            <a:off x="4143372" y="3214686"/>
            <a:ext cx="839223" cy="598697"/>
            <a:chOff x="4163653" y="609292"/>
            <a:chExt cx="839223" cy="598697"/>
          </a:xfrm>
        </p:grpSpPr>
        <p:sp>
          <p:nvSpPr>
            <p:cNvPr id="19" name="Блок-схема: узел 18"/>
            <p:cNvSpPr>
              <a:spLocks noChangeAspect="1"/>
            </p:cNvSpPr>
            <p:nvPr/>
          </p:nvSpPr>
          <p:spPr>
            <a:xfrm>
              <a:off x="4714876" y="714356"/>
              <a:ext cx="288000" cy="288000"/>
            </a:xfrm>
            <a:prstGeom prst="flowChartConnector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" name="Блок-схема: узел 19"/>
            <p:cNvSpPr>
              <a:spLocks noChangeAspect="1"/>
            </p:cNvSpPr>
            <p:nvPr/>
          </p:nvSpPr>
          <p:spPr>
            <a:xfrm>
              <a:off x="4163653" y="702390"/>
              <a:ext cx="288000" cy="288000"/>
            </a:xfrm>
            <a:prstGeom prst="flowChartConnector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1" name="Арка 20"/>
            <p:cNvSpPr/>
            <p:nvPr/>
          </p:nvSpPr>
          <p:spPr>
            <a:xfrm>
              <a:off x="4234166" y="609292"/>
              <a:ext cx="700086" cy="598697"/>
            </a:xfrm>
            <a:prstGeom prst="blockArc">
              <a:avLst/>
            </a:prstGeom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</p:grpSp>
      <p:grpSp>
        <p:nvGrpSpPr>
          <p:cNvPr id="22" name="Группа 21"/>
          <p:cNvGrpSpPr/>
          <p:nvPr/>
        </p:nvGrpSpPr>
        <p:grpSpPr>
          <a:xfrm>
            <a:off x="4143372" y="2000240"/>
            <a:ext cx="839223" cy="598697"/>
            <a:chOff x="4163653" y="609292"/>
            <a:chExt cx="839223" cy="598697"/>
          </a:xfrm>
        </p:grpSpPr>
        <p:sp>
          <p:nvSpPr>
            <p:cNvPr id="23" name="Блок-схема: узел 22"/>
            <p:cNvSpPr>
              <a:spLocks noChangeAspect="1"/>
            </p:cNvSpPr>
            <p:nvPr/>
          </p:nvSpPr>
          <p:spPr>
            <a:xfrm>
              <a:off x="4714876" y="714356"/>
              <a:ext cx="288000" cy="288000"/>
            </a:xfrm>
            <a:prstGeom prst="flowChartConnector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" name="Блок-схема: узел 23"/>
            <p:cNvSpPr>
              <a:spLocks noChangeAspect="1"/>
            </p:cNvSpPr>
            <p:nvPr/>
          </p:nvSpPr>
          <p:spPr>
            <a:xfrm>
              <a:off x="4163653" y="702390"/>
              <a:ext cx="288000" cy="288000"/>
            </a:xfrm>
            <a:prstGeom prst="flowChartConnector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" name="Арка 24"/>
            <p:cNvSpPr/>
            <p:nvPr/>
          </p:nvSpPr>
          <p:spPr>
            <a:xfrm>
              <a:off x="4234166" y="609292"/>
              <a:ext cx="700086" cy="598697"/>
            </a:xfrm>
            <a:prstGeom prst="blockArc">
              <a:avLst/>
            </a:prstGeom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</p:grpSp>
      <p:grpSp>
        <p:nvGrpSpPr>
          <p:cNvPr id="26" name="Группа 25"/>
          <p:cNvGrpSpPr/>
          <p:nvPr/>
        </p:nvGrpSpPr>
        <p:grpSpPr>
          <a:xfrm>
            <a:off x="4143372" y="4429132"/>
            <a:ext cx="839223" cy="598697"/>
            <a:chOff x="4163653" y="609292"/>
            <a:chExt cx="839223" cy="598697"/>
          </a:xfrm>
        </p:grpSpPr>
        <p:sp>
          <p:nvSpPr>
            <p:cNvPr id="27" name="Блок-схема: узел 26"/>
            <p:cNvSpPr>
              <a:spLocks noChangeAspect="1"/>
            </p:cNvSpPr>
            <p:nvPr/>
          </p:nvSpPr>
          <p:spPr>
            <a:xfrm>
              <a:off x="4714876" y="714356"/>
              <a:ext cx="288000" cy="288000"/>
            </a:xfrm>
            <a:prstGeom prst="flowChartConnector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8" name="Блок-схема: узел 27"/>
            <p:cNvSpPr>
              <a:spLocks noChangeAspect="1"/>
            </p:cNvSpPr>
            <p:nvPr/>
          </p:nvSpPr>
          <p:spPr>
            <a:xfrm>
              <a:off x="4163653" y="702390"/>
              <a:ext cx="288000" cy="288000"/>
            </a:xfrm>
            <a:prstGeom prst="flowChartConnector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9" name="Арка 28"/>
            <p:cNvSpPr/>
            <p:nvPr/>
          </p:nvSpPr>
          <p:spPr>
            <a:xfrm>
              <a:off x="4234166" y="609292"/>
              <a:ext cx="700086" cy="598697"/>
            </a:xfrm>
            <a:prstGeom prst="blockArc">
              <a:avLst/>
            </a:prstGeom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81120430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142844" y="357166"/>
            <a:ext cx="4357718" cy="6286544"/>
          </a:xfrm>
          <a:prstGeom prst="roundRect">
            <a:avLst/>
          </a:prstGeom>
          <a:solidFill>
            <a:schemeClr val="bg1"/>
          </a:solidFill>
          <a:ln w="5715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  <a:latin typeface="Lucida Sans Unicode" pitchFamily="34" charset="0"/>
                <a:cs typeface="Lucida Sans Unicode" pitchFamily="34" charset="0"/>
              </a:rPr>
              <a:t>3</a:t>
            </a:r>
            <a:r>
              <a:rPr lang="en-US" sz="3200" b="1" dirty="0" smtClean="0">
                <a:solidFill>
                  <a:srgbClr val="002060"/>
                </a:solidFill>
                <a:latin typeface="Lucida Sans Unicode" pitchFamily="34" charset="0"/>
                <a:cs typeface="Lucida Sans Unicode" pitchFamily="34" charset="0"/>
              </a:rPr>
              <a:t>. </a:t>
            </a:r>
            <a:r>
              <a:rPr lang="ru-RU" sz="3200" b="1" dirty="0" smtClean="0">
                <a:solidFill>
                  <a:srgbClr val="002060"/>
                </a:solidFill>
              </a:rPr>
              <a:t>Коррекция </a:t>
            </a:r>
            <a:r>
              <a:rPr lang="ru-RU" sz="3200" b="1" dirty="0">
                <a:solidFill>
                  <a:srgbClr val="002060"/>
                </a:solidFill>
              </a:rPr>
              <a:t>нарушений развития детей </a:t>
            </a:r>
            <a:endParaRPr lang="ru-RU" sz="3200" b="1" dirty="0">
              <a:solidFill>
                <a:srgbClr val="002060"/>
              </a:solidFill>
              <a:latin typeface="Lucida Sans Unicode" pitchFamily="34" charset="0"/>
              <a:cs typeface="Lucida Sans Unicode" pitchFamily="34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4668295" y="300476"/>
            <a:ext cx="4357718" cy="6286544"/>
          </a:xfrm>
          <a:prstGeom prst="roundRect">
            <a:avLst/>
          </a:prstGeom>
          <a:solidFill>
            <a:schemeClr val="bg1"/>
          </a:solidFill>
          <a:ln w="57150">
            <a:solidFill>
              <a:schemeClr val="accent6">
                <a:lumMod val="50000"/>
              </a:schemeClr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indent="0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2000" dirty="0">
                <a:solidFill>
                  <a:srgbClr val="002060"/>
                </a:solidFill>
              </a:rPr>
              <a:t>1) </a:t>
            </a:r>
            <a:r>
              <a:rPr lang="ru-RU" sz="2000" b="1" dirty="0">
                <a:solidFill>
                  <a:srgbClr val="002060"/>
                </a:solidFill>
              </a:rPr>
              <a:t>обеспечение коррекции нарушений развития </a:t>
            </a:r>
            <a:r>
              <a:rPr lang="ru-RU" sz="2000" dirty="0">
                <a:solidFill>
                  <a:srgbClr val="002060"/>
                </a:solidFill>
              </a:rPr>
              <a:t>различных категорий детей с ограниченными возможностями здоровья, оказание им квалифицированной помощи в освоении Программы;</a:t>
            </a:r>
          </a:p>
          <a:p>
            <a:pPr marL="0" indent="0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2000" dirty="0">
                <a:solidFill>
                  <a:srgbClr val="002060"/>
                </a:solidFill>
              </a:rPr>
              <a:t>2) </a:t>
            </a:r>
            <a:r>
              <a:rPr lang="ru-RU" sz="2000" b="1" dirty="0">
                <a:solidFill>
                  <a:srgbClr val="002060"/>
                </a:solidFill>
              </a:rPr>
              <a:t>освоение детьми с ограниченными возможностями здоровья Программы</a:t>
            </a:r>
            <a:r>
              <a:rPr lang="ru-RU" sz="2000" dirty="0">
                <a:solidFill>
                  <a:srgbClr val="002060"/>
                </a:solidFill>
              </a:rPr>
              <a:t>, их разностороннее развитие с учётом возрастных и индивидуальных особенностей и особых образовательных потребностей, социальной адаптации.</a:t>
            </a:r>
          </a:p>
        </p:txBody>
      </p:sp>
      <p:grpSp>
        <p:nvGrpSpPr>
          <p:cNvPr id="13" name="Группа 12"/>
          <p:cNvGrpSpPr/>
          <p:nvPr/>
        </p:nvGrpSpPr>
        <p:grpSpPr>
          <a:xfrm>
            <a:off x="4163653" y="609292"/>
            <a:ext cx="839223" cy="598697"/>
            <a:chOff x="4163653" y="609292"/>
            <a:chExt cx="839223" cy="598697"/>
          </a:xfrm>
        </p:grpSpPr>
        <p:sp>
          <p:nvSpPr>
            <p:cNvPr id="11" name="Блок-схема: узел 10"/>
            <p:cNvSpPr>
              <a:spLocks noChangeAspect="1"/>
            </p:cNvSpPr>
            <p:nvPr/>
          </p:nvSpPr>
          <p:spPr>
            <a:xfrm>
              <a:off x="4714876" y="714356"/>
              <a:ext cx="288000" cy="288000"/>
            </a:xfrm>
            <a:prstGeom prst="flowChartConnector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" name="Блок-схема: узел 11"/>
            <p:cNvSpPr>
              <a:spLocks noChangeAspect="1"/>
            </p:cNvSpPr>
            <p:nvPr/>
          </p:nvSpPr>
          <p:spPr>
            <a:xfrm>
              <a:off x="4163653" y="702390"/>
              <a:ext cx="288000" cy="288000"/>
            </a:xfrm>
            <a:prstGeom prst="flowChartConnector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" name="Арка 9"/>
            <p:cNvSpPr/>
            <p:nvPr/>
          </p:nvSpPr>
          <p:spPr>
            <a:xfrm>
              <a:off x="4234166" y="609292"/>
              <a:ext cx="700086" cy="598697"/>
            </a:xfrm>
            <a:prstGeom prst="blockArc">
              <a:avLst/>
            </a:prstGeom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</p:grpSp>
      <p:grpSp>
        <p:nvGrpSpPr>
          <p:cNvPr id="14" name="Группа 13"/>
          <p:cNvGrpSpPr/>
          <p:nvPr/>
        </p:nvGrpSpPr>
        <p:grpSpPr>
          <a:xfrm>
            <a:off x="4143372" y="5572140"/>
            <a:ext cx="839223" cy="598697"/>
            <a:chOff x="4163653" y="609292"/>
            <a:chExt cx="839223" cy="598697"/>
          </a:xfrm>
        </p:grpSpPr>
        <p:sp>
          <p:nvSpPr>
            <p:cNvPr id="15" name="Блок-схема: узел 14"/>
            <p:cNvSpPr>
              <a:spLocks noChangeAspect="1"/>
            </p:cNvSpPr>
            <p:nvPr/>
          </p:nvSpPr>
          <p:spPr>
            <a:xfrm>
              <a:off x="4714876" y="714356"/>
              <a:ext cx="288000" cy="288000"/>
            </a:xfrm>
            <a:prstGeom prst="flowChartConnector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6" name="Блок-схема: узел 15"/>
            <p:cNvSpPr>
              <a:spLocks noChangeAspect="1"/>
            </p:cNvSpPr>
            <p:nvPr/>
          </p:nvSpPr>
          <p:spPr>
            <a:xfrm>
              <a:off x="4163653" y="702390"/>
              <a:ext cx="288000" cy="288000"/>
            </a:xfrm>
            <a:prstGeom prst="flowChartConnector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Арка 16"/>
            <p:cNvSpPr/>
            <p:nvPr/>
          </p:nvSpPr>
          <p:spPr>
            <a:xfrm>
              <a:off x="4234166" y="609292"/>
              <a:ext cx="700086" cy="598697"/>
            </a:xfrm>
            <a:prstGeom prst="blockArc">
              <a:avLst/>
            </a:prstGeom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</p:grpSp>
      <p:grpSp>
        <p:nvGrpSpPr>
          <p:cNvPr id="18" name="Группа 17"/>
          <p:cNvGrpSpPr/>
          <p:nvPr/>
        </p:nvGrpSpPr>
        <p:grpSpPr>
          <a:xfrm>
            <a:off x="4143372" y="3214686"/>
            <a:ext cx="839223" cy="598697"/>
            <a:chOff x="4163653" y="609292"/>
            <a:chExt cx="839223" cy="598697"/>
          </a:xfrm>
        </p:grpSpPr>
        <p:sp>
          <p:nvSpPr>
            <p:cNvPr id="19" name="Блок-схема: узел 18"/>
            <p:cNvSpPr>
              <a:spLocks noChangeAspect="1"/>
            </p:cNvSpPr>
            <p:nvPr/>
          </p:nvSpPr>
          <p:spPr>
            <a:xfrm>
              <a:off x="4714876" y="714356"/>
              <a:ext cx="288000" cy="288000"/>
            </a:xfrm>
            <a:prstGeom prst="flowChartConnector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" name="Блок-схема: узел 19"/>
            <p:cNvSpPr>
              <a:spLocks noChangeAspect="1"/>
            </p:cNvSpPr>
            <p:nvPr/>
          </p:nvSpPr>
          <p:spPr>
            <a:xfrm>
              <a:off x="4163653" y="702390"/>
              <a:ext cx="288000" cy="288000"/>
            </a:xfrm>
            <a:prstGeom prst="flowChartConnector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1" name="Арка 20"/>
            <p:cNvSpPr/>
            <p:nvPr/>
          </p:nvSpPr>
          <p:spPr>
            <a:xfrm>
              <a:off x="4234166" y="609292"/>
              <a:ext cx="700086" cy="598697"/>
            </a:xfrm>
            <a:prstGeom prst="blockArc">
              <a:avLst/>
            </a:prstGeom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</p:grpSp>
      <p:grpSp>
        <p:nvGrpSpPr>
          <p:cNvPr id="22" name="Группа 21"/>
          <p:cNvGrpSpPr/>
          <p:nvPr/>
        </p:nvGrpSpPr>
        <p:grpSpPr>
          <a:xfrm>
            <a:off x="4143372" y="2000240"/>
            <a:ext cx="839223" cy="598697"/>
            <a:chOff x="4163653" y="609292"/>
            <a:chExt cx="839223" cy="598697"/>
          </a:xfrm>
        </p:grpSpPr>
        <p:sp>
          <p:nvSpPr>
            <p:cNvPr id="23" name="Блок-схема: узел 22"/>
            <p:cNvSpPr>
              <a:spLocks noChangeAspect="1"/>
            </p:cNvSpPr>
            <p:nvPr/>
          </p:nvSpPr>
          <p:spPr>
            <a:xfrm>
              <a:off x="4714876" y="714356"/>
              <a:ext cx="288000" cy="288000"/>
            </a:xfrm>
            <a:prstGeom prst="flowChartConnector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" name="Блок-схема: узел 23"/>
            <p:cNvSpPr>
              <a:spLocks noChangeAspect="1"/>
            </p:cNvSpPr>
            <p:nvPr/>
          </p:nvSpPr>
          <p:spPr>
            <a:xfrm>
              <a:off x="4163653" y="702390"/>
              <a:ext cx="288000" cy="288000"/>
            </a:xfrm>
            <a:prstGeom prst="flowChartConnector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" name="Арка 24"/>
            <p:cNvSpPr/>
            <p:nvPr/>
          </p:nvSpPr>
          <p:spPr>
            <a:xfrm>
              <a:off x="4234166" y="609292"/>
              <a:ext cx="700086" cy="598697"/>
            </a:xfrm>
            <a:prstGeom prst="blockArc">
              <a:avLst/>
            </a:prstGeom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</p:grpSp>
      <p:grpSp>
        <p:nvGrpSpPr>
          <p:cNvPr id="26" name="Группа 25"/>
          <p:cNvGrpSpPr/>
          <p:nvPr/>
        </p:nvGrpSpPr>
        <p:grpSpPr>
          <a:xfrm>
            <a:off x="4143372" y="4429132"/>
            <a:ext cx="839223" cy="598697"/>
            <a:chOff x="4163653" y="609292"/>
            <a:chExt cx="839223" cy="598697"/>
          </a:xfrm>
        </p:grpSpPr>
        <p:sp>
          <p:nvSpPr>
            <p:cNvPr id="27" name="Блок-схема: узел 26"/>
            <p:cNvSpPr>
              <a:spLocks noChangeAspect="1"/>
            </p:cNvSpPr>
            <p:nvPr/>
          </p:nvSpPr>
          <p:spPr>
            <a:xfrm>
              <a:off x="4714876" y="714356"/>
              <a:ext cx="288000" cy="288000"/>
            </a:xfrm>
            <a:prstGeom prst="flowChartConnector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8" name="Блок-схема: узел 27"/>
            <p:cNvSpPr>
              <a:spLocks noChangeAspect="1"/>
            </p:cNvSpPr>
            <p:nvPr/>
          </p:nvSpPr>
          <p:spPr>
            <a:xfrm>
              <a:off x="4163653" y="702390"/>
              <a:ext cx="288000" cy="288000"/>
            </a:xfrm>
            <a:prstGeom prst="flowChartConnector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9" name="Арка 28"/>
            <p:cNvSpPr/>
            <p:nvPr/>
          </p:nvSpPr>
          <p:spPr>
            <a:xfrm>
              <a:off x="4234166" y="609292"/>
              <a:ext cx="700086" cy="598697"/>
            </a:xfrm>
            <a:prstGeom prst="blockArc">
              <a:avLst/>
            </a:prstGeom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04250319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0040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0040</Template>
  <TotalTime>134</TotalTime>
  <Words>502</Words>
  <Application>Microsoft Office PowerPoint</Application>
  <PresentationFormat>Экран (4:3)</PresentationFormat>
  <Paragraphs>94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0040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U01</dc:creator>
  <cp:lastModifiedBy>U01</cp:lastModifiedBy>
  <cp:revision>14</cp:revision>
  <dcterms:created xsi:type="dcterms:W3CDTF">2014-06-07T09:27:56Z</dcterms:created>
  <dcterms:modified xsi:type="dcterms:W3CDTF">2014-06-09T03:50:07Z</dcterms:modified>
</cp:coreProperties>
</file>