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76" r:id="rId4"/>
    <p:sldId id="279" r:id="rId5"/>
    <p:sldId id="280" r:id="rId6"/>
    <p:sldId id="282" r:id="rId7"/>
    <p:sldId id="277" r:id="rId8"/>
    <p:sldId id="281" r:id="rId9"/>
    <p:sldId id="278" r:id="rId10"/>
    <p:sldId id="273" r:id="rId11"/>
  </p:sldIdLst>
  <p:sldSz cx="12192000" cy="6858000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3338" y="0"/>
            <a:ext cx="29400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7C71D-E989-46D3-AC82-E7EA134EF505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00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3338" y="9409113"/>
            <a:ext cx="29400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3D45F-F443-4F21-A461-ED5E38A5E8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6500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26B2-B088-40D3-93B0-AA87A305CFCA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337D8-4863-404D-873C-F49345439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52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26B2-B088-40D3-93B0-AA87A305CFCA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337D8-4863-404D-873C-F49345439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58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26B2-B088-40D3-93B0-AA87A305CFCA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337D8-4863-404D-873C-F49345439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515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26B2-B088-40D3-93B0-AA87A305CFCA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337D8-4863-404D-873C-F49345439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498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26B2-B088-40D3-93B0-AA87A305CFCA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337D8-4863-404D-873C-F49345439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523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26B2-B088-40D3-93B0-AA87A305CFCA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337D8-4863-404D-873C-F49345439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737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26B2-B088-40D3-93B0-AA87A305CFCA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337D8-4863-404D-873C-F49345439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53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26B2-B088-40D3-93B0-AA87A305CFCA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337D8-4863-404D-873C-F49345439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160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26B2-B088-40D3-93B0-AA87A305CFCA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337D8-4863-404D-873C-F49345439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74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26B2-B088-40D3-93B0-AA87A305CFCA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337D8-4863-404D-873C-F49345439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87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E26B2-B088-40D3-93B0-AA87A305CFCA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337D8-4863-404D-873C-F49345439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243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E26B2-B088-40D3-93B0-AA87A305CFCA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337D8-4863-404D-873C-F49345439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05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du.smolinvest.ru/deiatelnost/odarennye-deti/vserossijskaya-olimpiada-shkolnikov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89160" y="1647645"/>
            <a:ext cx="10259685" cy="2481010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>О предоставлении отчетной информации по итогам проведения  школьного</a:t>
            </a:r>
            <a:r>
              <a:rPr lang="ru-RU" sz="4400" b="1" dirty="0"/>
              <a:t> </a:t>
            </a:r>
            <a:r>
              <a:rPr lang="ru-RU" sz="4400" b="1" dirty="0" smtClean="0"/>
              <a:t>и</a:t>
            </a:r>
            <a:r>
              <a:rPr lang="ru-RU" sz="4400" b="1" dirty="0" smtClean="0"/>
              <a:t> </a:t>
            </a:r>
            <a:r>
              <a:rPr lang="ru-RU" sz="4400" b="1" dirty="0"/>
              <a:t>муниципального </a:t>
            </a:r>
            <a:r>
              <a:rPr lang="ru-RU" sz="4400" b="1" dirty="0" smtClean="0"/>
              <a:t>этапов </a:t>
            </a:r>
            <a:r>
              <a:rPr lang="ru-RU" sz="4400" b="1" dirty="0" err="1" smtClean="0"/>
              <a:t>ВсОШ</a:t>
            </a:r>
            <a:r>
              <a:rPr lang="ru-RU" sz="4400" b="1" dirty="0" smtClean="0"/>
              <a:t> 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4400" b="1" dirty="0" smtClean="0"/>
              <a:t>в </a:t>
            </a:r>
            <a:r>
              <a:rPr lang="ru-RU" sz="4400" b="1" dirty="0"/>
              <a:t>2018/2019 учебном году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82218" y="4347713"/>
            <a:ext cx="6285781" cy="179860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dirty="0" smtClean="0"/>
              <a:t>Презентацию подготовил</a:t>
            </a:r>
          </a:p>
          <a:p>
            <a:pPr algn="l"/>
            <a:r>
              <a:rPr lang="ru-RU" dirty="0"/>
              <a:t>в</a:t>
            </a:r>
            <a:r>
              <a:rPr lang="ru-RU" dirty="0" smtClean="0"/>
              <a:t>едущий </a:t>
            </a:r>
            <a:r>
              <a:rPr lang="ru-RU" dirty="0" smtClean="0"/>
              <a:t>специалист отдела дошкольного и общего образования Департамента Смоленской области по образованию и науке</a:t>
            </a:r>
          </a:p>
          <a:p>
            <a:pPr algn="l"/>
            <a:r>
              <a:rPr lang="ru-RU" b="1" dirty="0" smtClean="0"/>
              <a:t>Котельников Александр Владимирович </a:t>
            </a:r>
            <a:endParaRPr lang="ru-RU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107" y="-13"/>
            <a:ext cx="1641894" cy="1304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1935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605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 smtClean="0"/>
              <a:t>СПАСИБО ЗА ВНИМАНИЕ!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469632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9132" y="365125"/>
            <a:ext cx="8108830" cy="1049607"/>
          </a:xfrm>
        </p:spPr>
        <p:txBody>
          <a:bodyPr/>
          <a:lstStyle/>
          <a:p>
            <a:pPr algn="ctr"/>
            <a:r>
              <a:rPr lang="ru-RU" b="1" dirty="0" smtClean="0"/>
              <a:t>Школьный этап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18307"/>
          </a:xfrm>
        </p:spPr>
        <p:txBody>
          <a:bodyPr>
            <a:normAutofit/>
          </a:bodyPr>
          <a:lstStyle/>
          <a:p>
            <a:r>
              <a:rPr lang="ru-RU" dirty="0" smtClean="0"/>
              <a:t>На основании Порядка проведения всероссийской олимпиады школьников, утвержденного приказом Министерства образования и науки Российской Федерации от 18.11.2013 №1252 (далее – Порядок</a:t>
            </a:r>
            <a:r>
              <a:rPr lang="ru-RU" dirty="0"/>
              <a:t>) и  </a:t>
            </a:r>
            <a:r>
              <a:rPr lang="ru-RU" dirty="0" smtClean="0"/>
              <a:t>методических рекомендаций </a:t>
            </a:r>
            <a:r>
              <a:rPr lang="ru-RU" dirty="0"/>
              <a:t>по проведению школьного и муниципального этапов </a:t>
            </a:r>
            <a:r>
              <a:rPr lang="ru-RU" dirty="0" smtClean="0"/>
              <a:t>ВсОШ рекомендуем проводить школьный этап ВсОШ </a:t>
            </a:r>
            <a:r>
              <a:rPr lang="ru-RU" b="1" dirty="0" smtClean="0"/>
              <a:t>для 4-х классов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107" y="-13"/>
            <a:ext cx="1641894" cy="1304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1935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54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09623"/>
            <a:ext cx="10515600" cy="46673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Организатор муниципального этапа олимпиады:</a:t>
            </a:r>
          </a:p>
          <a:p>
            <a:r>
              <a:rPr lang="ru-RU" b="1" dirty="0" smtClean="0"/>
              <a:t>награждает </a:t>
            </a:r>
            <a:r>
              <a:rPr lang="ru-RU" b="1" dirty="0"/>
              <a:t>победителей и призеров муниципального этапа олимпиады </a:t>
            </a:r>
            <a:r>
              <a:rPr lang="ru-RU" b="1" u="sng" dirty="0"/>
              <a:t>поощрительными грамотами.</a:t>
            </a:r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958196" y="365125"/>
            <a:ext cx="8108830" cy="10496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/>
              <a:t>Муниципальный этап</a:t>
            </a:r>
            <a:endParaRPr lang="ru-RU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107" y="-13"/>
            <a:ext cx="1641894" cy="1304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1935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826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838200" y="1509623"/>
            <a:ext cx="10515600" cy="46673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/>
              <a:t>На </a:t>
            </a:r>
            <a:r>
              <a:rPr lang="ru-RU" b="1" dirty="0" smtClean="0"/>
              <a:t>странице </a:t>
            </a:r>
            <a:r>
              <a:rPr lang="ru-RU" b="1" dirty="0"/>
              <a:t>сайта ВсОШ </a:t>
            </a:r>
            <a:r>
              <a:rPr lang="ru-RU" b="1" dirty="0" smtClean="0"/>
              <a:t>МО Смоленской области должна </a:t>
            </a:r>
            <a:r>
              <a:rPr lang="ru-RU" b="1" dirty="0"/>
              <a:t>быть предоставлена информация:</a:t>
            </a:r>
          </a:p>
          <a:p>
            <a:r>
              <a:rPr lang="ru-RU" dirty="0"/>
              <a:t>об этапах ВсОШ, календаре проведения школьного и муниципального этапов и местах их проведения по каждому общеобразовательному предмету;</a:t>
            </a:r>
          </a:p>
          <a:p>
            <a:r>
              <a:rPr lang="ru-RU" dirty="0" smtClean="0"/>
              <a:t>о </a:t>
            </a:r>
            <a:r>
              <a:rPr lang="ru-RU" dirty="0"/>
              <a:t>порядке регистрации в школьном </a:t>
            </a:r>
            <a:r>
              <a:rPr lang="ru-RU" dirty="0" smtClean="0"/>
              <a:t>и муниципальном этапах </a:t>
            </a:r>
            <a:r>
              <a:rPr lang="ru-RU" dirty="0"/>
              <a:t>ВсОШ в МО Смоленской </a:t>
            </a:r>
            <a:r>
              <a:rPr lang="ru-RU" dirty="0" smtClean="0"/>
              <a:t>области;</a:t>
            </a:r>
          </a:p>
          <a:p>
            <a:r>
              <a:rPr lang="ru-RU" dirty="0"/>
              <a:t>с</a:t>
            </a:r>
            <a:r>
              <a:rPr lang="ru-RU" dirty="0" smtClean="0"/>
              <a:t>сылка на сайт ВсОШ Департамента </a:t>
            </a:r>
            <a:r>
              <a:rPr lang="en-US" dirty="0">
                <a:hlinkClick r:id="rId2"/>
              </a:rPr>
              <a:t>http://edu.smolinvest.ru/deiatelnost/odarennye-deti/vserossijskaya-olimpiada-shkolnikov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r>
              <a:rPr lang="ru-RU" dirty="0" smtClean="0"/>
              <a:t>Линия обратной связи: контактные данные лиц, ответственных за проведение ВсОШ в МО Смоленской области</a:t>
            </a:r>
            <a:endParaRPr lang="ru-RU" dirty="0"/>
          </a:p>
          <a:p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958196" y="365125"/>
            <a:ext cx="8108830" cy="10496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/>
              <a:t>Требования к сайтам олимпиады в муниципальных образованиях</a:t>
            </a:r>
            <a:endParaRPr lang="ru-RU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1935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801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838200" y="1509623"/>
            <a:ext cx="10515600" cy="466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/>
              <a:t>На </a:t>
            </a:r>
            <a:r>
              <a:rPr lang="ru-RU" b="1" dirty="0" smtClean="0"/>
              <a:t>странице </a:t>
            </a:r>
            <a:r>
              <a:rPr lang="ru-RU" b="1" dirty="0"/>
              <a:t>сайта ВсОШ </a:t>
            </a:r>
            <a:r>
              <a:rPr lang="ru-RU" b="1" dirty="0" smtClean="0"/>
              <a:t>МО Смоленской области должна </a:t>
            </a:r>
            <a:r>
              <a:rPr lang="ru-RU" b="1" dirty="0"/>
              <a:t>быть предоставлена информация:</a:t>
            </a:r>
          </a:p>
          <a:p>
            <a:r>
              <a:rPr lang="ru-RU" dirty="0" smtClean="0"/>
              <a:t>Материалы олимпиадных заданий (</a:t>
            </a:r>
            <a:r>
              <a:rPr lang="ru-RU" dirty="0"/>
              <a:t>с ключами</a:t>
            </a:r>
            <a:r>
              <a:rPr lang="ru-RU" dirty="0" smtClean="0"/>
              <a:t>) </a:t>
            </a:r>
            <a:r>
              <a:rPr lang="ru-RU" dirty="0"/>
              <a:t>для школьного </a:t>
            </a:r>
            <a:r>
              <a:rPr lang="ru-RU" dirty="0" smtClean="0"/>
              <a:t>этапа </a:t>
            </a:r>
            <a:r>
              <a:rPr lang="ru-RU" dirty="0"/>
              <a:t>по каждому общеобразовательному предмету для каждой возрастной группы участников по итогам проведения </a:t>
            </a:r>
            <a:r>
              <a:rPr lang="ru-RU" dirty="0" smtClean="0"/>
              <a:t>этапов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dirty="0"/>
              <a:t>На сайте каждой образовательной организации в субъекте Российской Федерации в главном меню требуется обеспечить наличие пункта «ВсОШ», который обеспечивает ссылку на </a:t>
            </a:r>
            <a:r>
              <a:rPr lang="ru-RU" b="1" dirty="0" smtClean="0"/>
              <a:t>муниципальный и региональный </a:t>
            </a:r>
            <a:r>
              <a:rPr lang="ru-RU" b="1" dirty="0"/>
              <a:t>сайт ВсОШ.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958196" y="365125"/>
            <a:ext cx="8108830" cy="10496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/>
              <a:t>Требования к сайтам олимпиады в муниципальных образованиях</a:t>
            </a:r>
            <a:endParaRPr lang="ru-RU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1935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09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838200" y="1509623"/>
            <a:ext cx="10515600" cy="466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/>
              <a:t>Желательно освещать проведение школьного и муниципального этапов ВсОШ в муниципальных СМИ, на сайтах образовательных организаций, ОМСУ.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Важные </a:t>
            </a:r>
            <a:r>
              <a:rPr lang="ru-RU" b="1" dirty="0" err="1" smtClean="0"/>
              <a:t>инфоповоды</a:t>
            </a:r>
            <a:r>
              <a:rPr lang="ru-RU" b="1" dirty="0" smtClean="0"/>
              <a:t>: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Старт школьного и муниципального этапов олимпиады (фото).</a:t>
            </a:r>
          </a:p>
          <a:p>
            <a:pPr marL="514350" indent="-514350">
              <a:buAutoNum type="arabicPeriod"/>
            </a:pPr>
            <a:r>
              <a:rPr lang="ru-RU" b="1" dirty="0" smtClean="0"/>
              <a:t>Награждение победителей и призеров муниципального этапа олимпиады </a:t>
            </a:r>
            <a:r>
              <a:rPr lang="ru-RU" b="1" dirty="0"/>
              <a:t>(фото)</a:t>
            </a:r>
            <a:r>
              <a:rPr lang="ru-RU" b="1" dirty="0" smtClean="0"/>
              <a:t>.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958196" y="365125"/>
            <a:ext cx="8108830" cy="10496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/>
              <a:t>Работа со СМИ во время проведения ВсОШ</a:t>
            </a:r>
            <a:endParaRPr lang="ru-RU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1935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75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5615" y="365125"/>
            <a:ext cx="7953556" cy="132556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Замечания, выявленные при работе </a:t>
            </a:r>
            <a:r>
              <a:rPr lang="ru-RU" b="1" dirty="0" smtClean="0"/>
              <a:t>с результатами муниципального этапа ВсОШ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56" y="2847021"/>
            <a:ext cx="10515600" cy="472181"/>
          </a:xfrm>
        </p:spPr>
      </p:pic>
      <p:sp>
        <p:nvSpPr>
          <p:cNvPr id="6" name="TextBox 5"/>
          <p:cNvSpPr txBox="1"/>
          <p:nvPr/>
        </p:nvSpPr>
        <p:spPr>
          <a:xfrm>
            <a:off x="726056" y="1923691"/>
            <a:ext cx="1051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/>
              <a:t>Неверно указан класс. </a:t>
            </a:r>
          </a:p>
          <a:p>
            <a:r>
              <a:rPr lang="ru-RU" i="1" dirty="0" smtClean="0"/>
              <a:t>Примечание: если учащийся 7 класса выполняет задания, предназначенные для 9 класса – в программу его необходимо вносить как учащегося 9 класса. В графу примечание ставим «учащийся 7 класса».</a:t>
            </a:r>
            <a:endParaRPr lang="ru-RU" i="1" dirty="0"/>
          </a:p>
        </p:txBody>
      </p:sp>
      <p:sp>
        <p:nvSpPr>
          <p:cNvPr id="7" name="TextBox 6"/>
          <p:cNvSpPr txBox="1"/>
          <p:nvPr/>
        </p:nvSpPr>
        <p:spPr>
          <a:xfrm>
            <a:off x="726056" y="3308686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2. Неверно указано отчество. 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056" y="3770351"/>
            <a:ext cx="6502880" cy="69608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057" y="4823856"/>
            <a:ext cx="10627744" cy="50313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26056" y="4401243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</a:t>
            </a:r>
            <a:r>
              <a:rPr lang="ru-RU" b="1" dirty="0" smtClean="0"/>
              <a:t>. Неверно указана образовательная организация. 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107" y="-13"/>
            <a:ext cx="1641894" cy="1304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1935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731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6826" y="2271711"/>
            <a:ext cx="10515600" cy="712792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2225615" y="365125"/>
            <a:ext cx="79535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/>
              <a:t>Грубые ошибки, выявленные при работе с результатами муниципального этапа ВсОШ</a:t>
            </a:r>
            <a:endParaRPr lang="ru-RU" b="1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107" y="-13"/>
            <a:ext cx="1641894" cy="1304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19350" cy="130492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46827" y="1871147"/>
            <a:ext cx="79292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Выставлен балл, превышающий максимально возможный (!)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6100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9350" y="365125"/>
            <a:ext cx="7975480" cy="1532686"/>
          </a:xfrm>
        </p:spPr>
        <p:txBody>
          <a:bodyPr>
            <a:normAutofit/>
          </a:bodyPr>
          <a:lstStyle/>
          <a:p>
            <a:r>
              <a:rPr lang="ru-RU" b="1" dirty="0" smtClean="0"/>
              <a:t>Важные даты ВсОШ в 2018/19 уч. году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39351"/>
            <a:ext cx="10515600" cy="4037612"/>
          </a:xfrm>
        </p:spPr>
        <p:txBody>
          <a:bodyPr/>
          <a:lstStyle/>
          <a:p>
            <a:r>
              <a:rPr lang="ru-RU" dirty="0" smtClean="0"/>
              <a:t>Предоставить актуальную информацию о координаторах и сайтах ВсОШ в МО </a:t>
            </a:r>
            <a:r>
              <a:rPr lang="ru-RU" b="1" dirty="0" smtClean="0"/>
              <a:t>до 24.09.2018 </a:t>
            </a:r>
            <a:r>
              <a:rPr lang="ru-RU" i="1" dirty="0" smtClean="0"/>
              <a:t>(письмо Департамента от 18.09.2018 № 8225) . </a:t>
            </a:r>
          </a:p>
          <a:p>
            <a:r>
              <a:rPr lang="ru-RU" dirty="0" smtClean="0"/>
              <a:t>Школьный этап должен завершиться </a:t>
            </a:r>
            <a:r>
              <a:rPr lang="ru-RU" b="1" dirty="0" smtClean="0"/>
              <a:t>до 26.10.2018.</a:t>
            </a:r>
          </a:p>
          <a:p>
            <a:r>
              <a:rPr lang="ru-RU" dirty="0" smtClean="0"/>
              <a:t>Сроки муниципального этапа: </a:t>
            </a:r>
            <a:r>
              <a:rPr lang="ru-RU" b="1" dirty="0" smtClean="0"/>
              <a:t>с 02.11.2018 до 15.12.2018.</a:t>
            </a:r>
          </a:p>
          <a:p>
            <a:r>
              <a:rPr lang="ru-RU" dirty="0" smtClean="0"/>
              <a:t>Предоставить организатору регионального этапа </a:t>
            </a:r>
            <a:r>
              <a:rPr lang="ru-RU" dirty="0" err="1" smtClean="0"/>
              <a:t>ВсоШ</a:t>
            </a:r>
            <a:r>
              <a:rPr lang="ru-RU" dirty="0" smtClean="0"/>
              <a:t> данные </a:t>
            </a:r>
            <a:r>
              <a:rPr lang="ru-RU" dirty="0"/>
              <a:t>об участниках </a:t>
            </a:r>
            <a:r>
              <a:rPr lang="ru-RU" dirty="0" smtClean="0"/>
              <a:t>муниципального </a:t>
            </a:r>
            <a:r>
              <a:rPr lang="ru-RU" dirty="0"/>
              <a:t>этапа </a:t>
            </a:r>
            <a:r>
              <a:rPr lang="ru-RU" b="1" u="sng" dirty="0" smtClean="0"/>
              <a:t>до 24 декабря 2018 года.</a:t>
            </a:r>
            <a:r>
              <a:rPr lang="ru-RU" b="1" dirty="0" smtClean="0"/>
              <a:t> </a:t>
            </a:r>
            <a:endParaRPr lang="ru-RU" sz="2000" i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107" y="-13"/>
            <a:ext cx="1641894" cy="1304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1935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9424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1049</TotalTime>
  <Words>433</Words>
  <Application>Microsoft Office PowerPoint</Application>
  <PresentationFormat>Произвольный</PresentationFormat>
  <Paragraphs>39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 предоставлении отчетной информации по итогам проведения  школьного и муниципального этапов ВсОШ  в 2018/2019 учебном году</vt:lpstr>
      <vt:lpstr>Школьный этап</vt:lpstr>
      <vt:lpstr>Презентация PowerPoint</vt:lpstr>
      <vt:lpstr>Презентация PowerPoint</vt:lpstr>
      <vt:lpstr>Презентация PowerPoint</vt:lpstr>
      <vt:lpstr>Презентация PowerPoint</vt:lpstr>
      <vt:lpstr>Замечания, выявленные при работе с результатами муниципального этапа ВсОШ</vt:lpstr>
      <vt:lpstr>Презентация PowerPoint</vt:lpstr>
      <vt:lpstr>Важные даты ВсОШ в 2018/19 уч. году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регионального этапа Всероссийской олимпиады школьников</dc:title>
  <dc:creator>Котельников Александр Владимирович</dc:creator>
  <cp:lastModifiedBy>Пользователь</cp:lastModifiedBy>
  <cp:revision>35</cp:revision>
  <cp:lastPrinted>2018-09-19T07:29:26Z</cp:lastPrinted>
  <dcterms:created xsi:type="dcterms:W3CDTF">2018-02-27T06:07:24Z</dcterms:created>
  <dcterms:modified xsi:type="dcterms:W3CDTF">2018-09-19T11:08:33Z</dcterms:modified>
</cp:coreProperties>
</file>