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9" r:id="rId2"/>
    <p:sldId id="257" r:id="rId3"/>
    <p:sldId id="256" r:id="rId4"/>
    <p:sldId id="282" r:id="rId5"/>
    <p:sldId id="271" r:id="rId6"/>
    <p:sldId id="281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2" r:id="rId18"/>
    <p:sldId id="274" r:id="rId19"/>
    <p:sldId id="275" r:id="rId20"/>
    <p:sldId id="277" r:id="rId21"/>
    <p:sldId id="280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EECAB-71B8-476F-9862-05174876C9AF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C4BD1-3B94-455F-B55B-7A595A8EE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95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6EB8CB-0646-4C4B-B188-E017FE95C9F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4BD1-3B94-455F-B55B-7A595A8EE5C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8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4BD1-3B94-455F-B55B-7A595A8EE5C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511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4BD1-3B94-455F-B55B-7A595A8EE5C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561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du.smolinvest.ru/files/403/2013_1252.docx" TargetMode="External"/><Relationship Id="rId2" Type="http://schemas.openxmlformats.org/officeDocument/2006/relationships/hyperlink" Target="consultantplus://offline/ref=6ACA2F9B9E1DC0B19360C25B39773A71FF54F105E7F07C1901DDB7F493F1C53CFDC0F5709B0097FCH8C0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du.smolinvest.ru/files/403/2013_1252.doc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du.smolinvest.ru/files/403/2013_1252.doc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du.smolinvest.ru/files/403/2013_1252.docx" TargetMode="External"/><Relationship Id="rId2" Type="http://schemas.openxmlformats.org/officeDocument/2006/relationships/hyperlink" Target="consultantplus://offline/ref=6ACA2F9B9E1DC0B19360C25B39773A71FF54F105E7F07C1901DDB7F493F1C53CFDC0F5709B0097FDH8C6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edu.smolinvest.ru/files/403/2013_1252.docx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du.smolinvest.ru/files/403/2013_1252.doc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edu.smolinvest.ru/files/403/2013_1252.docx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vserosolymp.rudn.ru/" TargetMode="External"/><Relationship Id="rId2" Type="http://schemas.openxmlformats.org/officeDocument/2006/relationships/hyperlink" Target="https://&#1084;&#1080;&#1085;&#1086;&#1073;&#1088;&#1085;&#1072;&#1091;&#1082;&#1080;.&#1088;&#1092;/&#1086;&#1083;&#1080;&#1084;&#1087;&#1080;&#1072;&#1076;&#1072;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po-smolensk.ru/konkurs-new/P-vseross-school/index.php" TargetMode="External"/><Relationship Id="rId4" Type="http://schemas.openxmlformats.org/officeDocument/2006/relationships/hyperlink" Target="http://edu.smolinvest.ru/deiatelnost/odarennye-deti/vserossijskaya-olimpiada-shkolnikov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edu.smolinvest.ru/files/403/2013_1252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du.smolinvest.ru/files/403/2013_1252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ACA2F9B9E1DC0B19360C25B39773A71F75AF00BE2FB21130984BBF694FE9A2BFA89F9719B0097HFCAP" TargetMode="External"/><Relationship Id="rId2" Type="http://schemas.openxmlformats.org/officeDocument/2006/relationships/hyperlink" Target="http://edu.smolinvest.ru/files/403/2013_1252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6ACA2F9B9E1DC0B19360C25B39773A71FF54F105E7F07C1901DDB7F493F1C53CFDC0F5709B0097FFH8C7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du.smolinvest.ru/files/403/2013_1252.docx" TargetMode="External"/><Relationship Id="rId2" Type="http://schemas.openxmlformats.org/officeDocument/2006/relationships/hyperlink" Target="consultantplus://offline/ref=6ACA2F9B9E1DC0B19360C25B39773A71FF54F105E7F07C1901DDB7F493F1C53CFDC0F5709B0097FCH8C6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/>
          </p:cNvSpPr>
          <p:nvPr/>
        </p:nvSpPr>
        <p:spPr bwMode="auto">
          <a:xfrm>
            <a:off x="451106" y="2636912"/>
            <a:ext cx="8464550" cy="246645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28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ru-RU" sz="28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sz="28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Подготовка  и проведение </a:t>
            </a:r>
          </a:p>
          <a:p>
            <a:pPr algn="ctr">
              <a:defRPr/>
            </a:pPr>
            <a:r>
              <a:rPr lang="ru-RU" sz="28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школьного и муниципального этапов </a:t>
            </a:r>
          </a:p>
          <a:p>
            <a:pPr algn="ctr">
              <a:defRPr/>
            </a:pPr>
            <a:r>
              <a:rPr lang="ru-RU" sz="28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Всероссийской олимпиады школьников</a:t>
            </a:r>
            <a:endParaRPr lang="ru-RU" sz="28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sz="28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ru-RU" sz="28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Совещание</a:t>
            </a:r>
            <a:endParaRPr lang="ru-RU" sz="28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ru-RU" sz="28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ru-RU" sz="2800" b="1" dirty="0">
              <a:solidFill>
                <a:srgbClr val="FFFF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1" name="Номер слайда 3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altLang="ru-RU" sz="120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2052" name="Picture 11" descr="rusflag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-63500"/>
            <a:ext cx="20447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Прямоугольник 10"/>
          <p:cNvSpPr>
            <a:spLocks noChangeArrowheads="1"/>
          </p:cNvSpPr>
          <p:nvPr/>
        </p:nvSpPr>
        <p:spPr bwMode="auto">
          <a:xfrm>
            <a:off x="1763689" y="90488"/>
            <a:ext cx="7166000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1600" b="1" dirty="0">
                <a:solidFill>
                  <a:schemeClr val="tx2"/>
                </a:solidFill>
              </a:rPr>
              <a:t>Департамент Смоленской области</a:t>
            </a:r>
            <a:r>
              <a:rPr lang="ru-RU" sz="1600" dirty="0">
                <a:solidFill>
                  <a:schemeClr val="tx2"/>
                </a:solidFill>
              </a:rPr>
              <a:t/>
            </a:r>
            <a:br>
              <a:rPr lang="ru-RU" sz="1600" dirty="0">
                <a:solidFill>
                  <a:schemeClr val="tx2"/>
                </a:solidFill>
              </a:rPr>
            </a:br>
            <a:r>
              <a:rPr lang="ru-RU" sz="1600" b="1" dirty="0">
                <a:solidFill>
                  <a:schemeClr val="tx2"/>
                </a:solidFill>
              </a:rPr>
              <a:t>по </a:t>
            </a:r>
            <a:r>
              <a:rPr lang="ru-RU" sz="1600" b="1" dirty="0" smtClean="0">
                <a:solidFill>
                  <a:schemeClr val="tx2"/>
                </a:solidFill>
              </a:rPr>
              <a:t>образованию и науке</a:t>
            </a:r>
            <a:r>
              <a:rPr lang="ru-RU" sz="1600" dirty="0">
                <a:solidFill>
                  <a:schemeClr val="tx2"/>
                </a:solidFill>
              </a:rPr>
              <a:t/>
            </a:r>
            <a:br>
              <a:rPr lang="ru-RU" sz="1600" dirty="0">
                <a:solidFill>
                  <a:schemeClr val="tx2"/>
                </a:solidFill>
              </a:rPr>
            </a:br>
            <a:r>
              <a:rPr lang="ru-RU" sz="1600" b="1" dirty="0">
                <a:solidFill>
                  <a:schemeClr val="tx2"/>
                </a:solidFill>
              </a:rPr>
              <a:t> </a:t>
            </a:r>
            <a:r>
              <a:rPr lang="ru-RU" sz="1600" dirty="0">
                <a:solidFill>
                  <a:schemeClr val="tx2"/>
                </a:solidFill>
              </a:rPr>
              <a:t/>
            </a:r>
            <a:br>
              <a:rPr lang="ru-RU" sz="1600" dirty="0">
                <a:solidFill>
                  <a:schemeClr val="tx2"/>
                </a:solidFill>
              </a:rPr>
            </a:br>
            <a:r>
              <a:rPr lang="ru-RU" sz="1600" b="1" dirty="0">
                <a:solidFill>
                  <a:schemeClr val="tx2"/>
                </a:solidFill>
              </a:rPr>
              <a:t>Государственное автономное учреждение дополнительного профессионального образования</a:t>
            </a:r>
            <a:r>
              <a:rPr lang="ru-RU" sz="1600" dirty="0">
                <a:solidFill>
                  <a:schemeClr val="tx2"/>
                </a:solidFill>
              </a:rPr>
              <a:t/>
            </a:r>
            <a:br>
              <a:rPr lang="ru-RU" sz="1600" dirty="0">
                <a:solidFill>
                  <a:schemeClr val="tx2"/>
                </a:solidFill>
              </a:rPr>
            </a:br>
            <a:r>
              <a:rPr lang="ru-RU" sz="1600" b="1" dirty="0">
                <a:solidFill>
                  <a:schemeClr val="tx2"/>
                </a:solidFill>
              </a:rPr>
              <a:t>«Смоленский областной институт развития образования»</a:t>
            </a:r>
            <a:r>
              <a:rPr lang="ru-RU" sz="1600" dirty="0">
                <a:solidFill>
                  <a:schemeClr val="tx2"/>
                </a:solidFill>
              </a:rPr>
              <a:t/>
            </a:r>
            <a:br>
              <a:rPr lang="ru-RU" sz="1600" dirty="0">
                <a:solidFill>
                  <a:schemeClr val="tx2"/>
                </a:solidFill>
              </a:rPr>
            </a:br>
            <a:r>
              <a:rPr lang="ru-RU" sz="2400" dirty="0">
                <a:solidFill>
                  <a:schemeClr val="tx2"/>
                </a:solidFill>
              </a:rPr>
              <a:t/>
            </a:r>
            <a:br>
              <a:rPr lang="ru-RU" sz="2400" dirty="0">
                <a:solidFill>
                  <a:schemeClr val="tx2"/>
                </a:solidFill>
              </a:rPr>
            </a:br>
            <a:endParaRPr lang="ru-RU" altLang="ru-RU" sz="1400" b="1" dirty="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2054" name="Rectangle 2"/>
          <p:cNvSpPr txBox="1">
            <a:spLocks noChangeArrowheads="1"/>
          </p:cNvSpPr>
          <p:nvPr/>
        </p:nvSpPr>
        <p:spPr bwMode="auto">
          <a:xfrm>
            <a:off x="4273550" y="4724400"/>
            <a:ext cx="441325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endParaRPr lang="ru-RU" altLang="ru-RU" sz="1200">
              <a:solidFill>
                <a:srgbClr val="254061"/>
              </a:solidFill>
              <a:latin typeface="Times New Roman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143250" y="6115050"/>
            <a:ext cx="2860675" cy="355600"/>
          </a:xfrm>
          <a:prstGeom prst="rect">
            <a:avLst/>
          </a:prstGeom>
        </p:spPr>
        <p:txBody>
          <a:bodyPr anchor="b"/>
          <a:lstStyle/>
          <a:p>
            <a:pPr algn="ctr">
              <a:defRPr/>
            </a:pPr>
            <a:r>
              <a:rPr lang="ru-RU" sz="2000" b="1" dirty="0" smtClean="0">
                <a:solidFill>
                  <a:srgbClr val="25406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19 сентября 2018 </a:t>
            </a:r>
            <a:r>
              <a:rPr lang="ru-RU" sz="2000" b="1" dirty="0">
                <a:solidFill>
                  <a:srgbClr val="25406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234986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2400" dirty="0">
                <a:ea typeface="Times New Roman"/>
                <a:cs typeface="Calibri"/>
              </a:rPr>
              <a:t>III. Проведение школьного этапа олимпиады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2400" dirty="0" smtClean="0">
                <a:ea typeface="Times New Roman"/>
                <a:cs typeface="Calibri"/>
              </a:rPr>
              <a:t>35</a:t>
            </a:r>
            <a:r>
              <a:rPr lang="ru-RU" sz="2400" dirty="0">
                <a:ea typeface="Times New Roman"/>
                <a:cs typeface="Calibri"/>
              </a:rPr>
              <a:t>. Школьный этап олимпиады проводится по разработанным муниципальными предметно-методическими комиссиями по общеобразовательным предметам, </a:t>
            </a:r>
            <a:r>
              <a:rPr lang="ru-RU" sz="2400" dirty="0" smtClean="0">
                <a:ea typeface="Times New Roman"/>
                <a:cs typeface="Calibri"/>
              </a:rPr>
              <a:t>заданиям</a:t>
            </a:r>
            <a:r>
              <a:rPr lang="ru-RU" sz="2400" dirty="0">
                <a:ea typeface="Times New Roman"/>
                <a:cs typeface="Calibri"/>
              </a:rPr>
              <a:t>, основанным на содержании образовательных программ основного общего и среднего общего образования углубленного уровня и соответствующей направленности (профиля), для </a:t>
            </a:r>
            <a:r>
              <a:rPr lang="ru-RU" sz="2400" dirty="0" smtClean="0">
                <a:ea typeface="Times New Roman"/>
                <a:cs typeface="Calibri"/>
              </a:rPr>
              <a:t>4 </a:t>
            </a:r>
            <a:r>
              <a:rPr lang="ru-RU" sz="2400" dirty="0">
                <a:ea typeface="Times New Roman"/>
                <a:cs typeface="Calibri"/>
              </a:rPr>
              <a:t>- 11 классов (далее - олимпиадные задания).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ea typeface="Times New Roman"/>
                <a:cs typeface="Calibri"/>
              </a:rPr>
              <a:t>(в ред. </a:t>
            </a:r>
            <a:r>
              <a:rPr lang="ru-RU" sz="2400" dirty="0">
                <a:solidFill>
                  <a:srgbClr val="0000FF"/>
                </a:solidFill>
                <a:ea typeface="Times New Roman"/>
                <a:cs typeface="Calibri"/>
                <a:hlinkClick r:id="rId2"/>
              </a:rPr>
              <a:t>Приказа</a:t>
            </a:r>
            <a:r>
              <a:rPr lang="ru-RU" sz="2400" dirty="0">
                <a:ea typeface="Times New Roman"/>
                <a:cs typeface="Calibri"/>
              </a:rPr>
              <a:t> </a:t>
            </a:r>
            <a:r>
              <a:rPr lang="ru-RU" sz="2400" dirty="0" err="1">
                <a:ea typeface="Times New Roman"/>
                <a:cs typeface="Calibri"/>
              </a:rPr>
              <a:t>Минобрнауки</a:t>
            </a:r>
            <a:r>
              <a:rPr lang="ru-RU" sz="2400" dirty="0">
                <a:ea typeface="Times New Roman"/>
                <a:cs typeface="Calibri"/>
              </a:rPr>
              <a:t> России от 17.03.2015 N 249</a:t>
            </a:r>
            <a:r>
              <a:rPr lang="ru-RU" sz="2400" dirty="0" smtClean="0">
                <a:ea typeface="Times New Roman"/>
                <a:cs typeface="Calibri"/>
              </a:rPr>
              <a:t>)</a:t>
            </a:r>
          </a:p>
          <a:p>
            <a:pPr algn="just">
              <a:spcAft>
                <a:spcPts val="0"/>
              </a:spcAft>
            </a:pPr>
            <a:endParaRPr lang="ru-RU" sz="2400" dirty="0">
              <a:ea typeface="Times New Roman"/>
              <a:cs typeface="Calibri"/>
            </a:endParaRPr>
          </a:p>
          <a:p>
            <a:pPr algn="just">
              <a:spcAft>
                <a:spcPts val="0"/>
              </a:spcAft>
            </a:pPr>
            <a:endParaRPr lang="ru-RU" sz="2400" dirty="0">
              <a:ea typeface="Times New Roman"/>
              <a:cs typeface="Calibri"/>
            </a:endParaRPr>
          </a:p>
          <a:p>
            <a:endParaRPr lang="ru-RU" sz="24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3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3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3"/>
              </a:rPr>
              <a:t> России от 18.11.2013 N 1252 "Об утверждении Порядка проведения всероссийской олимпиады школьников" (Зарегистрировано в Минюсте России 21.01.2014 N 31060)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79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sz="2400" dirty="0">
                <a:ea typeface="Times New Roman"/>
                <a:cs typeface="Calibri"/>
              </a:rPr>
              <a:t>38. Участники школьного этапа олимпиады </a:t>
            </a:r>
            <a:r>
              <a:rPr lang="ru-RU" sz="2400" u="sng" dirty="0">
                <a:ea typeface="Times New Roman"/>
                <a:cs typeface="Calibri"/>
              </a:rPr>
              <a:t>вправе выполнять олимпиадные задания, разработанные для более старших классов по отношению к тем, в которых они проходят обучение</a:t>
            </a:r>
            <a:r>
              <a:rPr lang="ru-RU" sz="2400" dirty="0">
                <a:ea typeface="Times New Roman"/>
                <a:cs typeface="Calibri"/>
              </a:rPr>
              <a:t>. В случае прохождения на последующие этапы олимпиады данные участники выполняют олимпиадные задания, разработанные для класса, который они выбрали на школьном этапе олимпиады.</a:t>
            </a:r>
          </a:p>
          <a:p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 России от 18.11.2013 N 1252 "Об утверждении Порядка проведения всероссийской олимпиады школьников" (Зарегистрировано в Минюсте России 21.01.2014 N 31060)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00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sz="2400" dirty="0">
                <a:ea typeface="Times New Roman"/>
                <a:cs typeface="Calibri"/>
              </a:rPr>
              <a:t>39. Организатор школьного этапа олимпиады:</a:t>
            </a:r>
          </a:p>
          <a:p>
            <a:pPr marL="0" indent="0">
              <a:buNone/>
            </a:pPr>
            <a:r>
              <a:rPr lang="ru-RU" sz="2400" dirty="0" smtClean="0"/>
              <a:t>…утверждает </a:t>
            </a:r>
            <a:r>
              <a:rPr lang="ru-RU" sz="2400" dirty="0"/>
              <a:t>результаты школьного этапа олимпиады по каждому общеобразовательному предмету (рейтинг победителей и рейтинг призеров школьного этапа олимпиады) и </a:t>
            </a:r>
            <a:r>
              <a:rPr lang="ru-RU" sz="2400" u="sng" dirty="0"/>
              <a:t>публикует их на своем официальном сайте в сети "Интернет", </a:t>
            </a:r>
            <a:r>
              <a:rPr lang="ru-RU" sz="2400" dirty="0"/>
              <a:t>в том числе протоколы жюри школьного этапа олимпиады по каждому общеобразовательному предмету.</a:t>
            </a:r>
          </a:p>
          <a:p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 России от 18.11.2013 N 1252 "Об утверждении Порядка проведения всероссийской олимпиады школьников" (Зарегистрировано в Минюсте России 21.01.2014 N 31060)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634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600" dirty="0"/>
              <a:t>42. Муниципальные предметно-методические комиссии олимпиады:</a:t>
            </a:r>
          </a:p>
          <a:p>
            <a:r>
              <a:rPr lang="ru-RU" sz="2600" dirty="0"/>
              <a:t>(в ред. </a:t>
            </a:r>
            <a:r>
              <a:rPr lang="ru-RU" sz="2600" dirty="0">
                <a:hlinkClick r:id="rId2"/>
              </a:rPr>
              <a:t>Приказа</a:t>
            </a:r>
            <a:r>
              <a:rPr lang="ru-RU" sz="2600" dirty="0"/>
              <a:t> </a:t>
            </a:r>
            <a:r>
              <a:rPr lang="ru-RU" sz="2600" dirty="0" err="1"/>
              <a:t>Минобрнауки</a:t>
            </a:r>
            <a:r>
              <a:rPr lang="ru-RU" sz="2600" dirty="0"/>
              <a:t> России от 17.03.2015 N 249)</a:t>
            </a:r>
          </a:p>
          <a:p>
            <a:r>
              <a:rPr lang="ru-RU" sz="2600" dirty="0"/>
              <a:t>разрабатывают требования к организации и проведению школьного этапа олимпиады с учетом методических рекомендаций, подготовленных центральными предметно-методическими комиссиями олимпиады;</a:t>
            </a:r>
          </a:p>
          <a:p>
            <a:r>
              <a:rPr lang="ru-RU" sz="2600" dirty="0" smtClean="0"/>
              <a:t>…формируют комплекты </a:t>
            </a:r>
            <a:r>
              <a:rPr lang="ru-RU" sz="2600" dirty="0"/>
              <a:t>заданий для школьного этапа олимпиады с учетом методических рекомендаций, подготовленных центральными предметно-методическими комиссиями олимпиады;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3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3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3"/>
              </a:rPr>
              <a:t> России от 18.11.2013 N 1252 "Об утверждении Порядка проведения всероссийской олимпиады школьников" (Зарегистрировано в Минюсте России 21.01.2014 N 31060)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4649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dirty="0">
                <a:ea typeface="Times New Roman"/>
                <a:cs typeface="Calibri"/>
              </a:rPr>
              <a:t>46. На муниципальном этапе олимпиады по каждому общеобразовательному предмету принимают индивидуальное участие:</a:t>
            </a:r>
          </a:p>
          <a:p>
            <a:pPr indent="342900" algn="just">
              <a:spcAft>
                <a:spcPts val="0"/>
              </a:spcAft>
            </a:pPr>
            <a:r>
              <a:rPr lang="ru-RU" dirty="0">
                <a:ea typeface="Times New Roman"/>
                <a:cs typeface="Calibri"/>
              </a:rPr>
              <a:t>участники школьного этапа олимпиады текущего учебного года, набравшие необходимое для участия в муниципальном этапе олимпиады количество баллов, установленное организатором муниципального этапа олимпиады;</a:t>
            </a:r>
          </a:p>
          <a:p>
            <a:pPr indent="342900" algn="just">
              <a:spcAft>
                <a:spcPts val="0"/>
              </a:spcAft>
            </a:pPr>
            <a:r>
              <a:rPr lang="ru-RU" u="sng" dirty="0">
                <a:ea typeface="Times New Roman"/>
                <a:cs typeface="Calibri"/>
              </a:rPr>
              <a:t>победители и призеры муниципального этапа олимпиады предыдущего учебного года</a:t>
            </a:r>
            <a:r>
              <a:rPr lang="ru-RU" dirty="0">
                <a:ea typeface="Times New Roman"/>
                <a:cs typeface="Calibri"/>
              </a:rPr>
              <a:t>, продолжающие обучение в организациях, осуществляющих образовательную деятельность по образовательным программам основного общего и среднего общего образования.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 России от 18.11.2013 N 1252 "Об утверждении Порядка проведения всероссийской олимпиады школьников" (Зарегистрировано в Минюсте России 21.01.2014 N 31060)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4743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ea typeface="Calibri"/>
                <a:cs typeface="Times New Roman"/>
              </a:rPr>
              <a:t>47. </a:t>
            </a:r>
            <a:r>
              <a:rPr lang="ru-RU" sz="2400" u="sng" dirty="0">
                <a:ea typeface="Calibri"/>
                <a:cs typeface="Times New Roman"/>
              </a:rPr>
              <a:t>Победители и призеры </a:t>
            </a:r>
            <a:r>
              <a:rPr lang="ru-RU" sz="2400" dirty="0">
                <a:ea typeface="Calibri"/>
                <a:cs typeface="Times New Roman"/>
              </a:rPr>
              <a:t>муниципального этапа </a:t>
            </a:r>
            <a:r>
              <a:rPr lang="ru-RU" sz="2400" u="sng" dirty="0">
                <a:ea typeface="Calibri"/>
                <a:cs typeface="Times New Roman"/>
              </a:rPr>
              <a:t>предыдущего года </a:t>
            </a:r>
            <a:r>
              <a:rPr lang="ru-RU" sz="2400" dirty="0">
                <a:ea typeface="Calibri"/>
                <a:cs typeface="Times New Roman"/>
              </a:rPr>
              <a:t>вправе выполнять олимпиадные </a:t>
            </a:r>
            <a:r>
              <a:rPr lang="ru-RU" sz="2400" u="sng" dirty="0">
                <a:ea typeface="Calibri"/>
                <a:cs typeface="Times New Roman"/>
              </a:rPr>
              <a:t>задания</a:t>
            </a:r>
            <a:r>
              <a:rPr lang="ru-RU" sz="2400" dirty="0">
                <a:ea typeface="Calibri"/>
                <a:cs typeface="Times New Roman"/>
              </a:rPr>
              <a:t>, разработанные </a:t>
            </a:r>
            <a:r>
              <a:rPr lang="ru-RU" sz="2400" u="sng" dirty="0">
                <a:ea typeface="Calibri"/>
                <a:cs typeface="Times New Roman"/>
              </a:rPr>
              <a:t>для более старших классов </a:t>
            </a:r>
            <a:r>
              <a:rPr lang="ru-RU" sz="2400" dirty="0">
                <a:ea typeface="Calibri"/>
                <a:cs typeface="Times New Roman"/>
              </a:rPr>
              <a:t>по отношению к тем, в которых они проходят обучение. В случае их прохождения на последующие этапы олимпиады данные участники олимпиады выполняют олимпиадные задания, разработанные для класса, который они выбрали на муниципальном этапе </a:t>
            </a:r>
            <a:r>
              <a:rPr lang="ru-RU" sz="2400" dirty="0" smtClean="0">
                <a:ea typeface="Calibri"/>
                <a:cs typeface="Times New Roman"/>
              </a:rPr>
              <a:t>олимпиады.</a:t>
            </a:r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 России от 18.11.2013 N 1252 "Об утверждении Порядка проведения всероссийской олимпиады школьников</a:t>
            </a:r>
            <a:r>
              <a:rPr lang="ru-RU" sz="24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9277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sz="2400" dirty="0" smtClean="0"/>
              <a:t>48.</a:t>
            </a:r>
            <a:r>
              <a:rPr lang="ru-RU" sz="2400" dirty="0">
                <a:ea typeface="Calibri"/>
                <a:cs typeface="Times New Roman"/>
              </a:rPr>
              <a:t> Организатор муниципального этапа олимпиады</a:t>
            </a:r>
            <a:r>
              <a:rPr lang="ru-RU" sz="2400" dirty="0" smtClean="0">
                <a:ea typeface="Calibri"/>
                <a:cs typeface="Times New Roman"/>
              </a:rPr>
              <a:t>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400" dirty="0" smtClean="0">
                <a:ea typeface="Times New Roman"/>
                <a:cs typeface="Times New Roman"/>
              </a:rPr>
              <a:t>…..</a:t>
            </a:r>
            <a:r>
              <a:rPr lang="ru-RU" sz="2400" dirty="0" smtClean="0">
                <a:ea typeface="Times New Roman"/>
                <a:cs typeface="Calibri"/>
              </a:rPr>
              <a:t>утверждает </a:t>
            </a:r>
            <a:r>
              <a:rPr lang="ru-RU" sz="2400" dirty="0">
                <a:ea typeface="Times New Roman"/>
                <a:cs typeface="Calibri"/>
              </a:rPr>
              <a:t>результаты муниципального этапа олимпиады по каждому общеобразовательному предмету (рейтинг победителей и рейтинг призеров муниципального этапа олимпиады) и </a:t>
            </a:r>
            <a:r>
              <a:rPr lang="ru-RU" sz="2400" u="sng" dirty="0">
                <a:ea typeface="Times New Roman"/>
                <a:cs typeface="Calibri"/>
              </a:rPr>
              <a:t>публикует их на своем официальном сайте в сети "Интернет", </a:t>
            </a:r>
            <a:r>
              <a:rPr lang="ru-RU" sz="2400" dirty="0">
                <a:ea typeface="Times New Roman"/>
                <a:cs typeface="Calibri"/>
              </a:rPr>
              <a:t>в том числе </a:t>
            </a:r>
            <a:r>
              <a:rPr lang="ru-RU" sz="2400" u="sng" dirty="0">
                <a:ea typeface="Times New Roman"/>
                <a:cs typeface="Calibri"/>
              </a:rPr>
              <a:t>протоколы жюри </a:t>
            </a:r>
            <a:r>
              <a:rPr lang="ru-RU" sz="2400" dirty="0">
                <a:ea typeface="Times New Roman"/>
                <a:cs typeface="Calibri"/>
              </a:rPr>
              <a:t>муниципального этапа олимпиады по каждому общеобразовательному предмету;</a:t>
            </a:r>
          </a:p>
          <a:p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 России от 18.11.2013 N 1252 "Об утверждении Порядка проведения всероссийской олимпиады школьников</a:t>
            </a:r>
            <a:r>
              <a:rPr lang="ru-RU" sz="24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351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Олимпиада по экологии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Победители муниципального этапа своевременно готовят  и сдают проекты, которые будут представлять на региональном этапе.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Проекты должны соответствовать критериям, разработанным предметно-методической комиссией по экологии (председатель – </a:t>
            </a:r>
            <a:r>
              <a:rPr lang="ru-RU" dirty="0" err="1" smtClean="0"/>
              <a:t>Гельденков</a:t>
            </a:r>
            <a:r>
              <a:rPr lang="ru-RU" dirty="0" smtClean="0"/>
              <a:t> М.Ю.).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Проекты, не соответствующие экологической проблематике, не оцениваются.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ru-RU" sz="2800" dirty="0"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296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Оценивание проектного тура</a:t>
            </a:r>
            <a:r>
              <a:rPr lang="ru-RU" sz="3200" b="1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  <a:cs typeface="Times New Roman"/>
              </a:rPr>
            </a:b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лимпиады </a:t>
            </a: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по 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экологии</a:t>
            </a:r>
            <a:b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ru-RU" sz="3200" i="1" spc="490" dirty="0">
                <a:latin typeface="Times New Roman"/>
                <a:ea typeface="Times New Roman"/>
              </a:rPr>
              <a:t>шкала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>
                <a:latin typeface="Times New Roman"/>
                <a:ea typeface="Times New Roman"/>
              </a:rPr>
              <a:t>оценки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>
                <a:latin typeface="Times New Roman"/>
                <a:ea typeface="Times New Roman"/>
              </a:rPr>
              <a:t>рукописи проект</a:t>
            </a:r>
            <a:r>
              <a:rPr lang="ru-RU" sz="3200" i="1" dirty="0">
                <a:latin typeface="Times New Roman"/>
                <a:ea typeface="Times New Roman"/>
              </a:rPr>
              <a:t>а</a:t>
            </a:r>
            <a:endParaRPr lang="ru-RU" sz="32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450909"/>
              </p:ext>
            </p:extLst>
          </p:nvPr>
        </p:nvGraphicFramePr>
        <p:xfrm>
          <a:off x="683568" y="1772816"/>
          <a:ext cx="8064895" cy="4626864"/>
        </p:xfrm>
        <a:graphic>
          <a:graphicData uri="http://schemas.openxmlformats.org/drawingml/2006/table">
            <a:tbl>
              <a:tblPr/>
              <a:tblGrid>
                <a:gridCol w="8064895"/>
              </a:tblGrid>
              <a:tr h="403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Обоснованность темы проекта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24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целесообразность</a:t>
                      </a:r>
                      <a:r>
                        <a:rPr lang="ru-RU" sz="2400" b="1" i="1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аргументов, подтверждающих актуальность темы проекта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r>
                        <a:rPr lang="ru-RU" sz="2400" i="1" u="words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Конкретность, ясность 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формулировки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цели, задач, 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 также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их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соответствие 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теме проекта 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r>
                        <a:rPr lang="ru-RU" sz="2400" u="words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Теоретическая значимость обзора</a:t>
                      </a:r>
                      <a:r>
                        <a:rPr lang="ru-RU" sz="2400" b="1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 представлена и обоснована модель объекта, показаны её недостатки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Значимость работы для оценки возможного экологического риска 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рассматриваемой области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5.  Значимость работы для снижения возможного экологического риска </a:t>
                      </a:r>
                      <a:r>
                        <a:rPr lang="ru-RU" sz="2400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в рассматриваемой области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957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Оценивание проектного тура</a:t>
            </a:r>
            <a:r>
              <a:rPr lang="ru-RU" sz="3200" b="1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  <a:cs typeface="Times New Roman"/>
              </a:rPr>
            </a:b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лимпиады </a:t>
            </a: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по 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экологии</a:t>
            </a:r>
            <a:b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ru-RU" sz="3200" i="1" spc="490" dirty="0">
                <a:latin typeface="Times New Roman"/>
                <a:ea typeface="Times New Roman"/>
              </a:rPr>
              <a:t>шкала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>
                <a:latin typeface="Times New Roman"/>
                <a:ea typeface="Times New Roman"/>
              </a:rPr>
              <a:t>оценки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>
                <a:latin typeface="Times New Roman"/>
                <a:ea typeface="Times New Roman"/>
              </a:rPr>
              <a:t>рукописи проект</a:t>
            </a:r>
            <a:r>
              <a:rPr lang="ru-RU" sz="3200" i="1" dirty="0">
                <a:latin typeface="Times New Roman"/>
                <a:ea typeface="Times New Roman"/>
              </a:rPr>
              <a:t>а</a:t>
            </a:r>
            <a:endParaRPr lang="ru-RU" sz="32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368087"/>
              </p:ext>
            </p:extLst>
          </p:nvPr>
        </p:nvGraphicFramePr>
        <p:xfrm>
          <a:off x="395536" y="1772816"/>
          <a:ext cx="8352927" cy="4626864"/>
        </p:xfrm>
        <a:graphic>
          <a:graphicData uri="http://schemas.openxmlformats.org/drawingml/2006/table">
            <a:tbl>
              <a:tblPr/>
              <a:tblGrid>
                <a:gridCol w="8352927"/>
              </a:tblGrid>
              <a:tr h="403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Обоснованность методик 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доказана логически и/или ссылкой на авторитеты и/или приведением фактов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7. Доступность методик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для самостоятельного выполнения автором проекта (учащимся или учащимися)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8. </a:t>
                      </a:r>
                      <a:r>
                        <a:rPr lang="ru-RU" sz="2400" b="1" i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Логичность и обоснованность эксперимента </a:t>
                      </a:r>
                      <a:r>
                        <a:rPr lang="ru-RU" sz="24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(/</a:t>
                      </a:r>
                      <a:r>
                        <a:rPr lang="ru-RU" sz="2400" b="1" i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наблюдения</a:t>
                      </a:r>
                      <a:r>
                        <a:rPr lang="ru-RU" sz="2400" b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),</a:t>
                      </a:r>
                      <a:r>
                        <a:rPr lang="ru-RU" sz="24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обусловленность логикой изучения объекта 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  <a:r>
                        <a:rPr lang="ru-RU" sz="2400" i="1" u="words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Наглядность (многообразие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способов)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представления результатов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– графики, гистограммы, схемы, фото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10.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Дискуссионность (полемичность)</a:t>
                      </a:r>
                      <a:r>
                        <a:rPr lang="ru-RU" sz="2400" b="1" i="1" u="words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обсуждения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полученных результатов с разных точек зрения, позиций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8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6059016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Повестка  дня</a:t>
            </a:r>
            <a:endParaRPr lang="ru-RU" sz="32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0603" y="1412776"/>
            <a:ext cx="8229600" cy="3777283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О подготовке </a:t>
            </a:r>
            <a:r>
              <a:rPr lang="ru-RU" sz="2800" dirty="0"/>
              <a:t>и </a:t>
            </a:r>
            <a:r>
              <a:rPr lang="ru-RU" sz="2800" dirty="0" smtClean="0"/>
              <a:t>проведении школьного и </a:t>
            </a:r>
            <a:r>
              <a:rPr lang="ru-RU" sz="2800" dirty="0"/>
              <a:t>муниципального этапов в</a:t>
            </a:r>
            <a:r>
              <a:rPr lang="ru-RU" sz="2800" dirty="0" smtClean="0"/>
              <a:t>сероссийской олимпиады </a:t>
            </a:r>
            <a:r>
              <a:rPr lang="ru-RU" sz="2800" dirty="0"/>
              <a:t>школьников.</a:t>
            </a:r>
          </a:p>
          <a:p>
            <a:pPr marL="514350" lvl="0" indent="-5143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2800" dirty="0" smtClean="0"/>
              <a:t> </a:t>
            </a:r>
            <a:r>
              <a:rPr lang="ru-RU" sz="2800" dirty="0"/>
              <a:t>О предоставлении отчетной информации по итогам проведения школьного и  муниципального </a:t>
            </a:r>
            <a:r>
              <a:rPr lang="ru-RU" sz="2800" dirty="0" smtClean="0"/>
              <a:t>этапов всероссийской </a:t>
            </a:r>
            <a:r>
              <a:rPr lang="ru-RU" sz="2800" dirty="0"/>
              <a:t>олимпиады школьников</a:t>
            </a:r>
            <a:r>
              <a:rPr lang="ru-RU" sz="2800" dirty="0" smtClean="0"/>
              <a:t>.</a:t>
            </a:r>
            <a:endParaRPr lang="ru-RU" sz="2800" dirty="0"/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 </a:t>
            </a:r>
            <a:r>
              <a:rPr lang="ru-RU" sz="2800" dirty="0"/>
              <a:t>Основные правила использования программного обеспечения при подготовке отчетной </a:t>
            </a:r>
            <a:r>
              <a:rPr lang="ru-RU" sz="2800" dirty="0" smtClean="0"/>
              <a:t>документации.</a:t>
            </a:r>
            <a:endParaRPr lang="ru-RU" sz="2800" dirty="0"/>
          </a:p>
        </p:txBody>
      </p:sp>
      <p:pic>
        <p:nvPicPr>
          <p:cNvPr id="4" name="Picture 2" descr="C:\Users\Пользователь\Desktop\Олимпиада\emblema_VOS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88640"/>
            <a:ext cx="1603907" cy="170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5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Оценивание проектного тура</a:t>
            </a:r>
            <a:r>
              <a:rPr lang="ru-RU" sz="3200" b="1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  <a:cs typeface="Times New Roman"/>
              </a:rPr>
            </a:b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лимпиады </a:t>
            </a: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по 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экологии</a:t>
            </a:r>
            <a:b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ru-RU" sz="3200" i="1" spc="490" dirty="0">
                <a:latin typeface="Times New Roman"/>
                <a:ea typeface="Times New Roman"/>
              </a:rPr>
              <a:t>шкала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>
                <a:latin typeface="Times New Roman"/>
                <a:ea typeface="Times New Roman"/>
              </a:rPr>
              <a:t>оценки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>
                <a:latin typeface="Times New Roman"/>
                <a:ea typeface="Times New Roman"/>
              </a:rPr>
              <a:t>рукописи проект</a:t>
            </a:r>
            <a:r>
              <a:rPr lang="ru-RU" sz="3200" i="1" dirty="0">
                <a:latin typeface="Times New Roman"/>
                <a:ea typeface="Times New Roman"/>
              </a:rPr>
              <a:t>а</a:t>
            </a:r>
            <a:endParaRPr lang="ru-RU" sz="32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337490"/>
              </p:ext>
            </p:extLst>
          </p:nvPr>
        </p:nvGraphicFramePr>
        <p:xfrm>
          <a:off x="467545" y="1772816"/>
          <a:ext cx="8280918" cy="3364992"/>
        </p:xfrm>
        <a:graphic>
          <a:graphicData uri="http://schemas.openxmlformats.org/drawingml/2006/table">
            <a:tbl>
              <a:tblPr/>
              <a:tblGrid>
                <a:gridCol w="8280918"/>
              </a:tblGrid>
              <a:tr h="403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 Оригинальность позиции автора</a:t>
                      </a:r>
                      <a:r>
                        <a:rPr lang="ru-RU" sz="2400" i="1" u="words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 наличие собственной позиции (точки зрения) на полученные результаты 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12.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Соответствие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содержания выводов содержанию цели и задач;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оценивание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выдвинутой гипотезы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Конкретность выводов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уровень обобщения </a:t>
                      </a:r>
                      <a:r>
                        <a:rPr lang="ru-RU" sz="2400" spc="-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 отсутствие рассуждений, частностей, общих мест, ссылок на других.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661" marR="54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083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Оценивание проектного тура</a:t>
            </a:r>
            <a:r>
              <a:rPr lang="ru-RU" sz="3200" b="1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  <a:cs typeface="Times New Roman"/>
              </a:rPr>
            </a:b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лимпиады </a:t>
            </a: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по 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экологии</a:t>
            </a:r>
            <a:b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ru-RU" sz="3200" i="1" spc="490" dirty="0">
                <a:latin typeface="Times New Roman"/>
                <a:ea typeface="Times New Roman"/>
              </a:rPr>
              <a:t>шкала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>
                <a:latin typeface="Times New Roman"/>
                <a:ea typeface="Times New Roman"/>
              </a:rPr>
              <a:t>оценки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 smtClean="0">
                <a:latin typeface="Times New Roman"/>
                <a:ea typeface="Times New Roman"/>
              </a:rPr>
              <a:t>защиты </a:t>
            </a:r>
            <a:r>
              <a:rPr lang="ru-RU" sz="3200" i="1" spc="490" dirty="0">
                <a:latin typeface="Times New Roman"/>
                <a:ea typeface="Times New Roman"/>
              </a:rPr>
              <a:t>проект</a:t>
            </a:r>
            <a:r>
              <a:rPr lang="ru-RU" sz="3200" i="1" dirty="0">
                <a:latin typeface="Times New Roman"/>
                <a:ea typeface="Times New Roman"/>
              </a:rPr>
              <a:t>а</a:t>
            </a:r>
            <a:endParaRPr lang="ru-RU" sz="32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359599"/>
              </p:ext>
            </p:extLst>
          </p:nvPr>
        </p:nvGraphicFramePr>
        <p:xfrm>
          <a:off x="539552" y="1444594"/>
          <a:ext cx="8352928" cy="5468112"/>
        </p:xfrm>
        <a:graphic>
          <a:graphicData uri="http://schemas.openxmlformats.org/drawingml/2006/table">
            <a:tbl>
              <a:tblPr/>
              <a:tblGrid>
                <a:gridCol w="1008112"/>
                <a:gridCol w="7344816"/>
              </a:tblGrid>
              <a:tr h="40744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4888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7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выступление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1.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Соответствие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сообщения заявленной теме, цели и задачам проекта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9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2.</a:t>
                      </a:r>
                      <a:r>
                        <a:rPr lang="ru-RU" sz="2400" spc="-9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spc="-9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Структурированность</a:t>
                      </a:r>
                      <a:r>
                        <a:rPr lang="ru-RU" sz="2400" spc="-9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(организация) сообщения, которая обеспечивает понимание его содержания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3.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Культура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выступления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– чтение с листа или рассказ, обращённый к аудитории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7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4.</a:t>
                      </a:r>
                      <a:r>
                        <a:rPr lang="ru-RU" sz="2400" spc="-7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spc="-7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Доступность</a:t>
                      </a:r>
                      <a:r>
                        <a:rPr lang="ru-RU" sz="2400" spc="-7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сообщения о содержании проекта, его целях, задачах, методах и результатах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5.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Целесообразность, </a:t>
                      </a:r>
                      <a:r>
                        <a:rPr lang="ru-RU" sz="2400" b="1" i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инструментальность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наглядности, уровень её использования 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Соблюдение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временного регламента сообщения (не более 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минут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1156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Оценивание проектного тура</a:t>
            </a:r>
            <a:r>
              <a:rPr lang="ru-RU" sz="3200" b="1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b="1" dirty="0">
                <a:latin typeface="Times New Roman"/>
                <a:ea typeface="Times New Roman"/>
                <a:cs typeface="Times New Roman"/>
              </a:rPr>
            </a:b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о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лимпиады </a:t>
            </a: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по 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экологии</a:t>
            </a:r>
            <a:b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ru-RU" sz="3200" i="1" spc="490" dirty="0">
                <a:latin typeface="Times New Roman"/>
                <a:ea typeface="Times New Roman"/>
              </a:rPr>
              <a:t>шкала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>
                <a:latin typeface="Times New Roman"/>
                <a:ea typeface="Times New Roman"/>
              </a:rPr>
              <a:t>оценки</a:t>
            </a:r>
            <a:r>
              <a:rPr lang="ru-RU" sz="3200" spc="490" dirty="0">
                <a:latin typeface="Times New Roman"/>
                <a:ea typeface="Times New Roman"/>
              </a:rPr>
              <a:t> </a:t>
            </a:r>
            <a:r>
              <a:rPr lang="ru-RU" sz="3200" i="1" spc="490" dirty="0" smtClean="0">
                <a:latin typeface="Times New Roman"/>
                <a:ea typeface="Times New Roman"/>
              </a:rPr>
              <a:t>защиты </a:t>
            </a:r>
            <a:r>
              <a:rPr lang="ru-RU" sz="3200" i="1" spc="490" dirty="0">
                <a:latin typeface="Times New Roman"/>
                <a:ea typeface="Times New Roman"/>
              </a:rPr>
              <a:t>проект</a:t>
            </a:r>
            <a:r>
              <a:rPr lang="ru-RU" sz="3200" i="1" dirty="0">
                <a:latin typeface="Times New Roman"/>
                <a:ea typeface="Times New Roman"/>
              </a:rPr>
              <a:t>а</a:t>
            </a:r>
            <a:endParaRPr lang="ru-RU" sz="32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199956"/>
              </p:ext>
            </p:extLst>
          </p:nvPr>
        </p:nvGraphicFramePr>
        <p:xfrm>
          <a:off x="539552" y="1916832"/>
          <a:ext cx="8136904" cy="3995928"/>
        </p:xfrm>
        <a:graphic>
          <a:graphicData uri="http://schemas.openxmlformats.org/drawingml/2006/table">
            <a:tbl>
              <a:tblPr/>
              <a:tblGrid>
                <a:gridCol w="1043193"/>
                <a:gridCol w="7093711"/>
              </a:tblGrid>
              <a:tr h="2057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177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дискуссия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7.</a:t>
                      </a:r>
                      <a:r>
                        <a:rPr lang="ru-RU" sz="2400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Чёткость</a:t>
                      </a:r>
                      <a:r>
                        <a:rPr lang="ru-RU" sz="2400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и </a:t>
                      </a:r>
                      <a:r>
                        <a:rPr lang="ru-RU" sz="2400" b="1" i="1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полнота</a:t>
                      </a:r>
                      <a:r>
                        <a:rPr lang="ru-RU" sz="2400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ответов на дополнительные вопросы по существу </a:t>
                      </a:r>
                      <a:r>
                        <a:rPr lang="ru-RU" sz="2400" spc="-20" dirty="0" smtClean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сообщения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8.</a:t>
                      </a:r>
                      <a:r>
                        <a:rPr lang="ru-RU" sz="2400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ru-RU" sz="2400" b="1" i="1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Владение</a:t>
                      </a:r>
                      <a:r>
                        <a:rPr lang="ru-RU" sz="2400" spc="-2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специальной терминологией по теме проекта, использованной в </a:t>
                      </a:r>
                      <a:r>
                        <a:rPr lang="ru-RU" sz="2400" spc="-20" dirty="0" smtClean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сообщении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7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  <a:r>
                        <a:rPr lang="ru-RU" sz="2400" spc="-7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spc="-7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Культура</a:t>
                      </a:r>
                      <a:r>
                        <a:rPr lang="ru-RU" sz="2400" spc="-7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1" spc="-7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дискуссии</a:t>
                      </a:r>
                      <a:r>
                        <a:rPr lang="ru-RU" sz="2400" spc="-7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– умение понять собеседника и аргументировано ответить на его </a:t>
                      </a:r>
                      <a:r>
                        <a:rPr lang="ru-RU" sz="2400" spc="-7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вопросы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5810021"/>
            <a:ext cx="8136904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Общее максимальное количество баллов за проектный тур = 44 балла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За теоретический тур (2016-2017 </a:t>
            </a:r>
            <a:r>
              <a:rPr lang="ru-RU" dirty="0" smtClean="0"/>
              <a:t>гг.) </a:t>
            </a:r>
            <a:r>
              <a:rPr lang="ru-RU" dirty="0"/>
              <a:t>максимально = 47 баллов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Всего максимально (2016-2017 </a:t>
            </a:r>
            <a:r>
              <a:rPr lang="ru-RU" dirty="0" smtClean="0"/>
              <a:t>гг.) </a:t>
            </a:r>
            <a:r>
              <a:rPr lang="ru-RU" dirty="0"/>
              <a:t>= 91 балл</a:t>
            </a:r>
          </a:p>
        </p:txBody>
      </p:sp>
    </p:spTree>
    <p:extLst>
      <p:ext uri="{BB962C8B-B14F-4D97-AF65-F5344CB8AC3E}">
        <p14:creationId xmlns:p14="http://schemas.microsoft.com/office/powerpoint/2010/main" val="516026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640960" cy="24482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 eaLnBrk="0" fontAlgn="base" hangingPunct="0">
              <a:spcBef>
                <a:spcPts val="0"/>
              </a:spcBef>
              <a:spcAft>
                <a:spcPct val="0"/>
              </a:spcAft>
              <a:defRPr/>
            </a:pPr>
            <a:r>
              <a:rPr lang="ru-R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</a:t>
            </a:r>
            <a:r>
              <a:rPr lang="ru-R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проведения Всероссийской олимпиады школьников, утвержденный приказом Министерства образования и науки Российской Федерации </a:t>
            </a:r>
            <a:r>
              <a:rPr lang="ru-R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ноября 2013 г. № 1252 и изменения, внесенные в </a:t>
            </a:r>
            <a:r>
              <a:rPr lang="ru-R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</a:t>
            </a:r>
            <a:r>
              <a:rPr lang="ru-R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(приказы </a:t>
            </a:r>
            <a:r>
              <a:rPr lang="ru-RU" sz="27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17 марта 2015 г. № 249 </a:t>
            </a:r>
            <a:r>
              <a:rPr lang="ru-R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17 декабря 2015 г. №</a:t>
            </a:r>
            <a:r>
              <a:rPr lang="ru-R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1488).</a:t>
            </a:r>
            <a:endParaRPr lang="ru-RU" sz="2400" dirty="0">
              <a:solidFill>
                <a:srgbClr val="0080B4"/>
              </a:solidFill>
              <a:latin typeface="Tahoma"/>
            </a:endParaRPr>
          </a:p>
        </p:txBody>
      </p:sp>
      <p:pic>
        <p:nvPicPr>
          <p:cNvPr id="1026" name="Picture 2" descr="C:\Users\Пользователь\Desktop\Олимпиада\emblema_VOS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68052"/>
            <a:ext cx="1584176" cy="167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268052"/>
            <a:ext cx="67687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Школьный и муниципальный </a:t>
            </a: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этапы всероссийской олимпиады школьников</a:t>
            </a:r>
          </a:p>
          <a:p>
            <a:endParaRPr lang="ru-RU" sz="32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895" y="4437112"/>
            <a:ext cx="864096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Департамента Смоленской области по 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образованию и науке от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17.09.2018 № 792-ОД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проведении всероссийской олимпиады школьников в 2018-2019 учебном году».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51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Интернет-ресурс Всероссийской олимпиады школьников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</a:rPr>
              <a:t/>
            </a:r>
            <a:br>
              <a:rPr lang="ru-RU" sz="1800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  <a:hlinkClick r:id="rId2"/>
              </a:rPr>
              <a:t>https://</a:t>
            </a:r>
            <a:r>
              <a:rPr lang="ru-RU" sz="2800" dirty="0" smtClean="0">
                <a:solidFill>
                  <a:prstClr val="black"/>
                </a:solidFill>
                <a:hlinkClick r:id="rId2"/>
              </a:rPr>
              <a:t>минобрнауки.рф/олимпиада</a:t>
            </a:r>
            <a:endParaRPr lang="ru-RU" sz="2800" dirty="0" smtClean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2800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http://vserosolymp.rudn.ru</a:t>
            </a:r>
            <a:r>
              <a:rPr lang="en-US" sz="2800" dirty="0" smtClean="0">
                <a:solidFill>
                  <a:prstClr val="black"/>
                </a:solidFill>
                <a:hlinkClick r:id="rId3"/>
              </a:rPr>
              <a:t>/</a:t>
            </a:r>
            <a:endParaRPr lang="ru-RU" sz="2800" dirty="0" smtClean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2800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800" dirty="0">
                <a:solidFill>
                  <a:prstClr val="black"/>
                </a:solidFill>
                <a:hlinkClick r:id="rId4"/>
              </a:rPr>
              <a:t>http://</a:t>
            </a:r>
            <a:r>
              <a:rPr lang="en-US" sz="2800" dirty="0" smtClean="0">
                <a:solidFill>
                  <a:prstClr val="black"/>
                </a:solidFill>
                <a:hlinkClick r:id="rId4"/>
              </a:rPr>
              <a:t>edu.smolinvest.ru/deiatelnost/odarennye-deti/vserossijskaya-olimpiada-shkolnikov/</a:t>
            </a:r>
            <a:endParaRPr lang="ru-RU" sz="2800" dirty="0" smtClean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ru-RU" sz="2800" dirty="0" smtClean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800" dirty="0">
                <a:hlinkClick r:id="rId5"/>
              </a:rPr>
              <a:t>http://</a:t>
            </a:r>
            <a:r>
              <a:rPr lang="en-US" sz="2800" dirty="0" smtClean="0">
                <a:hlinkClick r:id="rId5"/>
              </a:rPr>
              <a:t>www.dpo-smolensk.ru/konkurs-new/P-vseross-school/index.php</a:t>
            </a:r>
            <a:endParaRPr lang="ru-RU" sz="2800" dirty="0" smtClean="0"/>
          </a:p>
          <a:p>
            <a:pPr marL="0" lvl="0" indent="0">
              <a:spcBef>
                <a:spcPts val="0"/>
              </a:spcBef>
              <a:buNone/>
            </a:pP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71505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56990"/>
          </a:xfrm>
        </p:spPr>
        <p:txBody>
          <a:bodyPr>
            <a:normAutofit fontScale="90000"/>
          </a:bodyPr>
          <a:lstStyle/>
          <a:p>
            <a:pPr lvl="0" algn="l">
              <a:spcBef>
                <a:spcPts val="0"/>
              </a:spcBef>
            </a:pP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/>
            </a:r>
            <a:b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ru-RU" sz="32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Сроки проведения</a:t>
            </a:r>
            <a: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/>
            </a:r>
            <a:br>
              <a:rPr lang="ru-RU" sz="32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Школьный 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этап всероссийской олимпиады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школьников</a:t>
            </a: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до 26 октября 2018 года</a:t>
            </a:r>
          </a:p>
          <a:p>
            <a:pPr marL="0" indent="0">
              <a:buNone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униципальный этап 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всероссийской олимпиады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школьников</a:t>
            </a:r>
          </a:p>
          <a:p>
            <a:pPr marL="0" lv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 ноября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декабря 2018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584325" cy="168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403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 России от 18.11.2013 N 1252 "Об утверждении Порядка проведения всероссийской олимпиады школьников</a:t>
            </a:r>
            <a:r>
              <a:rPr lang="ru-RU" sz="24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"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7"/>
            <a:ext cx="8229600" cy="1368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5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Организатором школьного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 муниципального этапов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олимпиады является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орган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местного самоуправления, осуществляющий управление в сфере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образования…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226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575048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  <a:hlinkClick r:id="rId3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  <a:hlinkClick r:id="rId3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  <a:hlinkClick r:id="rId3"/>
              </a:rPr>
              <a:t> России от 18.11.2013 N 1252 "Об утверждении Порядка проведения всероссийской олимпиады школьников</a:t>
            </a:r>
            <a:r>
              <a:rPr lang="ru-RU" sz="2400" b="1" dirty="0" smtClean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  <a:hlinkClick r:id="rId3"/>
              </a:rPr>
              <a:t>"</a:t>
            </a:r>
            <a:endParaRPr lang="ru-RU" sz="2400" b="1" dirty="0">
              <a:solidFill>
                <a:srgbClr val="6F010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473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13. До </a:t>
            </a:r>
            <a:r>
              <a:rPr lang="ru-RU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начала соответствующего этапа олимпиады по каждому общеобразовательному предмету представители организатора олимпиады проводят инструктаж участников олимпиады - информируют о продолжительности олимпиады, </a:t>
            </a:r>
            <a:r>
              <a:rPr lang="ru-RU" sz="2400" u="sng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порядке подачи апелляций о несогласии с выставленными баллами</a:t>
            </a:r>
            <a:r>
              <a:rPr lang="ru-RU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 о случаях удаления с олимпиады, а также </a:t>
            </a:r>
            <a:r>
              <a:rPr lang="ru-RU" sz="2400" u="sng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 времени и месте ознакомления с результатами олимпиады.</a:t>
            </a:r>
            <a:endParaRPr lang="ru-RU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1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2"/>
              </a:rPr>
              <a:t> России от 18.11.2013 N 1252 "Об утверждении Порядка проведения всероссийской олимпиады школьников" (Зарегистрировано в Минюсте России 21.01.2014 N 31060)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748464" cy="428133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2400" dirty="0"/>
              <a:t>14. Родитель </a:t>
            </a:r>
            <a:r>
              <a:rPr lang="ru-RU" sz="2400" dirty="0">
                <a:hlinkClick r:id="rId3"/>
              </a:rPr>
              <a:t>(законный представитель)</a:t>
            </a:r>
            <a:r>
              <a:rPr lang="ru-RU" sz="2400" dirty="0"/>
              <a:t> обучающегося, заявившего о своем участии в олимпиаде, в срок не менее чем за 10 рабочих дней до начала школьного этапа олимпиады в письменной форме подтверждает ознакомление с настоящим Порядком и предоставляет организатору школьного этапа олимпиады </a:t>
            </a:r>
            <a:r>
              <a:rPr lang="ru-RU" sz="2400" u="sng" dirty="0"/>
              <a:t>согласие на публикацию олимпиадной работы своего несовершеннолетнего ребенка, в том числе в информационно-телекоммуникационной сети "</a:t>
            </a:r>
            <a:r>
              <a:rPr lang="ru-RU" sz="2400" u="sng" dirty="0" smtClean="0"/>
              <a:t>Интернет</a:t>
            </a:r>
            <a:r>
              <a:rPr lang="ru-RU" sz="2400" dirty="0" smtClean="0"/>
              <a:t>".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400" dirty="0" smtClean="0"/>
              <a:t>(</a:t>
            </a:r>
            <a:r>
              <a:rPr lang="ru-RU" sz="2400" dirty="0"/>
              <a:t>п. 14 в ред. </a:t>
            </a:r>
            <a:r>
              <a:rPr lang="ru-RU" sz="2400" dirty="0">
                <a:hlinkClick r:id="rId4"/>
              </a:rPr>
              <a:t>Приказа</a:t>
            </a:r>
            <a:r>
              <a:rPr lang="ru-RU" sz="2400" dirty="0"/>
              <a:t> </a:t>
            </a:r>
            <a:r>
              <a:rPr lang="ru-RU" sz="2400" dirty="0" err="1"/>
              <a:t>Минобрнауки</a:t>
            </a:r>
            <a:r>
              <a:rPr lang="ru-RU" sz="2400" dirty="0"/>
              <a:t> России от 17.03.2015 N 249</a:t>
            </a:r>
            <a:r>
              <a:rPr lang="ru-RU" sz="2400" dirty="0" smtClean="0"/>
              <a:t>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2962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251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31. Жюри всех этапов олимпиады:</a:t>
            </a:r>
          </a:p>
          <a:p>
            <a:r>
              <a:rPr lang="ru-RU" sz="2400" dirty="0"/>
              <a:t>принимает для оценивания закодированные (обезличенные) олимпиадные работы участников олимпиады;</a:t>
            </a:r>
          </a:p>
          <a:p>
            <a:r>
              <a:rPr lang="ru-RU" sz="2400" dirty="0"/>
              <a:t>оценивает выполненные олимпиадные задания в соответствии с утвержденными критериями и методиками оценивания выполненных олимпиадных заданий;</a:t>
            </a:r>
          </a:p>
          <a:p>
            <a:r>
              <a:rPr lang="ru-RU" sz="2400" u="sng" dirty="0"/>
              <a:t>проводит с участниками олимпиады анализ олимпиадных заданий и их решений;</a:t>
            </a:r>
          </a:p>
          <a:p>
            <a:pPr marL="0" lvl="0" indent="0" algn="r">
              <a:buNone/>
            </a:pPr>
            <a:r>
              <a:rPr lang="ru-RU" sz="2400" dirty="0" smtClean="0">
                <a:ea typeface="Times New Roman"/>
                <a:cs typeface="Calibri"/>
              </a:rPr>
              <a:t>(</a:t>
            </a:r>
            <a:r>
              <a:rPr lang="ru-RU" sz="2400" dirty="0">
                <a:ea typeface="Times New Roman"/>
                <a:cs typeface="Calibri"/>
              </a:rPr>
              <a:t>в ред. </a:t>
            </a:r>
            <a:r>
              <a:rPr lang="ru-RU" sz="2400" dirty="0">
                <a:solidFill>
                  <a:srgbClr val="0000FF"/>
                </a:solidFill>
                <a:ea typeface="Times New Roman"/>
                <a:cs typeface="Calibri"/>
                <a:hlinkClick r:id="rId2"/>
              </a:rPr>
              <a:t>Приказа</a:t>
            </a:r>
            <a:r>
              <a:rPr lang="ru-RU" sz="2400" dirty="0">
                <a:ea typeface="Times New Roman"/>
                <a:cs typeface="Calibri"/>
              </a:rPr>
              <a:t> </a:t>
            </a:r>
            <a:r>
              <a:rPr lang="ru-RU" sz="2400" dirty="0" err="1">
                <a:ea typeface="Times New Roman"/>
                <a:cs typeface="Calibri"/>
              </a:rPr>
              <a:t>Минобрнауки</a:t>
            </a:r>
            <a:r>
              <a:rPr lang="ru-RU" sz="2400" dirty="0">
                <a:ea typeface="Times New Roman"/>
                <a:cs typeface="Calibri"/>
              </a:rPr>
              <a:t> России от 17.03.2015 N </a:t>
            </a:r>
            <a:r>
              <a:rPr lang="ru-RU" sz="2400" dirty="0" smtClean="0">
                <a:ea typeface="Times New Roman"/>
                <a:cs typeface="Calibri"/>
              </a:rPr>
              <a:t>249)</a:t>
            </a:r>
          </a:p>
          <a:p>
            <a:pPr marL="0" lvl="0" indent="0" algn="just">
              <a:buNone/>
            </a:pPr>
            <a:r>
              <a:rPr lang="ru-RU" sz="2400" dirty="0" smtClean="0">
                <a:solidFill>
                  <a:prstClr val="black"/>
                </a:solidFill>
                <a:ea typeface="Times New Roman"/>
                <a:cs typeface="Calibri"/>
              </a:rPr>
              <a:t> </a:t>
            </a:r>
            <a:r>
              <a:rPr lang="ru-RU" sz="2400" dirty="0">
                <a:solidFill>
                  <a:prstClr val="black"/>
                </a:solidFill>
                <a:ea typeface="Times New Roman"/>
                <a:cs typeface="Calibri"/>
              </a:rPr>
              <a:t>33. Состав жюри всех этапов олимпиады должен меняться не менее чем на пятую часть от общего числа членов не реже одного раза в пять лет.</a:t>
            </a:r>
          </a:p>
          <a:p>
            <a:pPr algn="just">
              <a:spcAft>
                <a:spcPts val="0"/>
              </a:spcAft>
            </a:pPr>
            <a:endParaRPr lang="ru-RU" sz="2400" dirty="0" smtClean="0">
              <a:ea typeface="Times New Roman"/>
              <a:cs typeface="Calibri"/>
            </a:endParaRPr>
          </a:p>
          <a:p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3"/>
              </a:rPr>
              <a:t>Приказ </a:t>
            </a:r>
            <a:r>
              <a:rPr lang="ru-RU" sz="2400" b="1" dirty="0" err="1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3"/>
              </a:rPr>
              <a:t>Минобрнауки</a:t>
            </a:r>
            <a:r>
              <a:rPr lang="ru-RU" sz="2400" b="1" dirty="0">
                <a:solidFill>
                  <a:srgbClr val="6F010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3"/>
              </a:rPr>
              <a:t> России от 18.11.2013 N 1252 "Об утверждении Порядка проведения всероссийской олимпиады школьников" (Зарегистрировано в Минюсте России 21.01.2014 N 31060)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19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1444</Words>
  <Application>Microsoft Office PowerPoint</Application>
  <PresentationFormat>Экран (4:3)</PresentationFormat>
  <Paragraphs>118</Paragraphs>
  <Slides>22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Презентация PowerPoint</vt:lpstr>
      <vt:lpstr>Повестка  дня</vt:lpstr>
      <vt:lpstr>Порядок проведения Всероссийской олимпиады школьников, утвержденный приказом Министерства образования и науки Российской Федерации от 18 ноября 2013 г. № 1252 и изменения, внесенные в Порядок (приказы Минобрнауки России от 17 марта 2015 г. № 249 , от 17 декабря 2015 г. №1488).</vt:lpstr>
      <vt:lpstr>Интернет-ресурс Всероссийской олимпиады школьников</vt:lpstr>
      <vt:lpstr>  Сроки проведения </vt:lpstr>
      <vt:lpstr>Приказ Минобрнауки России от 18.11.2013 N 1252 "Об утверждении Порядка проведения всероссийской олимпиады школьников"</vt:lpstr>
      <vt:lpstr>Приказ Минобрнауки России от 18.11.2013 N 1252 "Об утверждении Порядка проведения всероссийской олимпиады школьников"</vt:lpstr>
      <vt:lpstr>Приказ Минобрнауки России от 18.11.2013 N 1252 "Об утверждении Порядка проведения всероссийской олимпиады школьников" (Зарегистрировано в Минюсте России 21.01.2014 N 31060) </vt:lpstr>
      <vt:lpstr>Приказ Минобрнауки России от 18.11.2013 N 1252 "Об утверждении Порядка проведения всероссийской олимпиады школьников" (Зарегистрировано в Минюсте России 21.01.2014 N 31060) </vt:lpstr>
      <vt:lpstr>Приказ Минобрнауки России от 18.11.2013 N 1252 "Об утверждении Порядка проведения всероссийской олимпиады школьников" (Зарегистрировано в Минюсте России 21.01.2014 N 31060) </vt:lpstr>
      <vt:lpstr>Приказ Минобрнауки России от 18.11.2013 N 1252 "Об утверждении Порядка проведения всероссийской олимпиады школьников" (Зарегистрировано в Минюсте России 21.01.2014 N 31060) </vt:lpstr>
      <vt:lpstr>Приказ Минобрнауки России от 18.11.2013 N 1252 "Об утверждении Порядка проведения всероссийской олимпиады школьников" (Зарегистрировано в Минюсте России 21.01.2014 N 31060) </vt:lpstr>
      <vt:lpstr>Приказ Минобрнауки России от 18.11.2013 N 1252 "Об утверждении Порядка проведения всероссийской олимпиады школьников" (Зарегистрировано в Минюсте России 21.01.2014 N 31060) </vt:lpstr>
      <vt:lpstr>Приказ Минобрнауки России от 18.11.2013 N 1252 "Об утверждении Порядка проведения всероссийской олимпиады школьников" (Зарегистрировано в Минюсте России 21.01.2014 N 31060) </vt:lpstr>
      <vt:lpstr>Приказ Минобрнауки России от 18.11.2013 N 1252 "Об утверждении Порядка проведения всероссийской олимпиады школьников"</vt:lpstr>
      <vt:lpstr>Приказ Минобрнауки России от 18.11.2013 N 1252 "Об утверждении Порядка проведения всероссийской олимпиады школьников"</vt:lpstr>
      <vt:lpstr>Олимпиада по экологии</vt:lpstr>
      <vt:lpstr>Оценивание проектного тура олимпиады по экологии шкала оценки рукописи проекта</vt:lpstr>
      <vt:lpstr>Оценивание проектного тура олимпиады по экологии шкала оценки рукописи проекта</vt:lpstr>
      <vt:lpstr>Оценивание проектного тура олимпиады по экологии шкала оценки рукописи проекта</vt:lpstr>
      <vt:lpstr>Оценивание проектного тура олимпиады по экологии шкала оценки защиты проекта</vt:lpstr>
      <vt:lpstr>Оценивание проектного тура олимпиады по экологии шкала оценки защиты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38</cp:revision>
  <dcterms:created xsi:type="dcterms:W3CDTF">2016-09-27T12:02:06Z</dcterms:created>
  <dcterms:modified xsi:type="dcterms:W3CDTF">2018-09-19T05:18:24Z</dcterms:modified>
</cp:coreProperties>
</file>