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36" r:id="rId2"/>
    <p:sldMasterId id="2147483862" r:id="rId3"/>
    <p:sldMasterId id="2147483875" r:id="rId4"/>
  </p:sldMasterIdLst>
  <p:notesMasterIdLst>
    <p:notesMasterId r:id="rId25"/>
  </p:notesMasterIdLst>
  <p:sldIdLst>
    <p:sldId id="366" r:id="rId5"/>
    <p:sldId id="339" r:id="rId6"/>
    <p:sldId id="334" r:id="rId7"/>
    <p:sldId id="379" r:id="rId8"/>
    <p:sldId id="381" r:id="rId9"/>
    <p:sldId id="352" r:id="rId10"/>
    <p:sldId id="364" r:id="rId11"/>
    <p:sldId id="363" r:id="rId12"/>
    <p:sldId id="367" r:id="rId13"/>
    <p:sldId id="369" r:id="rId14"/>
    <p:sldId id="368" r:id="rId15"/>
    <p:sldId id="348" r:id="rId16"/>
    <p:sldId id="357" r:id="rId17"/>
    <p:sldId id="374" r:id="rId18"/>
    <p:sldId id="373" r:id="rId19"/>
    <p:sldId id="372" r:id="rId20"/>
    <p:sldId id="370" r:id="rId21"/>
    <p:sldId id="371" r:id="rId22"/>
    <p:sldId id="378" r:id="rId23"/>
    <p:sldId id="376" r:id="rId24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0F5FA"/>
    <a:srgbClr val="663300"/>
    <a:srgbClr val="000000"/>
    <a:srgbClr val="FFCDCD"/>
    <a:srgbClr val="FFE7E7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250" autoAdjust="0"/>
  </p:normalViewPr>
  <p:slideViewPr>
    <p:cSldViewPr>
      <p:cViewPr>
        <p:scale>
          <a:sx n="50" d="100"/>
          <a:sy n="50" d="100"/>
        </p:scale>
        <p:origin x="-1722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38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3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7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7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76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5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-404813" y="0"/>
            <a:ext cx="9932988" cy="6858000"/>
            <a:chOff x="-382404" y="0"/>
            <a:chExt cx="9932332" cy="6858000"/>
          </a:xfrm>
        </p:grpSpPr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39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6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3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6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7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1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2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pic>
        <p:nvPicPr>
          <p:cNvPr id="42" name="Picture 6" descr="C:\Users\Владелец\Desktop\Птица_целая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4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4748213" y="277813"/>
            <a:ext cx="3309937" cy="163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6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B121-9DE7-4CB3-B869-BD547316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0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997575" y="2238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49788" y="223838"/>
            <a:ext cx="13319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6054DD-FA37-4EB1-B7A9-F2D4C3CFF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4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508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97575" y="2238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49788" y="223838"/>
            <a:ext cx="13319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B12A5E-5D53-4250-8AF1-B94D2D00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6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-404813" y="0"/>
            <a:ext cx="9932988" cy="6858000"/>
            <a:chOff x="-382404" y="0"/>
            <a:chExt cx="9932332" cy="6858000"/>
          </a:xfrm>
        </p:grpSpPr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7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39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6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3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6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7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1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2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pic>
        <p:nvPicPr>
          <p:cNvPr id="42" name="Picture 6" descr="C:\Users\Владелец\Desktop\Птица_целая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/>
        </p:spPr>
      </p:pic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4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4748213" y="277813"/>
            <a:ext cx="3309937" cy="163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2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Дата 12"/>
          <p:cNvSpPr>
            <a:spLocks noGrp="1"/>
          </p:cNvSpPr>
          <p:nvPr>
            <p:ph type="dt" sz="half" idx="10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B6298327-9DFC-4EE3-A169-A7D68B0A4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5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F59F-1703-4D7A-A596-7F818ACDB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933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12"/>
          <p:cNvSpPr>
            <a:spLocks noGrp="1"/>
          </p:cNvSpPr>
          <p:nvPr>
            <p:ph type="dt" sz="half" idx="14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5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B1EE80E2-A5B5-47F7-921A-08D30C25D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775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9D35-B33B-481C-BE75-BD4981CFE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66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6AFE-D7AD-4E6E-8280-C8B83BF1D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46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2"/>
          <p:cNvSpPr txBox="1">
            <a:spLocks/>
          </p:cNvSpPr>
          <p:nvPr/>
        </p:nvSpPr>
        <p:spPr>
          <a:xfrm>
            <a:off x="107950" y="55563"/>
            <a:ext cx="792163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FFC5FA-CA71-4565-B01C-34C4B64B1EAF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28.02.2018</a:t>
            </a:fld>
            <a:endParaRPr lang="ru-RU" dirty="0"/>
          </a:p>
        </p:txBody>
      </p:sp>
      <p:sp>
        <p:nvSpPr>
          <p:cNvPr id="3" name="Нижний колонтитул 13"/>
          <p:cNvSpPr txBox="1">
            <a:spLocks/>
          </p:cNvSpPr>
          <p:nvPr/>
        </p:nvSpPr>
        <p:spPr>
          <a:xfrm>
            <a:off x="755650" y="6154738"/>
            <a:ext cx="3502025" cy="2270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Номер слайда 14"/>
          <p:cNvSpPr txBox="1">
            <a:spLocks/>
          </p:cNvSpPr>
          <p:nvPr/>
        </p:nvSpPr>
        <p:spPr>
          <a:xfrm>
            <a:off x="8604250" y="55563"/>
            <a:ext cx="431800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68C66-5BD1-49A4-ACC9-DC6FEBCC52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7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5EBC-25FE-49B4-9440-59EDCBA50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06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93ED-02E0-4725-98DD-5C5BDACC1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47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89AA-C8BC-48F0-B316-2B8932157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14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9BB2-9AEB-4411-AFDA-DA192DEBD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78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2437-8637-4DFA-BFE9-D6DC414A8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92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E58B-279D-4B13-9170-ACEC8E4D5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6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-404813" y="0"/>
            <a:ext cx="9932988" cy="6858000"/>
            <a:chOff x="-382404" y="0"/>
            <a:chExt cx="9932332" cy="6858000"/>
          </a:xfrm>
        </p:grpSpPr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7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39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6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3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6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7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1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2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pic>
        <p:nvPicPr>
          <p:cNvPr id="42" name="Picture 6" descr="C:\Users\Владелец\Desktop\Птица_целая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/>
        </p:spPr>
      </p:pic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4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4748213" y="277813"/>
            <a:ext cx="3309937" cy="163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992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Дата 12"/>
          <p:cNvSpPr>
            <a:spLocks noGrp="1"/>
          </p:cNvSpPr>
          <p:nvPr>
            <p:ph type="dt" sz="half" idx="10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D49CB45A-BB3C-4FED-9A29-C8BBC6DC2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31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ECE0-225E-4636-A544-853173F2D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24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12"/>
          <p:cNvSpPr>
            <a:spLocks noGrp="1"/>
          </p:cNvSpPr>
          <p:nvPr>
            <p:ph type="dt" sz="half" idx="14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5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D7422DCD-0651-44C2-9A17-3A6AFE01D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66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315B-0906-4778-ABF5-659C6B1D6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12"/>
          <p:cNvSpPr>
            <a:spLocks noGrp="1"/>
          </p:cNvSpPr>
          <p:nvPr>
            <p:ph type="dt" sz="half" idx="14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5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58D2D77B-960A-487A-B195-96A6EEA76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908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F1F8-15BC-49EE-BA51-F10B5902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50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2"/>
          <p:cNvSpPr txBox="1">
            <a:spLocks/>
          </p:cNvSpPr>
          <p:nvPr/>
        </p:nvSpPr>
        <p:spPr>
          <a:xfrm>
            <a:off x="107950" y="55563"/>
            <a:ext cx="792163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FFC5FA-CA71-4565-B01C-34C4B64B1EAF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28.02.2018</a:t>
            </a:fld>
            <a:endParaRPr lang="ru-RU" dirty="0"/>
          </a:p>
        </p:txBody>
      </p:sp>
      <p:sp>
        <p:nvSpPr>
          <p:cNvPr id="3" name="Нижний колонтитул 13"/>
          <p:cNvSpPr txBox="1">
            <a:spLocks/>
          </p:cNvSpPr>
          <p:nvPr/>
        </p:nvSpPr>
        <p:spPr>
          <a:xfrm>
            <a:off x="755650" y="6154738"/>
            <a:ext cx="3502025" cy="2270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Номер слайда 14"/>
          <p:cNvSpPr txBox="1">
            <a:spLocks/>
          </p:cNvSpPr>
          <p:nvPr/>
        </p:nvSpPr>
        <p:spPr>
          <a:xfrm>
            <a:off x="8604250" y="55563"/>
            <a:ext cx="431800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FC07CE-4124-4C65-A4AC-3772C5F3FC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184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9F5C-700B-49B8-8C61-95EEA77D7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57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C2CE-7ED5-4D98-BFD5-6ACD221EF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804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D177-5B0E-43B2-9448-D49A3410F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08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4C69-D44D-42B6-9C2D-277496E9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656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8924-2A4C-486C-BDEE-0E196A43D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315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-404813" y="0"/>
            <a:ext cx="9932988" cy="6858000"/>
            <a:chOff x="-382404" y="0"/>
            <a:chExt cx="9932332" cy="6858000"/>
          </a:xfrm>
        </p:grpSpPr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7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39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6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3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6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7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1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2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pic>
        <p:nvPicPr>
          <p:cNvPr id="42" name="Picture 6" descr="C:\Users\Владелец\Desktop\Птица_целая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/>
        </p:spPr>
      </p:pic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4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4748213" y="277813"/>
            <a:ext cx="3309937" cy="163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29DD1"/>
              </a:buClr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271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Дата 12"/>
          <p:cNvSpPr>
            <a:spLocks noGrp="1"/>
          </p:cNvSpPr>
          <p:nvPr>
            <p:ph type="dt" sz="half" idx="10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D49CB45A-BB3C-4FED-9A29-C8BBC6DC2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984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ECE0-225E-4636-A544-853173F2D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3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34F4-F499-48CD-A9FC-032DBEE7C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130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12"/>
          <p:cNvSpPr>
            <a:spLocks noGrp="1"/>
          </p:cNvSpPr>
          <p:nvPr>
            <p:ph type="dt" sz="half" idx="14"/>
          </p:nvPr>
        </p:nvSpPr>
        <p:spPr>
          <a:xfrm>
            <a:off x="107950" y="55563"/>
            <a:ext cx="792163" cy="252412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5"/>
          </p:nvPr>
        </p:nvSpPr>
        <p:spPr>
          <a:xfrm>
            <a:off x="755650" y="6154738"/>
            <a:ext cx="3502025" cy="227012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8604250" y="55563"/>
            <a:ext cx="431800" cy="252412"/>
          </a:xfrm>
        </p:spPr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D7422DCD-0651-44C2-9A17-3A6AFE01D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438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315B-0906-4778-ABF5-659C6B1D6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75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F1F8-15BC-49EE-BA51-F10B5902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541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2"/>
          <p:cNvSpPr txBox="1">
            <a:spLocks/>
          </p:cNvSpPr>
          <p:nvPr/>
        </p:nvSpPr>
        <p:spPr>
          <a:xfrm>
            <a:off x="107950" y="55563"/>
            <a:ext cx="792163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FFC5FA-CA71-4565-B01C-34C4B64B1EAF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28.02.2018</a:t>
            </a:fld>
            <a:endParaRPr lang="ru-RU" dirty="0"/>
          </a:p>
        </p:txBody>
      </p:sp>
      <p:sp>
        <p:nvSpPr>
          <p:cNvPr id="3" name="Нижний колонтитул 13"/>
          <p:cNvSpPr txBox="1">
            <a:spLocks/>
          </p:cNvSpPr>
          <p:nvPr/>
        </p:nvSpPr>
        <p:spPr>
          <a:xfrm>
            <a:off x="755650" y="6154738"/>
            <a:ext cx="3502025" cy="2270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Номер слайда 14"/>
          <p:cNvSpPr txBox="1">
            <a:spLocks/>
          </p:cNvSpPr>
          <p:nvPr/>
        </p:nvSpPr>
        <p:spPr>
          <a:xfrm>
            <a:off x="8604250" y="55563"/>
            <a:ext cx="431800" cy="252412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FC07CE-4124-4C65-A4AC-3772C5F3FC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755650" y="5732463"/>
            <a:ext cx="7704138" cy="720725"/>
          </a:xfrm>
          <a:prstGeom prst="rect">
            <a:avLst/>
          </a:prstGeom>
        </p:spPr>
        <p:txBody>
          <a:bodyPr anchor="ctr"/>
          <a:lstStyle>
            <a:lvl1pPr algn="l">
              <a:defRPr sz="6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ГОСУДАРСТВЕННОЕ АВТОНОМНОЕ УЧРЕЖДЕНИЕ ДОПОЛНИТЕЛЬНОГО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242852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«СМОЛЕНСКИЙ ОБЛАСТНОЙ ИНСТИТУТ РАЗВИТИЯ ОБРАЗОВАНИЯ»</a:t>
            </a:r>
          </a:p>
          <a:p>
            <a:pPr algn="r" defTabSz="914400">
              <a:lnSpc>
                <a:spcPct val="90000"/>
              </a:lnSpc>
              <a:defRPr/>
            </a:pPr>
            <a:endParaRPr lang="ru-RU" sz="700" dirty="0" smtClean="0">
              <a:solidFill>
                <a:srgbClr val="242852"/>
              </a:solidFill>
            </a:endParaRP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214000, г. Смоленск, ул. Октябрьской революции, д. 20А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242852"/>
                </a:solidFill>
              </a:rPr>
              <a:t>тел</a:t>
            </a:r>
            <a:r>
              <a:rPr lang="en-US" sz="700" dirty="0" smtClean="0">
                <a:solidFill>
                  <a:srgbClr val="242852"/>
                </a:solidFill>
              </a:rPr>
              <a:t>/</a:t>
            </a:r>
            <a:r>
              <a:rPr lang="ru-RU" sz="700" dirty="0" smtClean="0">
                <a:solidFill>
                  <a:srgbClr val="242852"/>
                </a:solidFill>
              </a:rPr>
              <a:t>факс: 8 (4812) 38-21-57</a:t>
            </a:r>
          </a:p>
          <a:p>
            <a:pPr algn="r" defTabSz="914400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242852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242852"/>
              </a:solidFill>
              <a:cs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650" y="6065838"/>
            <a:ext cx="770413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15888"/>
            <a:ext cx="6429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458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9F5C-700B-49B8-8C61-95EEA77D7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72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C2CE-7ED5-4D98-BFD5-6ACD221EF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50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D177-5B0E-43B2-9448-D49A3410F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742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4C69-D44D-42B6-9C2D-277496E9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19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8924-2A4C-486C-BDEE-0E196A43D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7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E05B-DE18-45A2-989B-0DC418633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0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AAE1-F5E4-45CD-B1A3-41C90C10A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FD11-BB09-48E5-9383-C4E638721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9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9879-2DA2-4920-A0DB-51F36C37F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82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81C19-D467-4639-83DB-E835FEE0F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F51BC42-B56A-4810-8E91-8553D83CF487}" type="slidenum">
              <a:rPr lang="ru-RU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63CC3D5-FB47-4444-8411-11BF69C9D11C}" type="slidenum">
              <a:rPr lang="ru-RU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7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9E4F118-6F97-4630-894F-F80B1C68D71B}" type="slidenum">
              <a:rPr lang="ru-RU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3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44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4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4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9E4F118-6F97-4630-894F-F80B1C68D71B}" type="slidenum">
              <a:rPr lang="ru-RU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5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86250" y="2322810"/>
            <a:ext cx="3730166" cy="39865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800" dirty="0" smtClean="0">
                <a:solidFill>
                  <a:schemeClr val="tx2"/>
                </a:solidFill>
                <a:latin typeface="Arial" pitchFamily="34" charset="0"/>
              </a:rPr>
              <a:t>Консультация для участников конкурса на получение денежного поощрения  лучшими учителями</a:t>
            </a:r>
            <a:br>
              <a:rPr lang="ru-RU" altLang="ru-RU" sz="28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ru-RU" altLang="ru-RU" sz="2800" dirty="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lang="ru-RU" altLang="ru-RU" sz="2800" dirty="0">
                <a:solidFill>
                  <a:schemeClr val="tx2"/>
                </a:solidFill>
                <a:latin typeface="Arial" pitchFamily="34" charset="0"/>
              </a:rPr>
            </a:br>
            <a:r>
              <a:rPr lang="ru-RU" altLang="ru-RU" sz="2000" dirty="0" err="1" smtClean="0">
                <a:solidFill>
                  <a:schemeClr val="tx2"/>
                </a:solidFill>
                <a:latin typeface="Arial" pitchFamily="34" charset="0"/>
              </a:rPr>
              <a:t>Марчевская</a:t>
            </a:r>
            <a: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  <a:t> Т.Н., </a:t>
            </a:r>
            <a:b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  <a:t>зав. организационно-методическим отделом </a:t>
            </a:r>
            <a:b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  <a:t>ГАУ ДПО СОИРО</a:t>
            </a:r>
            <a:br>
              <a:rPr lang="ru-RU" altLang="ru-RU" sz="2000" dirty="0" smtClean="0">
                <a:solidFill>
                  <a:schemeClr val="tx2"/>
                </a:solidFill>
                <a:latin typeface="Arial" pitchFamily="34" charset="0"/>
              </a:rPr>
            </a:br>
            <a:endParaRPr lang="ru-RU" altLang="ru-RU" sz="2000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534070" y="6165304"/>
            <a:ext cx="3461866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defTabSz="914400" eaLnBrk="1" fontAlgn="base" hangingPunct="1">
              <a:spcAft>
                <a:spcPct val="0"/>
              </a:spcAft>
              <a:buClr>
                <a:srgbClr val="629DD1"/>
              </a:buClr>
            </a:pPr>
            <a:r>
              <a:rPr lang="ru-RU" altLang="ru-RU" b="1" dirty="0">
                <a:solidFill>
                  <a:srgbClr val="242852"/>
                </a:solidFill>
                <a:latin typeface="Arial" pitchFamily="34" charset="0"/>
              </a:rPr>
              <a:t>2</a:t>
            </a:r>
            <a:r>
              <a:rPr lang="ru-RU" altLang="ru-RU" b="1" dirty="0" smtClean="0">
                <a:solidFill>
                  <a:srgbClr val="242852"/>
                </a:solidFill>
                <a:latin typeface="Arial" pitchFamily="34" charset="0"/>
              </a:rPr>
              <a:t>6 февраля  2018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86250" y="0"/>
            <a:ext cx="352839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prstClr val="white"/>
              </a:solidFill>
            </a:endParaRPr>
          </a:p>
          <a:p>
            <a:pPr algn="ctr"/>
            <a:r>
              <a:rPr lang="ru-RU" sz="1200" dirty="0" smtClean="0">
                <a:solidFill>
                  <a:prstClr val="white"/>
                </a:solidFill>
              </a:rPr>
              <a:t>ГОСУДАРСТВЕННОЕ </a:t>
            </a:r>
            <a:r>
              <a:rPr lang="ru-RU" sz="1200" dirty="0">
                <a:solidFill>
                  <a:prstClr val="white"/>
                </a:solidFill>
              </a:rPr>
              <a:t>АВТОНОМНОЕ УЧРЕЖДЕНИЕ</a:t>
            </a:r>
          </a:p>
          <a:p>
            <a:pPr algn="ctr"/>
            <a:r>
              <a:rPr lang="ru-RU" sz="1200" dirty="0">
                <a:solidFill>
                  <a:prstClr val="white"/>
                </a:solidFill>
              </a:rPr>
              <a:t>ДОПОЛНИТЕЛЬНОГО ПРОФЕССИОНАЛЬНОГО ОБРАЗОВАНИЯ</a:t>
            </a:r>
          </a:p>
          <a:p>
            <a:pPr algn="ctr"/>
            <a:r>
              <a:rPr lang="ru-RU" sz="1200" dirty="0">
                <a:solidFill>
                  <a:prstClr val="white"/>
                </a:solidFill>
              </a:rPr>
              <a:t>«СМОЛЕНСКИЙ ОБЛАСТНОЙ ИНСТИТУТ РАЗВИТИЯ ОБРАЗОВАНИЯ</a:t>
            </a:r>
            <a:r>
              <a:rPr lang="ru-RU" sz="1200" dirty="0" smtClean="0">
                <a:solidFill>
                  <a:prstClr val="white"/>
                </a:solidFill>
              </a:rPr>
              <a:t>»</a:t>
            </a:r>
          </a:p>
          <a:p>
            <a:pPr algn="ctr"/>
            <a:endParaRPr lang="ru-RU" sz="1200" dirty="0" smtClean="0">
              <a:solidFill>
                <a:prstClr val="white"/>
              </a:solidFill>
            </a:endParaRPr>
          </a:p>
          <a:p>
            <a:pPr algn="ctr"/>
            <a:endParaRPr lang="ru-RU" sz="1200" dirty="0">
              <a:solidFill>
                <a:prstClr val="white"/>
              </a:solidFill>
            </a:endParaRPr>
          </a:p>
          <a:p>
            <a:pPr algn="ctr"/>
            <a:endParaRPr lang="ru-RU" sz="1200" dirty="0" smtClean="0">
              <a:solidFill>
                <a:prstClr val="white"/>
              </a:solidFill>
            </a:endParaRPr>
          </a:p>
          <a:p>
            <a:pPr algn="ctr"/>
            <a:endParaRPr lang="ru-RU" sz="1200" dirty="0">
              <a:solidFill>
                <a:prstClr val="white"/>
              </a:solidFill>
            </a:endParaRPr>
          </a:p>
          <a:p>
            <a:pPr algn="ctr"/>
            <a:endParaRPr lang="ru-RU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9850" indent="0">
              <a:buNone/>
            </a:pPr>
            <a:endParaRPr lang="ru-RU" dirty="0" smtClean="0"/>
          </a:p>
          <a:p>
            <a:pPr marL="69850" indent="0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5 критерий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«Создание учителем образовательной организации условий для адресной работы с различными категориями обучающихся (одаренные дети, дети из социально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девиантным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(общественно опасным)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поведением»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745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0099"/>
                </a:solidFill>
              </a:rPr>
              <a:t>Критерии конкурсного </a:t>
            </a:r>
            <a:r>
              <a:rPr lang="ru-RU" sz="3000" b="1" dirty="0" smtClean="0">
                <a:solidFill>
                  <a:srgbClr val="000099"/>
                </a:solidFill>
              </a:rPr>
              <a:t>отбора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896544"/>
          </a:xfrm>
          <a:solidFill>
            <a:schemeClr val="bg1"/>
          </a:solidFill>
        </p:spPr>
        <p:txBody>
          <a:bodyPr/>
          <a:lstStyle/>
          <a:p>
            <a:pPr marL="69850" indent="0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6 критерий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«Обеспечение высокого качества организации образовательного процесса на основе эффективного использования учителем образовательной организации различных образовательных технологий, в том числе дистанционных образовательных технологий или электронного обучения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69850" indent="0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7 критерий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«Непрерывность профессионального развития учителя»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0099"/>
                </a:solidFill>
              </a:rPr>
              <a:t>Критерии конкурсного </a:t>
            </a:r>
            <a:r>
              <a:rPr lang="ru-RU" sz="3000" b="1" dirty="0" smtClean="0">
                <a:solidFill>
                  <a:srgbClr val="000099"/>
                </a:solidFill>
              </a:rPr>
              <a:t>отбора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16824" cy="54868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1 критерий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63824"/>
            <a:ext cx="7704856" cy="4954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defTabSz="914400">
              <a:lnSpc>
                <a:spcPct val="150000"/>
              </a:lnSpc>
            </a:pPr>
            <a:endParaRPr lang="ru-RU" sz="2000" dirty="0" smtClean="0">
              <a:solidFill>
                <a:schemeClr val="dk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11044"/>
              </p:ext>
            </p:extLst>
          </p:nvPr>
        </p:nvGraphicFramePr>
        <p:xfrm>
          <a:off x="539551" y="980728"/>
          <a:ext cx="8136905" cy="547260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30867"/>
                <a:gridCol w="7606038"/>
              </a:tblGrid>
              <a:tr h="247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Показатели критериев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1.1.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Актуальность (программы, системы занятий, системы упражнений, комплекса заданий, серии лабораторных и практических занятий, методических рекомендаций и пр.)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1.2.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Системность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3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1.3.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Соответствие содержания виду методической разработки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1.4.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Технологичность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 rowSpan="5"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1.5.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Отзывы, оценка: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на уровне образовательной организации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на уровне муниципального образования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на уровне РУМО (прохождение общественно-профессиональной экспертизы)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на уровне областного Экспертного совета, на уровне предметно-методических журналов федерального уровня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 rowSpan="3"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1.6.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Результативность: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представлены предметные результаты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представлены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 и личностные результаты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02" marR="57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8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/>
              <a:t>2</a:t>
            </a:r>
            <a:r>
              <a:rPr lang="ru-RU" sz="2700" dirty="0" smtClean="0"/>
              <a:t> критерий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977752"/>
            <a:ext cx="7704856" cy="5259560"/>
          </a:xfrm>
        </p:spPr>
        <p:txBody>
          <a:bodyPr/>
          <a:lstStyle/>
          <a:p>
            <a:pPr marL="69850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01151"/>
              </p:ext>
            </p:extLst>
          </p:nvPr>
        </p:nvGraphicFramePr>
        <p:xfrm>
          <a:off x="467544" y="928936"/>
          <a:ext cx="8208912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Документ" r:id="rId5" imgW="6120143" imgH="4495470" progId="Word.Document.12">
                  <p:embed/>
                </p:oleObj>
              </mc:Choice>
              <mc:Fallback>
                <p:oleObj name="Документ" r:id="rId5" imgW="6120143" imgH="44954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928936"/>
                        <a:ext cx="8208912" cy="56166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3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 smtClean="0"/>
              <a:t>3 критерий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02752"/>
              </p:ext>
            </p:extLst>
          </p:nvPr>
        </p:nvGraphicFramePr>
        <p:xfrm>
          <a:off x="539552" y="953345"/>
          <a:ext cx="8064896" cy="4995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Документ" r:id="rId5" imgW="6281656" imgH="2516844" progId="Word.Document.12">
                  <p:embed/>
                </p:oleObj>
              </mc:Choice>
              <mc:Fallback>
                <p:oleObj name="Документ" r:id="rId5" imgW="6281656" imgH="25168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953345"/>
                        <a:ext cx="8064896" cy="49959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 smtClean="0"/>
              <a:t>4 критерий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252956"/>
              </p:ext>
            </p:extLst>
          </p:nvPr>
        </p:nvGraphicFramePr>
        <p:xfrm>
          <a:off x="539552" y="953345"/>
          <a:ext cx="8136904" cy="542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Документ" r:id="rId5" imgW="6281656" imgH="3230748" progId="Word.Document.12">
                  <p:embed/>
                </p:oleObj>
              </mc:Choice>
              <mc:Fallback>
                <p:oleObj name="Документ" r:id="rId5" imgW="6281656" imgH="32307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953345"/>
                        <a:ext cx="8136904" cy="54279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 smtClean="0"/>
              <a:t>5 критерий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953344"/>
            <a:ext cx="7704856" cy="513995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937122"/>
              </p:ext>
            </p:extLst>
          </p:nvPr>
        </p:nvGraphicFramePr>
        <p:xfrm>
          <a:off x="467545" y="953344"/>
          <a:ext cx="8208912" cy="5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Документ" r:id="rId5" imgW="6120143" imgH="4275863" progId="Word.Document.12">
                  <p:embed/>
                </p:oleObj>
              </mc:Choice>
              <mc:Fallback>
                <p:oleObj name="Документ" r:id="rId5" imgW="6120143" imgH="42758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5" y="953344"/>
                        <a:ext cx="8208912" cy="557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 smtClean="0"/>
              <a:t>6 критерий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852498"/>
              </p:ext>
            </p:extLst>
          </p:nvPr>
        </p:nvGraphicFramePr>
        <p:xfrm>
          <a:off x="539552" y="1124744"/>
          <a:ext cx="8064896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Документ" r:id="rId5" imgW="6281656" imgH="2335398" progId="Word.Document.12">
                  <p:embed/>
                </p:oleObj>
              </mc:Choice>
              <mc:Fallback>
                <p:oleObj name="Документ" r:id="rId5" imgW="6281656" imgH="23353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1124744"/>
                        <a:ext cx="8064896" cy="41044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5576" y="404664"/>
            <a:ext cx="741682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700" dirty="0" smtClean="0"/>
              <a:t>7 критерий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99723"/>
              </p:ext>
            </p:extLst>
          </p:nvPr>
        </p:nvGraphicFramePr>
        <p:xfrm>
          <a:off x="1" y="970906"/>
          <a:ext cx="9144000" cy="5887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Документ" r:id="rId5" imgW="6120143" imgH="3775446" progId="Word.Document.12">
                  <p:embed/>
                </p:oleObj>
              </mc:Choice>
              <mc:Fallback>
                <p:oleObj name="Документ" r:id="rId5" imgW="6120143" imgH="37754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" y="970906"/>
                        <a:ext cx="9144000" cy="58870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по оформлению конкурсных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Конкурсные материалы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предоставляются</a:t>
            </a:r>
          </a:p>
          <a:p>
            <a:pPr marL="6985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 2-х папках.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нформация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 профессиональных достижениях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учителя должна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быть структурирована по рубрикам, в точности соответствующим критериям конкурсного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отбора.</a:t>
            </a:r>
          </a:p>
          <a:p>
            <a:pPr marL="698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52928" cy="744537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/>
                <a:ea typeface="Times New Roman"/>
              </a:rPr>
              <a:t>Нормативно-правовые </a:t>
            </a:r>
            <a:r>
              <a:rPr lang="ru-RU" sz="3200" dirty="0" smtClean="0">
                <a:latin typeface="Times New Roman"/>
                <a:ea typeface="Times New Roman"/>
              </a:rPr>
              <a:t>акты конкурса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328592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9850" indent="0" algn="just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федеральном уровне: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Указ Президента Российской Федерации от 28 января 2010г. № 117</a:t>
            </a:r>
            <a:b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«О денежном поощрении лучших учителей»;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Приказ Министерства образования и науки Российской Федерации</a:t>
            </a:r>
            <a:b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 7 июня 2017 г. № 500 «Об утверждении правил проведения конкурса на денежного поощрения лучшими учителями образовательных организаций, реализующих образовательные программы начального общего, основного общего и среднего общего образования»;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от 20 мая 2017г. № 606 «Об утверждении Правил выплаты денежного поощрения лучшим учителям образовательных организаций, реализующих образовательные программы начального общего, основного общего и среднего общего образования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7584" y="2388438"/>
            <a:ext cx="7704856" cy="175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/>
          <a:p>
            <a:pPr marL="45715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  <a:p>
            <a:pPr marL="45715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kern="0" dirty="0">
              <a:solidFill>
                <a:srgbClr val="000099"/>
              </a:solidFill>
              <a:latin typeface="Arial Black"/>
              <a:ea typeface="+mj-ea"/>
              <a:cs typeface="+mj-cs"/>
            </a:endParaRPr>
          </a:p>
          <a:p>
            <a:pPr marL="45715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Спасибо </a:t>
            </a: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за внимание!</a:t>
            </a:r>
          </a:p>
        </p:txBody>
      </p:sp>
      <p:pic>
        <p:nvPicPr>
          <p:cNvPr id="5" name="Picture 2" descr="konkurs2017_200_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12170"/>
            <a:ext cx="2364402" cy="157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525658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6985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на региональном уровне: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Приказ Департамента Смоленской области по образованию и науке от 15 февраля 2018 г. № 133-ОД «Об определении сроков проведения конкурса на получение денежного поощрения лучшими учителями в 2018 году»,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проведения конкурса на получение денежного поощрения лучшими учителями в 2018 году в Смоленской области, утвержденная на заседании конкурсной комиссии от 21.02.2018г.,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критериев конкурса на получение денежного поощрения лучшими учителями в 2018 году в Смоленской области, утвержденные на заседании конкурсной комиссии от 21.02.2018г</a:t>
            </a:r>
            <a:r>
              <a:rPr lang="ru-RU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04856" cy="74515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/>
                <a:ea typeface="Times New Roman"/>
              </a:rPr>
              <a:t>Нормативно-правовые </a:t>
            </a:r>
            <a:r>
              <a:rPr lang="ru-RU" sz="3200" dirty="0" smtClean="0">
                <a:latin typeface="Times New Roman"/>
                <a:ea typeface="Times New Roman"/>
              </a:rPr>
              <a:t>акты конкурса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7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264696" cy="745152"/>
          </a:xfrm>
        </p:spPr>
        <p:txBody>
          <a:bodyPr/>
          <a:lstStyle/>
          <a:p>
            <a:r>
              <a:rPr lang="ru-RU" dirty="0" smtClean="0"/>
              <a:t>Этапы проведения конкурса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37613"/>
              </p:ext>
            </p:extLst>
          </p:nvPr>
        </p:nvGraphicFramePr>
        <p:xfrm>
          <a:off x="539552" y="1124745"/>
          <a:ext cx="8136904" cy="52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2520280"/>
              </a:tblGrid>
              <a:tr h="38753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в 2018 г.</a:t>
                      </a:r>
                      <a:endParaRPr lang="ru-RU" dirty="0"/>
                    </a:p>
                  </a:txBody>
                  <a:tcPr/>
                </a:tc>
              </a:tr>
              <a:tr h="764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сроков проведения конкурса.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конкурсной комиссии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февраля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96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24285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конкурсной комиссией показателей критериев конкурса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февраля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67818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методических рекомендаций для участников конкурса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24285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21-25 февраля </a:t>
                      </a:r>
                      <a:endParaRPr lang="ru-RU" b="0" dirty="0"/>
                    </a:p>
                  </a:txBody>
                  <a:tcPr/>
                </a:tc>
              </a:tr>
              <a:tr h="67818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Проведение консультаций для участников конкурса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26, 27 февраля</a:t>
                      </a:r>
                      <a:endParaRPr lang="ru-RU" b="0" dirty="0"/>
                    </a:p>
                  </a:txBody>
                  <a:tcPr/>
                </a:tc>
              </a:tr>
              <a:tr h="67818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участников конкурса, техническая экспертиза  конкурсных материалов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марта – 13 апреля  </a:t>
                      </a:r>
                      <a:endParaRPr lang="ru-RU" b="0" dirty="0"/>
                    </a:p>
                  </a:txBody>
                  <a:tcPr/>
                </a:tc>
              </a:tr>
              <a:tr h="67818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Экспертиза результатов деятельности участников конкурса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марта - 6 мая 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264696" cy="745152"/>
          </a:xfrm>
        </p:spPr>
        <p:txBody>
          <a:bodyPr/>
          <a:lstStyle/>
          <a:p>
            <a:r>
              <a:rPr lang="ru-RU" dirty="0" smtClean="0"/>
              <a:t>Этапы проведения конкурса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01214"/>
              </p:ext>
            </p:extLst>
          </p:nvPr>
        </p:nvGraphicFramePr>
        <p:xfrm>
          <a:off x="539552" y="1268760"/>
          <a:ext cx="8064896" cy="4066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2664296"/>
              </a:tblGrid>
              <a:tr h="351613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1105881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конкурсной комиссией рейтинга участников конкурса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мая – 10 мая 2018 г. </a:t>
                      </a:r>
                    </a:p>
                    <a:p>
                      <a:endParaRPr lang="ru-RU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06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списка победителей и направление его в Департамент  Смоленской области по образованию и науке        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до 14 мая 20118 г.</a:t>
                      </a:r>
                      <a:endParaRPr lang="ru-RU" b="0" dirty="0"/>
                    </a:p>
                  </a:txBody>
                  <a:tcPr/>
                </a:tc>
              </a:tr>
              <a:tr h="1142741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Подготовка проекта приказа Департамента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Смоленской области по образованию и науке об утверждении списков учителей-победителей конкурса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до 30 мая 2018 года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942282"/>
            <a:ext cx="6048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000099"/>
                </a:solidFill>
              </a:rPr>
              <a:t>Условия участия в конкурсе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7525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Стаж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педагогической деятельности не менее трех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лет, наличие профессионального  образования.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Основное место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работы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образовательные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учреждения, реализующие образовательные программы начального общего, основного общего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общего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образования.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Повторное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участие в конкурсе возможно не ранее, чем через пять лет. Исчисление пятилетнего срока начинается с 1 января года, следующего за годом участия в конкурсе.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Высокие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достижения в педагогической деятельности, получившие общественное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признание.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1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734310"/>
            <a:ext cx="76328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0099"/>
                </a:solidFill>
              </a:rPr>
              <a:t>Перечень конкурсных документов:</a:t>
            </a:r>
            <a:endParaRPr lang="ru-RU" sz="3000" b="1" dirty="0">
              <a:solidFill>
                <a:srgbClr val="0000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297858"/>
            <a:ext cx="7920880" cy="523167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копия решения (выписка из решения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коллегиального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органа управления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ОО 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выдвижении учителя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участие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конкурсе;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диплома о профессиональном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образовании;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копия трудовой книжки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учителя;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справка, содержащая информацию о профессиональных достижениях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учителя;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информация о публичной презентации общественности и профессиональному сообществу результатов педагогической деятельности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учителя.</a:t>
            </a:r>
          </a:p>
          <a:p>
            <a:pPr marL="6985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5566" y="1412776"/>
            <a:ext cx="8088882" cy="40324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 defTabSz="914305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критерий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«Наличие собственной методической разработки по преподаваемому предмету, имеющей положительное заключение по итогам апробации в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профессиональном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сообществе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lvl="0" indent="0" defTabSz="914305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305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критерий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«Высокие (с позитивной динамикой за последние три года) результаты учебных достижений обучающихся, которые обучаются у учителя образовательной организации»</a:t>
            </a: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305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5566" y="692696"/>
            <a:ext cx="80888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0099"/>
                </a:solidFill>
              </a:rPr>
              <a:t>Критерии конкурсного </a:t>
            </a:r>
            <a:r>
              <a:rPr lang="ru-RU" sz="3000" b="1" dirty="0" smtClean="0">
                <a:solidFill>
                  <a:srgbClr val="000099"/>
                </a:solidFill>
              </a:rPr>
              <a:t>отбора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38884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9850" indent="0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3 критерий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«Высокие результаты внеурочной деятельности обучающихся по учебному предмету, который преподает учитель образовательной организации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6985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985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критерий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«Создание учителем условий для приобретения обучающимися позитивного социального опыта, формирования гражданской позиции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6985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745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0099"/>
                </a:solidFill>
              </a:rPr>
              <a:t>Критерии конкурсного </a:t>
            </a:r>
            <a:r>
              <a:rPr lang="ru-RU" sz="3000" b="1" dirty="0" smtClean="0">
                <a:solidFill>
                  <a:srgbClr val="000099"/>
                </a:solidFill>
              </a:rPr>
              <a:t>отбора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3016</TotalTime>
  <Words>732</Words>
  <Application>Microsoft Office PowerPoint</Application>
  <PresentationFormat>Экран (4:3)</PresentationFormat>
  <Paragraphs>116</Paragraphs>
  <Slides>20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Остин</vt:lpstr>
      <vt:lpstr>4_Остин</vt:lpstr>
      <vt:lpstr>6_Остин</vt:lpstr>
      <vt:lpstr>7_Остин</vt:lpstr>
      <vt:lpstr>Документ</vt:lpstr>
      <vt:lpstr>Консультация для участников конкурса на получение денежного поощрения  лучшими учителями  Марчевская Т.Н.,  зав. организационно-методическим отделом  ГАУ ДПО СОИРО </vt:lpstr>
      <vt:lpstr> Нормативно-правовые акты конкурса  </vt:lpstr>
      <vt:lpstr> Нормативно-правовые акты конкурса  </vt:lpstr>
      <vt:lpstr>Этапы проведения конкурса</vt:lpstr>
      <vt:lpstr>Этапы проведения конкурса</vt:lpstr>
      <vt:lpstr>Презентация PowerPoint</vt:lpstr>
      <vt:lpstr>Презентация PowerPoint</vt:lpstr>
      <vt:lpstr>Презентация PowerPoint</vt:lpstr>
      <vt:lpstr>Критерии конкурсного отбора</vt:lpstr>
      <vt:lpstr>Критерии конкурсного отбора</vt:lpstr>
      <vt:lpstr>Критерии конкурсного отбора</vt:lpstr>
      <vt:lpstr>1 критерий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по оформлению конкурсных документов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Пользователь</cp:lastModifiedBy>
  <cp:revision>197</cp:revision>
  <dcterms:created xsi:type="dcterms:W3CDTF">2012-06-27T06:59:33Z</dcterms:created>
  <dcterms:modified xsi:type="dcterms:W3CDTF">2018-02-28T05:23:56Z</dcterms:modified>
</cp:coreProperties>
</file>