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2" r:id="rId3"/>
    <p:sldId id="294" r:id="rId4"/>
    <p:sldId id="261" r:id="rId5"/>
    <p:sldId id="257" r:id="rId6"/>
    <p:sldId id="289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0ED8"/>
    <a:srgbClr val="100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717" autoAdjust="0"/>
  </p:normalViewPr>
  <p:slideViewPr>
    <p:cSldViewPr>
      <p:cViewPr>
        <p:scale>
          <a:sx n="108" d="100"/>
          <a:sy n="108" d="100"/>
        </p:scale>
        <p:origin x="-94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45194-0F44-4292-A84C-9A7F74FDC05D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60A0E-DFE5-46BE-9956-563DC56AD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33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60A0E-DFE5-46BE-9956-563DC56ADC1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84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0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60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46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69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5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9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92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32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5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F25A-0BF8-43C1-98A6-A4DC9FBEADD5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DC4D8-D030-4EFF-9B12-AD1BA66FE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39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nauka67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mo77.ru/konkursy-i-proekty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2060848"/>
            <a:ext cx="612068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к участию в региональном этапе Всероссийского конкурса в области педагогики, воспитания и работы с детьми и молодежью до 20 лет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 нравственный подвиг учителя»</a:t>
            </a:r>
          </a:p>
          <a:p>
            <a:pPr algn="r">
              <a:defRPr/>
            </a:pP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И.А. </a:t>
            </a:r>
            <a:r>
              <a:rPr lang="ru-RU" sz="13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Дидук</a:t>
            </a: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проректор по науке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проектированию 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деятельности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ГАУ ДПО СОИРО, к.п.н.  </a:t>
            </a:r>
          </a:p>
          <a:p>
            <a:pPr algn="r">
              <a:defRPr/>
            </a:pPr>
            <a:endParaRPr lang="ru-RU" sz="13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Н.А</a:t>
            </a: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b="1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Ивенкова</a:t>
            </a: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</a:t>
            </a: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отделом </a:t>
            </a: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сопровождения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конкурсного </a:t>
            </a: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движения</a:t>
            </a:r>
          </a:p>
          <a:p>
            <a:pPr algn="r">
              <a:defRPr/>
            </a:pP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диссеминации инновационных</a:t>
            </a:r>
          </a:p>
          <a:p>
            <a:pPr algn="r">
              <a:defRPr/>
            </a:pPr>
            <a:r>
              <a:rPr lang="ru-RU" sz="13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</a:t>
            </a: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</a:t>
            </a:r>
          </a:p>
          <a:p>
            <a:pPr algn="r">
              <a:defRPr/>
            </a:pPr>
            <a:r>
              <a:rPr lang="ru-RU" sz="13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ГАУ ДПО СОИРО</a:t>
            </a:r>
            <a:endParaRPr lang="ru-RU" sz="13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49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116632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Цель </a:t>
            </a:r>
            <a:r>
              <a:rPr lang="ru-RU" sz="32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вебинара</a:t>
            </a:r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996697"/>
            <a:ext cx="612068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оказание научно-методической помощи участникам конкурса: </a:t>
            </a:r>
          </a:p>
          <a:p>
            <a:pPr marL="342900" indent="-342900"/>
            <a:endParaRPr lang="ru-RU" sz="20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  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педагогическим работникам образовательных организаций, руководителям образовательных организаций, реализующих образовательные программы;</a:t>
            </a:r>
          </a:p>
          <a:p>
            <a:pPr marL="342900" indent="-342900"/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    коллективам авторов методик духовно-нравственного развития и воспитания образовательных организаций Смоленской области;</a:t>
            </a:r>
          </a:p>
          <a:p>
            <a:pPr marL="342900" indent="-342900"/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   представителям общественных объединений и клубов, осуществляющих реализацию программ духовно-нравственного и гражданско-патриотического воспитания детей и молодёжи.</a:t>
            </a:r>
          </a:p>
          <a:p>
            <a:pPr marL="342900" indent="-342900"/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268760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59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11663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Программой </a:t>
            </a: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вебинара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предусматривается рассмотрение следующих вопросов: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196752"/>
            <a:ext cx="72728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процедура участия педагогов в конкурсе;</a:t>
            </a: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процедура проведения экспертизы;</a:t>
            </a: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содержание критериев и система баллов;</a:t>
            </a: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представление методического продукта в формате, предусмотренном Положением о конкурсе;</a:t>
            </a: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конкурсные требования к оформлению материалов</a:t>
            </a:r>
          </a:p>
          <a:p>
            <a:endParaRPr lang="ru-RU" sz="2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268760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210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116632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Целевая направленность конкурса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3266" y="980728"/>
            <a:ext cx="7179134" cy="5786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ru-RU" sz="2000" b="1" i="1" dirty="0" smtClean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укрепление взаимодействия светской и церковной систем образования по духовно-нравственному воспитанию и образованию граждан Российской Федерации; </a:t>
            </a:r>
          </a:p>
          <a:p>
            <a:pPr>
              <a:buFont typeface="Wingdings" pitchFamily="2" charset="2"/>
              <a:buChar char="§"/>
            </a:pPr>
            <a:endParaRPr lang="ru-RU" sz="2000" b="1" i="1" dirty="0" smtClean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стимулирование творчества педагогов и воспитателей образовательных организаций Смоленской области и поощрения их за многолетнее высокое качество духовно-нравственного воспитания и образования детей и молодежи, за внедрение  инновационных  разработок в сферу образования, содействующих духовно-нравственному развитию детей и молодежи; </a:t>
            </a:r>
          </a:p>
          <a:p>
            <a:pPr>
              <a:buFont typeface="Wingdings" pitchFamily="2" charset="2"/>
              <a:buChar char="§"/>
            </a:pPr>
            <a:endParaRPr lang="ru-RU" sz="2000" b="1" i="1" dirty="0" smtClean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выявление и распространение лучших систем воспитания, обучения и </a:t>
            </a:r>
            <a:r>
              <a:rPr lang="ru-RU" sz="2000" b="1" i="1" dirty="0" err="1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внеучебной</a:t>
            </a: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работы с детьми и молодежью; </a:t>
            </a:r>
          </a:p>
          <a:p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повышение престижа учительского труда.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90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116632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Региональный этап Всероссийского конкурса в области педагогики, воспитания и работы с детьми и молодежью до 20 лет «За нравственный подвиг учителя» проводится: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28690"/>
            <a:ext cx="8064896" cy="3898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Смоленской митрополией Русской Православной Церкви        совместно  с Департаментом Смоленской области по образованию и науке</a:t>
            </a:r>
          </a:p>
          <a:p>
            <a:pPr>
              <a:buFont typeface="Wingdings" pitchFamily="2" charset="2"/>
              <a:buChar char="§"/>
            </a:pPr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Сроки:</a:t>
            </a:r>
          </a:p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до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30 марта 2018 года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— прием конкурсных работ; </a:t>
            </a:r>
          </a:p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со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2 апреля по 11 мая 2018 года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— подведение итогов</a:t>
            </a:r>
          </a:p>
          <a:p>
            <a:pPr>
              <a:buFont typeface="Wingdings" pitchFamily="2" charset="2"/>
              <a:buChar char="§"/>
            </a:pPr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114000"/>
              </a:lnSpc>
              <a:buFont typeface="Wingdings" pitchFamily="2" charset="2"/>
              <a:buChar char="§"/>
            </a:pPr>
            <a:endParaRPr lang="ru-RU" sz="2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070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11663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Региональный этап Всероссийского конкурса в области педагогики, воспитания и работы с детьми дошкольного, школьного возраста и молодёжью до 20 лет </a:t>
            </a:r>
            <a:r>
              <a:rPr lang="ru-RU" sz="2000" b="1" i="1" dirty="0" smtClean="0"/>
              <a:t>«За нравственный подвиг учителя»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8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800" b="1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80728"/>
            <a:ext cx="8712968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</a:rPr>
              <a:t>Номинации:</a:t>
            </a:r>
          </a:p>
          <a:p>
            <a:r>
              <a:rPr lang="ru-RU" sz="2000" b="1" dirty="0"/>
              <a:t> </a:t>
            </a:r>
            <a:r>
              <a:rPr lang="ru-RU" sz="1600" b="1" i="1" dirty="0"/>
              <a:t>«За организацию духовно-нравственного воспитания в рамках </a:t>
            </a:r>
            <a:r>
              <a:rPr lang="ru-RU" sz="1600" b="1" i="1" dirty="0" smtClean="0"/>
              <a:t>образовательного учреждения»</a:t>
            </a:r>
          </a:p>
          <a:p>
            <a:r>
              <a:rPr lang="ru-RU" sz="1600" b="1" i="1" dirty="0"/>
              <a:t>«Лучшая программа духовно-нравственного и гражданско-патриотического воспитания детей и молодежи</a:t>
            </a:r>
            <a:r>
              <a:rPr lang="ru-RU" sz="1600" b="1" i="1" dirty="0" smtClean="0"/>
              <a:t>»</a:t>
            </a:r>
          </a:p>
          <a:p>
            <a:r>
              <a:rPr lang="ru-RU" sz="1600" b="1" i="1" dirty="0"/>
              <a:t>«Лучшая методическая разработка по </a:t>
            </a:r>
            <a:r>
              <a:rPr lang="ru-RU" sz="1600" b="1" i="1" dirty="0" smtClean="0"/>
              <a:t>предметам: основы </a:t>
            </a:r>
            <a:r>
              <a:rPr lang="ru-RU" sz="1600" b="1" i="1" dirty="0"/>
              <a:t>религиозных культур и светской </a:t>
            </a:r>
            <a:r>
              <a:rPr lang="ru-RU" sz="1600" b="1" i="1" dirty="0" smtClean="0"/>
              <a:t>этики (ОРКСЭ), основы духовно-нравственной культуры народов России (ОДНКНР), основы православной веры (для образовательных организаций с религиозным (православным) компонентом)»</a:t>
            </a:r>
          </a:p>
          <a:p>
            <a:r>
              <a:rPr lang="ru-RU" sz="1600" b="1" i="1" dirty="0" smtClean="0"/>
              <a:t>«</a:t>
            </a:r>
            <a:r>
              <a:rPr lang="ru-RU" sz="1600" b="1" i="1" dirty="0"/>
              <a:t>Лучший </a:t>
            </a:r>
            <a:r>
              <a:rPr lang="ru-RU" sz="1600" b="1" i="1" dirty="0" smtClean="0"/>
              <a:t>образовательный издательский </a:t>
            </a:r>
            <a:r>
              <a:rPr lang="ru-RU" sz="1600" b="1" i="1" dirty="0"/>
              <a:t>проект года</a:t>
            </a:r>
            <a:r>
              <a:rPr lang="ru-RU" sz="1600" b="1" i="1" dirty="0" smtClean="0"/>
              <a:t>»</a:t>
            </a:r>
          </a:p>
          <a:p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</a:p>
          <a:p>
            <a:pPr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Прием заявок осуществляется путем регистрации участника на</a:t>
            </a:r>
          </a:p>
          <a:p>
            <a:r>
              <a:rPr lang="ru-RU" b="1" i="1" dirty="0" err="1" smtClean="0">
                <a:solidFill>
                  <a:schemeClr val="tx2">
                    <a:lumMod val="50000"/>
                  </a:schemeClr>
                </a:solidFill>
              </a:rPr>
              <a:t>интернет-портале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comp.podvig-uchitelya.ru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  и загрузки конкурсных</a:t>
            </a:r>
          </a:p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материалов в электронном виде согласно требованиям, указанным на</a:t>
            </a:r>
          </a:p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портале.</a:t>
            </a:r>
          </a:p>
          <a:p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    После прохождения процедуры регистрации на портале в региональную Конкурсную</a:t>
            </a:r>
          </a:p>
          <a:p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комиссию на адрес электронной почты 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nauka67@yandex.ru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 направляются</a:t>
            </a:r>
          </a:p>
          <a:p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конкурсные материалы с указанием номера, полученного при загрузке</a:t>
            </a:r>
          </a:p>
          <a:p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материалов на </a:t>
            </a:r>
            <a:r>
              <a:rPr lang="ru-RU" sz="1600" b="1" i="1" dirty="0" err="1" smtClean="0">
                <a:solidFill>
                  <a:schemeClr val="tx2">
                    <a:lumMod val="50000"/>
                  </a:schemeClr>
                </a:solidFill>
              </a:rPr>
              <a:t>интернет-портале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Информационное сопровождение  конкурса ГАУ ДПО СОИРО</a:t>
            </a:r>
            <a:r>
              <a:rPr lang="ru-RU" sz="1600" b="1" i="1" dirty="0" smtClean="0"/>
              <a:t>: 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информация на сайте http://www.dpo-smolensk.ru/news в разделе «Текущие новости»;  </a:t>
            </a:r>
            <a:r>
              <a:rPr lang="en-US" sz="1600" b="1" i="1" dirty="0" smtClean="0">
                <a:solidFill>
                  <a:schemeClr val="tx2">
                    <a:lumMod val="50000"/>
                  </a:schemeClr>
                </a:solidFill>
                <a:hlinkClick r:id="rId4"/>
              </a:rPr>
              <a:t>http://mo77.ru/konkursy-i-proekty/</a:t>
            </a:r>
            <a:r>
              <a:rPr lang="ru-RU" sz="1600" b="1" i="1" dirty="0" smtClean="0">
                <a:solidFill>
                  <a:schemeClr val="tx2">
                    <a:lumMod val="50000"/>
                  </a:schemeClr>
                </a:solidFill>
              </a:rPr>
              <a:t>  -  в разделе «Конкурсы. Чемпионаты. Проекты»</a:t>
            </a:r>
          </a:p>
          <a:p>
            <a:pPr marL="342900" indent="-342900">
              <a:buFont typeface="Wingdings" pitchFamily="2" charset="2"/>
              <a:buChar char="§"/>
            </a:pPr>
            <a:endParaRPr lang="ru-RU" sz="2000" i="1" dirty="0" smtClean="0"/>
          </a:p>
          <a:p>
            <a:pPr marL="342900" indent="-342900">
              <a:buFont typeface="Wingdings" pitchFamily="2" charset="2"/>
              <a:buChar char="§"/>
            </a:pPr>
            <a:endParaRPr lang="ru-RU" sz="2000" i="1" dirty="0" smtClean="0"/>
          </a:p>
          <a:p>
            <a:pPr marL="342900" indent="-342900">
              <a:buFont typeface="Wingdings" pitchFamily="2" charset="2"/>
              <a:buChar char="§"/>
            </a:pPr>
            <a:endParaRPr lang="ru-RU" sz="2000" i="1" dirty="0" smtClean="0"/>
          </a:p>
          <a:p>
            <a:pPr marL="342900" indent="-342900">
              <a:buFont typeface="Wingdings" pitchFamily="2" charset="2"/>
              <a:buChar char="§"/>
            </a:pPr>
            <a:endParaRPr lang="ru-RU" sz="2000" i="1" dirty="0" smtClean="0"/>
          </a:p>
          <a:p>
            <a:pPr marL="342900" indent="-342900">
              <a:buFont typeface="Wingdings" pitchFamily="2" charset="2"/>
              <a:buChar char="§"/>
            </a:pPr>
            <a:endParaRPr lang="ru-RU" sz="2400" b="1" i="1" dirty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ru-RU" sz="2400" b="1" i="1" dirty="0" smtClean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070739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53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3356992"/>
            <a:ext cx="42945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10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467</Words>
  <Application>Microsoft Office PowerPoint</Application>
  <PresentationFormat>Экран (4:3)</PresentationFormat>
  <Paragraphs>71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Алёнка</cp:lastModifiedBy>
  <cp:revision>118</cp:revision>
  <dcterms:created xsi:type="dcterms:W3CDTF">2016-02-09T14:17:54Z</dcterms:created>
  <dcterms:modified xsi:type="dcterms:W3CDTF">2018-02-28T07:42:34Z</dcterms:modified>
</cp:coreProperties>
</file>