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97829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03610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1246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6267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F2C141-5E4D-49FD-ACDA-6317C5CFBE76}" type="datetimeFigureOut">
              <a:rPr lang="ru-RU" smtClean="0"/>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23369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F2C141-5E4D-49FD-ACDA-6317C5CFBE76}" type="datetimeFigureOut">
              <a:rPr lang="ru-RU" smtClean="0"/>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13575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F2C141-5E4D-49FD-ACDA-6317C5CFBE76}" type="datetimeFigureOut">
              <a:rPr lang="ru-RU" smtClean="0"/>
              <a:t>12.03.2021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270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F2C141-5E4D-49FD-ACDA-6317C5CFBE76}" type="datetimeFigureOut">
              <a:rPr lang="ru-RU" smtClean="0"/>
              <a:t>12.03.2021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9685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F2C141-5E4D-49FD-ACDA-6317C5CFBE76}" type="datetimeFigureOut">
              <a:rPr lang="ru-RU" smtClean="0"/>
              <a:t>12.03.2021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50655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393211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304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2C141-5E4D-49FD-ACDA-6317C5CFBE76}" type="datetimeFigureOut">
              <a:rPr lang="ru-RU" smtClean="0"/>
              <a:t>12.03.2021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DE7E-39E6-4003-BB84-40907B1A86D1}" type="slidenum">
              <a:rPr lang="ru-RU" smtClean="0"/>
              <a:t>‹#›</a:t>
            </a:fld>
            <a:endParaRPr lang="ru-RU"/>
          </a:p>
        </p:txBody>
      </p:sp>
    </p:spTree>
    <p:extLst>
      <p:ext uri="{BB962C8B-B14F-4D97-AF65-F5344CB8AC3E}">
        <p14:creationId xmlns:p14="http://schemas.microsoft.com/office/powerpoint/2010/main" val="179997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3568" y="2916233"/>
            <a:ext cx="7776864" cy="584775"/>
          </a:xfrm>
          <a:prstGeom prst="rect">
            <a:avLst/>
          </a:prstGeom>
          <a:noFill/>
        </p:spPr>
        <p:txBody>
          <a:bodyPr wrap="square" rtlCol="0">
            <a:spAutoFit/>
          </a:bodyPr>
          <a:lstStyle/>
          <a:p>
            <a:r>
              <a:rPr lang="ru-RU" sz="3200" dirty="0" smtClean="0"/>
              <a:t>Тема:</a:t>
            </a:r>
            <a:endParaRPr lang="ru-RU" sz="3200" dirty="0"/>
          </a:p>
        </p:txBody>
      </p:sp>
      <p:sp>
        <p:nvSpPr>
          <p:cNvPr id="2" name="TextBox 1"/>
          <p:cNvSpPr txBox="1"/>
          <p:nvPr/>
        </p:nvSpPr>
        <p:spPr>
          <a:xfrm>
            <a:off x="1907704" y="2492896"/>
            <a:ext cx="7056784" cy="1477328"/>
          </a:xfrm>
          <a:prstGeom prst="rect">
            <a:avLst/>
          </a:prstGeom>
          <a:noFill/>
        </p:spPr>
        <p:txBody>
          <a:bodyPr wrap="square" rtlCol="0">
            <a:spAutoFit/>
          </a:bodyPr>
          <a:lstStyle/>
          <a:p>
            <a:pPr algn="ctr"/>
            <a:r>
              <a:rPr lang="ru-RU" sz="3600" b="1" dirty="0"/>
              <a:t>ОЦЕНКА КАЧЕСТВА</a:t>
            </a:r>
            <a:endParaRPr lang="ru-RU" sz="3600" dirty="0"/>
          </a:p>
          <a:p>
            <a:pPr algn="ctr"/>
            <a:r>
              <a:rPr lang="ru-RU" sz="3600" b="1" dirty="0"/>
              <a:t>ДОШКОЛЬНОГО ОБРАЗОВАНИЯ</a:t>
            </a:r>
            <a:endParaRPr lang="ru-RU" sz="3600" dirty="0"/>
          </a:p>
          <a:p>
            <a:endParaRPr lang="ru-RU" dirty="0"/>
          </a:p>
        </p:txBody>
      </p:sp>
    </p:spTree>
    <p:extLst>
      <p:ext uri="{BB962C8B-B14F-4D97-AF65-F5344CB8AC3E}">
        <p14:creationId xmlns:p14="http://schemas.microsoft.com/office/powerpoint/2010/main" val="57128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764704"/>
            <a:ext cx="8568952" cy="7217360"/>
          </a:xfrm>
          <a:prstGeom prst="rect">
            <a:avLst/>
          </a:prstGeom>
          <a:noFill/>
        </p:spPr>
        <p:txBody>
          <a:bodyPr wrap="square" rtlCol="0">
            <a:spAutoFit/>
          </a:bodyPr>
          <a:lstStyle/>
          <a:p>
            <a:pPr marL="571500" lvl="0" indent="-571500">
              <a:buAutoNum type="romanUcPeriod"/>
            </a:pPr>
            <a:r>
              <a:rPr lang="ru-RU" sz="2400" b="1" dirty="0" smtClean="0">
                <a:latin typeface="Calibri" pitchFamily="34" charset="0"/>
                <a:cs typeface="Calibri" pitchFamily="34" charset="0"/>
              </a:rPr>
              <a:t>Каталог </a:t>
            </a:r>
            <a:r>
              <a:rPr lang="ru-RU" sz="2400" b="1" dirty="0">
                <a:latin typeface="Calibri" pitchFamily="34" charset="0"/>
                <a:cs typeface="Calibri" pitchFamily="34" charset="0"/>
              </a:rPr>
              <a:t>статей. Раздел «Оценка качества </a:t>
            </a:r>
            <a:r>
              <a:rPr lang="en-US" sz="2400" b="1" dirty="0">
                <a:latin typeface="Calibri" pitchFamily="34" charset="0"/>
                <a:cs typeface="Calibri" pitchFamily="34" charset="0"/>
              </a:rPr>
              <a:t> </a:t>
            </a:r>
            <a:r>
              <a:rPr lang="ru-RU" sz="2400" b="1" dirty="0">
                <a:latin typeface="Calibri" pitchFamily="34" charset="0"/>
                <a:cs typeface="Calibri" pitchFamily="34" charset="0"/>
              </a:rPr>
              <a:t>образования и воспитания</a:t>
            </a:r>
            <a:r>
              <a:rPr lang="ru-RU" sz="2400" b="1" dirty="0" smtClean="0">
                <a:latin typeface="Calibri" pitchFamily="34" charset="0"/>
                <a:cs typeface="Calibri" pitchFamily="34" charset="0"/>
              </a:rPr>
              <a:t>»</a:t>
            </a:r>
            <a:endParaRPr lang="en-US" sz="2400" b="1" dirty="0" smtClean="0">
              <a:latin typeface="Calibri" pitchFamily="34" charset="0"/>
              <a:cs typeface="Calibri" pitchFamily="34" charset="0"/>
            </a:endParaRPr>
          </a:p>
          <a:p>
            <a:pPr algn="just"/>
            <a:r>
              <a:rPr lang="ru-RU" sz="1100" b="1" dirty="0"/>
              <a:t>14. Трифонова Е. В.</a:t>
            </a:r>
            <a:endParaRPr lang="ru-RU" sz="1100" dirty="0"/>
          </a:p>
          <a:p>
            <a:pPr algn="just"/>
            <a:r>
              <a:rPr lang="ru-RU" sz="1100" dirty="0"/>
              <a:t>Система оценки качества образовательной работы с индивидуального развития детей в программе «Истоки</a:t>
            </a:r>
            <a:r>
              <a:rPr lang="ru-RU" sz="1100" dirty="0" smtClean="0"/>
              <a:t>».</a:t>
            </a:r>
            <a:endParaRPr lang="en-US" sz="1100" dirty="0" smtClean="0"/>
          </a:p>
          <a:p>
            <a:pPr algn="just"/>
            <a:endParaRPr lang="ru-RU" sz="1100" dirty="0"/>
          </a:p>
          <a:p>
            <a:pPr algn="just"/>
            <a:r>
              <a:rPr lang="ru-RU" sz="1100" b="1" i="1" dirty="0"/>
              <a:t>Аннотация</a:t>
            </a:r>
            <a:r>
              <a:rPr lang="ru-RU" sz="1100" dirty="0"/>
              <a:t>:</a:t>
            </a:r>
          </a:p>
          <a:p>
            <a:pPr algn="just"/>
            <a:r>
              <a:rPr lang="ru-RU" sz="1100" i="1" dirty="0"/>
              <a:t>Данная статья раскрывает специфику оценки условий, созданных в ДОО, на предмет соответствия требованиям ФГОС ДО: ориентирует педагогов на правильное проведение индивидуальной педагогической и психологической диагностики детей дошкольного возраста, на создание условий, помогающих обеспечить преемственность дошкольного и начального общего образования в соответствии с идеологией Стандарта; помогает учителю выстраивать образовательный процесс с учетом особенностей своих учеников. Адресовано руководителям ДОО (руководителям структурных подразделений), старшим воспитателям, воспитателям, реализующим Примерную основную образовательную программу «Истоки», а также педагогическим коллективам ДОО, реализующим иные примерные основные образовательные программы.</a:t>
            </a:r>
            <a:endParaRPr lang="ru-RU" sz="1100" dirty="0"/>
          </a:p>
          <a:p>
            <a:pPr algn="just"/>
            <a:r>
              <a:rPr lang="ru-RU" sz="1100" b="1" dirty="0"/>
              <a:t>//Управление дошкольным образовательным учреждением. – 2015. - №8. – С. 16</a:t>
            </a:r>
            <a:r>
              <a:rPr lang="ru-RU" sz="1100" b="1" dirty="0" smtClean="0"/>
              <a:t>.</a:t>
            </a:r>
            <a:endParaRPr lang="ru-RU" sz="1100" dirty="0"/>
          </a:p>
          <a:p>
            <a:pPr algn="just"/>
            <a:r>
              <a:rPr lang="ru-RU" sz="1100" b="1" dirty="0"/>
              <a:t> </a:t>
            </a:r>
            <a:endParaRPr lang="ru-RU" sz="1100" dirty="0"/>
          </a:p>
          <a:p>
            <a:pPr algn="just"/>
            <a:r>
              <a:rPr lang="ru-RU" sz="1100" b="1" dirty="0"/>
              <a:t> </a:t>
            </a:r>
            <a:endParaRPr lang="ru-RU" sz="1100" dirty="0"/>
          </a:p>
          <a:p>
            <a:pPr algn="just"/>
            <a:r>
              <a:rPr lang="ru-RU" sz="1100" b="1" dirty="0"/>
              <a:t>15. Юдина Е. Г.</a:t>
            </a:r>
            <a:endParaRPr lang="ru-RU" sz="1100" dirty="0"/>
          </a:p>
          <a:p>
            <a:pPr algn="just"/>
            <a:r>
              <a:rPr lang="ru-RU" sz="1100" dirty="0"/>
              <a:t>Шкалы </a:t>
            </a:r>
            <a:r>
              <a:rPr lang="en-US" sz="1100" dirty="0"/>
              <a:t>ECERS</a:t>
            </a:r>
            <a:r>
              <a:rPr lang="ru-RU" sz="1100" dirty="0"/>
              <a:t> как метод оценки качества и развития российской системы дошкольного образования</a:t>
            </a:r>
            <a:r>
              <a:rPr lang="ru-RU" sz="1100" dirty="0" smtClean="0"/>
              <a:t>.</a:t>
            </a:r>
            <a:endParaRPr lang="en-US" sz="1100" dirty="0" smtClean="0"/>
          </a:p>
          <a:p>
            <a:pPr algn="just"/>
            <a:endParaRPr lang="ru-RU" sz="1100" dirty="0"/>
          </a:p>
          <a:p>
            <a:pPr algn="just"/>
            <a:r>
              <a:rPr lang="ru-RU" sz="1100" b="1" i="1" dirty="0"/>
              <a:t>Аннотация</a:t>
            </a:r>
            <a:r>
              <a:rPr lang="ru-RU" sz="1100" dirty="0"/>
              <a:t>:</a:t>
            </a:r>
          </a:p>
          <a:p>
            <a:pPr algn="just"/>
            <a:r>
              <a:rPr lang="ru-RU" sz="1100" i="1" dirty="0"/>
              <a:t>В России проблема качества дошкольного образования имеет длинную историю, поскольку в России традиционно и давно существует система дошкольного образования. Автор статьи, опираясь на международную практику, показывает, что оценка качества программ дошкольного образования может быть направлена на разные объекты и исходить из разных представлений о качестве. В статье рассказывается о методике ECERS - «Шкале для комплексной оценки качества образования в дошкольных образовательных организациях», в частности, о последней версии, которая переведена на русский язык и предварительно адаптирована и апробирована в российских регионах, - шкале ECERS-R. Автор отмечает, что шкалы ECERS - весьма интересный инструмент исследования качества дошкольных программ, особенно в связи с международными сравнительными исследованиями, поскольку являются бесспорным лидером по количеству стран, в которых они применяются. Помимо высокой надежности и </a:t>
            </a:r>
            <a:r>
              <a:rPr lang="ru-RU" sz="1100" i="1" dirty="0" err="1"/>
              <a:t>валидности</a:t>
            </a:r>
            <a:r>
              <a:rPr lang="ru-RU" sz="1100" i="1" dirty="0"/>
              <a:t>, шкалы отличаются высоким уровнем качества разработки инструмента с точки зрения опоры на гуманистическую педагогику развития детей младшего возраста. Для российского контекста этот опыт представляется весьма полезным, поскольку ФГОС дошкольного образования ввел пять образовательных областей, которые практически полностью совпадают со списком </a:t>
            </a:r>
            <a:r>
              <a:rPr lang="ru-RU" sz="1100" i="1" dirty="0" err="1"/>
              <a:t>субшкал</a:t>
            </a:r>
            <a:r>
              <a:rPr lang="ru-RU" sz="1100" i="1" dirty="0"/>
              <a:t> и показателей в этих инструментах.</a:t>
            </a:r>
            <a:endParaRPr lang="ru-RU" sz="1100" dirty="0"/>
          </a:p>
          <a:p>
            <a:pPr algn="just"/>
            <a:r>
              <a:rPr lang="ru-RU" sz="1100" b="1" dirty="0"/>
              <a:t>//Современное дошкольное образование. Теория и практика. – 2015. - №7. – С. 22.</a:t>
            </a:r>
            <a:endParaRPr lang="ru-RU" sz="1100" dirty="0"/>
          </a:p>
          <a:p>
            <a:pPr lvl="0"/>
            <a:endParaRPr lang="en-US" sz="2800" b="1" dirty="0" smtClean="0">
              <a:latin typeface="Calibri" pitchFamily="34" charset="0"/>
              <a:cs typeface="Calibri" pitchFamily="34" charset="0"/>
            </a:endParaRPr>
          </a:p>
          <a:p>
            <a:pPr marL="571500" lvl="0" indent="-571500">
              <a:buAutoNum type="romanUcPeriod"/>
            </a:pPr>
            <a:endParaRPr lang="en-US"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7540526"/>
          </a:xfrm>
          <a:prstGeom prst="rect">
            <a:avLst/>
          </a:prstGeom>
          <a:noFill/>
        </p:spPr>
        <p:txBody>
          <a:bodyPr wrap="square" rtlCol="0">
            <a:spAutoFit/>
          </a:bodyPr>
          <a:lstStyle/>
          <a:p>
            <a:pPr marL="514350" lvl="0" indent="-51435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a:t>
            </a:r>
            <a:r>
              <a:rPr lang="en-US" sz="2800" b="1" dirty="0">
                <a:latin typeface="Calibri" pitchFamily="34" charset="0"/>
                <a:cs typeface="Calibri" pitchFamily="34" charset="0"/>
              </a:rPr>
              <a:t> </a:t>
            </a:r>
            <a:r>
              <a:rPr lang="ru-RU" sz="2800" b="1" dirty="0">
                <a:latin typeface="Calibri" pitchFamily="34" charset="0"/>
                <a:cs typeface="Calibri" pitchFamily="34" charset="0"/>
              </a:rPr>
              <a:t>образования и воспитания</a:t>
            </a:r>
            <a:r>
              <a:rPr lang="ru-RU" sz="2800" b="1" dirty="0" smtClean="0">
                <a:latin typeface="Calibri" pitchFamily="34" charset="0"/>
                <a:cs typeface="Calibri" pitchFamily="34" charset="0"/>
              </a:rPr>
              <a:t>»</a:t>
            </a:r>
            <a:endParaRPr lang="en-US" sz="2800" b="1" dirty="0" smtClean="0">
              <a:latin typeface="Calibri" pitchFamily="34" charset="0"/>
              <a:cs typeface="Calibri" pitchFamily="34" charset="0"/>
            </a:endParaRPr>
          </a:p>
          <a:p>
            <a:pPr marL="514350" lvl="0" indent="-514350">
              <a:buAutoNum type="romanUcPeriod"/>
            </a:pPr>
            <a:endParaRPr lang="en-US" sz="2400" b="1" dirty="0" smtClean="0">
              <a:latin typeface="Calibri" pitchFamily="34" charset="0"/>
              <a:cs typeface="Calibri" pitchFamily="34" charset="0"/>
            </a:endParaRPr>
          </a:p>
          <a:p>
            <a:pPr algn="just"/>
            <a:r>
              <a:rPr lang="ru-RU" sz="1400" b="1" dirty="0"/>
              <a:t>16. </a:t>
            </a:r>
            <a:r>
              <a:rPr lang="ru-RU" sz="1400" b="1" dirty="0" err="1"/>
              <a:t>Шиян</a:t>
            </a:r>
            <a:r>
              <a:rPr lang="ru-RU" sz="1400" b="1" dirty="0"/>
              <a:t> О. А., Воробьева Е. В.</a:t>
            </a:r>
            <a:endParaRPr lang="ru-RU" sz="1400" dirty="0"/>
          </a:p>
          <a:p>
            <a:pPr algn="just"/>
            <a:r>
              <a:rPr lang="ru-RU" sz="1400" dirty="0"/>
              <a:t>Новые возможности оценки качества образования: шкалы </a:t>
            </a:r>
            <a:r>
              <a:rPr lang="en-US" sz="1400" dirty="0"/>
              <a:t>ECERS</a:t>
            </a:r>
            <a:r>
              <a:rPr lang="ru-RU" sz="1400" dirty="0"/>
              <a:t>-</a:t>
            </a:r>
            <a:r>
              <a:rPr lang="en-US" sz="1400" dirty="0"/>
              <a:t>R</a:t>
            </a:r>
            <a:r>
              <a:rPr lang="ru-RU" sz="1400" dirty="0"/>
              <a:t> апробированы в России</a:t>
            </a:r>
            <a:r>
              <a:rPr lang="ru-RU" sz="1400" dirty="0" smtClean="0"/>
              <a:t>.</a:t>
            </a:r>
            <a:endParaRPr lang="en-US" sz="1400" dirty="0" smtClean="0"/>
          </a:p>
          <a:p>
            <a:pPr algn="just"/>
            <a:endParaRPr lang="ru-RU" sz="1400" dirty="0"/>
          </a:p>
          <a:p>
            <a:pPr algn="just"/>
            <a:r>
              <a:rPr lang="ru-RU" sz="1400" b="1" i="1" dirty="0"/>
              <a:t>Аннотация</a:t>
            </a:r>
            <a:r>
              <a:rPr lang="ru-RU" sz="1400" dirty="0"/>
              <a:t>:</a:t>
            </a:r>
          </a:p>
          <a:p>
            <a:pPr algn="just"/>
            <a:r>
              <a:rPr lang="ru-RU" sz="1400" i="1" dirty="0"/>
              <a:t>В статье рассказывается об инструменте оценки среды дошкольного образования - шкалах ECERS (</a:t>
            </a:r>
            <a:r>
              <a:rPr lang="ru-RU" sz="1400" i="1" dirty="0" err="1"/>
              <a:t>Early</a:t>
            </a:r>
            <a:r>
              <a:rPr lang="ru-RU" sz="1400" i="1" dirty="0"/>
              <a:t> </a:t>
            </a:r>
            <a:r>
              <a:rPr lang="ru-RU" sz="1400" i="1" dirty="0" err="1"/>
              <a:t>Childhood</a:t>
            </a:r>
            <a:r>
              <a:rPr lang="ru-RU" sz="1400" i="1" dirty="0"/>
              <a:t> </a:t>
            </a:r>
            <a:r>
              <a:rPr lang="ru-RU" sz="1400" i="1" dirty="0" err="1"/>
              <a:t>Environment</a:t>
            </a:r>
            <a:r>
              <a:rPr lang="ru-RU" sz="1400" i="1" dirty="0"/>
              <a:t> </a:t>
            </a:r>
            <a:r>
              <a:rPr lang="ru-RU" sz="1400" i="1" dirty="0" err="1"/>
              <a:t>rating</a:t>
            </a:r>
            <a:r>
              <a:rPr lang="ru-RU" sz="1400" i="1" dirty="0"/>
              <a:t> </a:t>
            </a:r>
            <a:r>
              <a:rPr lang="ru-RU" sz="1400" i="1" dirty="0" err="1"/>
              <a:t>Scale</a:t>
            </a:r>
            <a:r>
              <a:rPr lang="ru-RU" sz="1400" i="1" dirty="0"/>
              <a:t>). Авторы отвечают на ряд вопросов: какие представления о качественном образовании лежат в основе шкал ECERS и подходят ли они нам? Насколько вообще приемлемо использовать для оценки качества образования инструмент, разработанный в другой стране? Оценивает ли шкала условия для будущей социализации и развития ребенка в школе? Как он устроен, по каким индикаторам оценивается качество? Насколько он надежен? Можно ли использовать этот инструмент для разных образовательных практик (например, системы </a:t>
            </a:r>
            <a:r>
              <a:rPr lang="ru-RU" sz="1400" i="1" dirty="0" err="1"/>
              <a:t>Монтессори</a:t>
            </a:r>
            <a:r>
              <a:rPr lang="ru-RU" sz="1400" i="1" dirty="0"/>
              <a:t>, </a:t>
            </a:r>
            <a:r>
              <a:rPr lang="ru-RU" sz="1400" i="1" dirty="0" err="1"/>
              <a:t>вальдорфских</a:t>
            </a:r>
            <a:r>
              <a:rPr lang="ru-RU" sz="1400" i="1" dirty="0"/>
              <a:t> детских садов и пр.) или он ориентирован узко на определенные программы? Отмечается, что для российского образования, где традиционно большое значение уделяется «готовности к школе», важно, что шкалы ECERS используются в странах, ориентированных на познавательное развитие детей. Авторы приходят к выводу, что шкалы ECERS вполне соответствуют требованиям ФГОС, обладают различительной силой и поэтому могут быть использованы для оценки качества образования в российских детских садах. Шкалы ECERS наиболее перспективны для проведения кросс-культурных исследований, которые позволят сопоставить качество дошкольного образования в России и за рубежом.</a:t>
            </a:r>
            <a:endParaRPr lang="ru-RU" sz="1400" dirty="0"/>
          </a:p>
          <a:p>
            <a:pPr algn="just"/>
            <a:r>
              <a:rPr lang="ru-RU" sz="1400" b="1" dirty="0"/>
              <a:t>//Современное дошкольное образование. Теория и практика. – 2015. - №7. – С. 38.</a:t>
            </a:r>
            <a:endParaRPr lang="ru-RU" sz="1400" dirty="0"/>
          </a:p>
          <a:p>
            <a:r>
              <a:rPr lang="ru-RU" sz="2400" b="1" dirty="0"/>
              <a:t> </a:t>
            </a:r>
            <a:endParaRPr lang="ru-RU" sz="2400" dirty="0"/>
          </a:p>
          <a:p>
            <a:r>
              <a:rPr lang="ru-RU" sz="2400" b="1" dirty="0"/>
              <a:t> </a:t>
            </a:r>
            <a:endParaRPr lang="ru-RU" sz="2400" dirty="0"/>
          </a:p>
          <a:p>
            <a:r>
              <a:rPr lang="ru-RU" sz="2400" b="1" dirty="0"/>
              <a:t> </a:t>
            </a:r>
            <a:endParaRPr lang="ru-RU" sz="2400" dirty="0"/>
          </a:p>
          <a:p>
            <a:r>
              <a:rPr lang="ru-RU" sz="2400" b="1" dirty="0"/>
              <a:t> </a:t>
            </a:r>
            <a:endParaRPr lang="ru-RU" sz="2400" dirty="0"/>
          </a:p>
          <a:p>
            <a:pPr lvl="0"/>
            <a:endParaRPr lang="en-US" sz="24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84976" cy="6955750"/>
          </a:xfrm>
          <a:prstGeom prst="rect">
            <a:avLst/>
          </a:prstGeom>
          <a:noFill/>
        </p:spPr>
        <p:txBody>
          <a:bodyPr wrap="square" rtlCol="0">
            <a:spAutoFit/>
          </a:bodyPr>
          <a:lstStyle/>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a:t>
            </a:r>
            <a:r>
              <a:rPr lang="en-US" sz="2800" b="1" dirty="0">
                <a:latin typeface="Calibri" pitchFamily="34" charset="0"/>
                <a:cs typeface="Calibri" pitchFamily="34" charset="0"/>
              </a:rPr>
              <a:t> </a:t>
            </a:r>
            <a:r>
              <a:rPr lang="ru-RU" sz="2800" b="1" dirty="0">
                <a:latin typeface="Calibri" pitchFamily="34" charset="0"/>
                <a:cs typeface="Calibri" pitchFamily="34" charset="0"/>
              </a:rPr>
              <a:t>образования и воспитания</a:t>
            </a:r>
            <a:r>
              <a:rPr lang="ru-RU" sz="2800" b="1" dirty="0" smtClean="0">
                <a:latin typeface="Calibri" pitchFamily="34" charset="0"/>
                <a:cs typeface="Calibri" pitchFamily="34" charset="0"/>
              </a:rPr>
              <a:t>»</a:t>
            </a:r>
            <a:endParaRPr lang="en-US" sz="2800" b="1" dirty="0" smtClean="0">
              <a:latin typeface="Calibri" pitchFamily="34" charset="0"/>
              <a:cs typeface="Calibri" pitchFamily="34" charset="0"/>
            </a:endParaRPr>
          </a:p>
          <a:p>
            <a:pPr lvl="0" algn="just"/>
            <a:endParaRPr lang="en-US" sz="1600" b="1" dirty="0">
              <a:latin typeface="Calibri" pitchFamily="34" charset="0"/>
              <a:cs typeface="Calibri" pitchFamily="34" charset="0"/>
            </a:endParaRPr>
          </a:p>
          <a:p>
            <a:pPr algn="just"/>
            <a:r>
              <a:rPr lang="ru-RU" sz="1600" b="1" dirty="0"/>
              <a:t>17. Сафонова О. А.</a:t>
            </a:r>
            <a:endParaRPr lang="ru-RU" sz="1600" dirty="0"/>
          </a:p>
          <a:p>
            <a:pPr algn="just"/>
            <a:r>
              <a:rPr lang="ru-RU" sz="1600" dirty="0"/>
              <a:t>Технология и эффекты независимой системы оценки качества дошкольного образования</a:t>
            </a:r>
            <a:r>
              <a:rPr lang="ru-RU" sz="1600" dirty="0" smtClean="0"/>
              <a:t>.</a:t>
            </a:r>
            <a:endParaRPr lang="en-US" sz="1600" dirty="0" smtClean="0"/>
          </a:p>
          <a:p>
            <a:pPr algn="just"/>
            <a:endParaRPr lang="ru-RU" sz="1600" dirty="0"/>
          </a:p>
          <a:p>
            <a:pPr algn="just"/>
            <a:r>
              <a:rPr lang="ru-RU" sz="1600" b="1" i="1" dirty="0"/>
              <a:t>Аннотация</a:t>
            </a:r>
            <a:r>
              <a:rPr lang="ru-RU" sz="1600" dirty="0"/>
              <a:t>:</a:t>
            </a:r>
          </a:p>
          <a:p>
            <a:pPr algn="just"/>
            <a:r>
              <a:rPr lang="ru-RU" sz="1600" i="1" dirty="0"/>
              <a:t>Данная статья посвящена технологии и прогнозируемым эффектам внедрения НСОКДО, составляющим третий и четвертый структурные уровни оценочной системы.</a:t>
            </a:r>
            <a:endParaRPr lang="ru-RU" sz="1600" dirty="0"/>
          </a:p>
          <a:p>
            <a:pPr algn="just"/>
            <a:r>
              <a:rPr lang="ru-RU" sz="1600" b="1" dirty="0"/>
              <a:t>//Управление дошкольным образовательным учреждением. – 2015. - №4. – С. 16.</a:t>
            </a:r>
            <a:endParaRPr lang="ru-RU" sz="1600" dirty="0"/>
          </a:p>
          <a:p>
            <a:pPr algn="just"/>
            <a:r>
              <a:rPr lang="ru-RU" sz="1600" b="1" dirty="0"/>
              <a:t> </a:t>
            </a:r>
            <a:endParaRPr lang="ru-RU" sz="1600" dirty="0"/>
          </a:p>
          <a:p>
            <a:pPr algn="just"/>
            <a:r>
              <a:rPr lang="ru-RU" sz="1600" b="1" dirty="0"/>
              <a:t>18. Сафонова О. А.</a:t>
            </a:r>
            <a:endParaRPr lang="ru-RU" sz="1600" dirty="0"/>
          </a:p>
          <a:p>
            <a:pPr algn="just"/>
            <a:r>
              <a:rPr lang="ru-RU" sz="1600" dirty="0"/>
              <a:t>Региональная независимая система оценки качества дошкольного образования</a:t>
            </a:r>
            <a:r>
              <a:rPr lang="ru-RU" sz="1600" dirty="0" smtClean="0"/>
              <a:t>.</a:t>
            </a:r>
            <a:endParaRPr lang="en-US" sz="1600" dirty="0" smtClean="0"/>
          </a:p>
          <a:p>
            <a:pPr algn="just"/>
            <a:endParaRPr lang="ru-RU" sz="1600" dirty="0"/>
          </a:p>
          <a:p>
            <a:pPr algn="just"/>
            <a:r>
              <a:rPr lang="ru-RU" sz="1600" b="1" i="1" dirty="0"/>
              <a:t>Аннотация</a:t>
            </a:r>
            <a:r>
              <a:rPr lang="ru-RU" sz="1600" dirty="0"/>
              <a:t>:</a:t>
            </a:r>
          </a:p>
          <a:p>
            <a:pPr algn="just"/>
            <a:r>
              <a:rPr lang="ru-RU" sz="1600" i="1" dirty="0"/>
              <a:t>В статье рассмотрена сущность и структура региональной независимой системы оценки качества дошкольного образования (НСОКДО); даны содержательные характеристики нормативно правовым и концептуально-методологическим основам, составляющим соответственно первый и второй уровни ее структуры.</a:t>
            </a:r>
            <a:endParaRPr lang="ru-RU" sz="1600" dirty="0"/>
          </a:p>
          <a:p>
            <a:pPr algn="just"/>
            <a:r>
              <a:rPr lang="ru-RU" sz="1600" b="1" dirty="0"/>
              <a:t>//Управление дошкольным образовательным учреждением. – 2015. - №3. – С. 25.</a:t>
            </a:r>
            <a:endParaRPr lang="ru-RU" sz="1600" dirty="0"/>
          </a:p>
          <a:p>
            <a:r>
              <a:rPr lang="ru-RU" sz="2800" b="1" dirty="0"/>
              <a:t> </a:t>
            </a:r>
            <a:endParaRPr lang="ru-RU" sz="2800" dirty="0"/>
          </a:p>
          <a:p>
            <a:r>
              <a:rPr lang="ru-RU" sz="2800" b="1" dirty="0"/>
              <a:t> </a:t>
            </a:r>
            <a:endParaRPr lang="ru-RU" sz="2800" dirty="0"/>
          </a:p>
          <a:p>
            <a:pPr lvl="0"/>
            <a:endParaRPr lang="en-US"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764704"/>
            <a:ext cx="8928992" cy="6740307"/>
          </a:xfrm>
          <a:prstGeom prst="rect">
            <a:avLst/>
          </a:prstGeom>
          <a:noFill/>
        </p:spPr>
        <p:txBody>
          <a:bodyPr wrap="square" rtlCol="0">
            <a:spAutoFit/>
          </a:bodyPr>
          <a:lstStyle/>
          <a:p>
            <a:pPr lvl="0"/>
            <a:r>
              <a:rPr lang="en-US" sz="2800" b="1" dirty="0" smtClean="0">
                <a:latin typeface="Calibri" pitchFamily="34" charset="0"/>
                <a:cs typeface="Calibri" pitchFamily="34" charset="0"/>
              </a:rPr>
              <a:t>II. </a:t>
            </a: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«Дошкольное </a:t>
            </a:r>
            <a:r>
              <a:rPr lang="ru-RU" sz="2800" b="1" dirty="0" smtClean="0">
                <a:latin typeface="Calibri" pitchFamily="34" charset="0"/>
                <a:cs typeface="Calibri" pitchFamily="34" charset="0"/>
              </a:rPr>
              <a:t>образование»</a:t>
            </a:r>
            <a:endParaRPr lang="en-US" sz="2800" b="1" dirty="0" smtClean="0">
              <a:latin typeface="Calibri" pitchFamily="34" charset="0"/>
              <a:cs typeface="Calibri" pitchFamily="34" charset="0"/>
            </a:endParaRPr>
          </a:p>
          <a:p>
            <a:pPr lvl="0"/>
            <a:endParaRPr lang="ru-RU" sz="2800" b="1" dirty="0">
              <a:latin typeface="Calibri" pitchFamily="34" charset="0"/>
              <a:cs typeface="Calibri" pitchFamily="34" charset="0"/>
            </a:endParaRPr>
          </a:p>
          <a:p>
            <a:pPr algn="just"/>
            <a:r>
              <a:rPr lang="ru-RU" sz="1600" b="1" dirty="0" smtClean="0"/>
              <a:t>1.Повышение </a:t>
            </a:r>
            <a:r>
              <a:rPr lang="ru-RU" sz="1600" b="1" dirty="0"/>
              <a:t>качества дошкольного образования через современные подходы в организации педагогической деятельности</a:t>
            </a:r>
            <a:r>
              <a:rPr lang="ru-RU" sz="1600" dirty="0" smtClean="0"/>
              <a:t>.</a:t>
            </a:r>
            <a:endParaRPr lang="en-US" sz="1600" dirty="0" smtClean="0"/>
          </a:p>
          <a:p>
            <a:pPr marL="342900" indent="-342900" algn="just">
              <a:buAutoNum type="arabicPeriod"/>
            </a:pPr>
            <a:endParaRPr lang="ru-RU" sz="1600" dirty="0"/>
          </a:p>
          <a:p>
            <a:pPr algn="just"/>
            <a:r>
              <a:rPr lang="ru-RU" sz="1600" b="1" i="1" dirty="0"/>
              <a:t>Аннотация</a:t>
            </a:r>
            <a:r>
              <a:rPr lang="ru-RU" sz="1600" dirty="0"/>
              <a:t>:</a:t>
            </a:r>
          </a:p>
          <a:p>
            <a:pPr algn="just"/>
            <a:r>
              <a:rPr lang="ru-RU" sz="1600" i="1" dirty="0"/>
              <a:t>Т.к. в настоящее время происходит активное обновление государственной политики в области дошкольного образования в статье описаны ключевые направления для качественного образования детей дошкольного возраста.</a:t>
            </a:r>
            <a:endParaRPr lang="ru-RU" sz="1600" dirty="0"/>
          </a:p>
          <a:p>
            <a:pPr algn="just"/>
            <a:r>
              <a:rPr lang="ru-RU" sz="1600" b="1" dirty="0"/>
              <a:t>//Приложение к вестнику образования. – 2016 - №7. – С. 15.</a:t>
            </a:r>
            <a:endParaRPr lang="ru-RU" sz="1600" dirty="0"/>
          </a:p>
          <a:p>
            <a:pPr algn="just"/>
            <a:r>
              <a:rPr lang="ru-RU" sz="1600" b="1" dirty="0"/>
              <a:t> </a:t>
            </a:r>
            <a:endParaRPr lang="ru-RU" sz="1600" dirty="0"/>
          </a:p>
          <a:p>
            <a:pPr algn="just"/>
            <a:r>
              <a:rPr lang="ru-RU" sz="1600" b="1" dirty="0"/>
              <a:t>2.</a:t>
            </a:r>
            <a:r>
              <a:rPr lang="ru-RU" sz="1600" dirty="0"/>
              <a:t> </a:t>
            </a:r>
            <a:r>
              <a:rPr lang="ru-RU" sz="1600" b="1" dirty="0" err="1"/>
              <a:t>Садовникова</a:t>
            </a:r>
            <a:r>
              <a:rPr lang="ru-RU" sz="1600" b="1" dirty="0"/>
              <a:t> О. С.</a:t>
            </a:r>
            <a:endParaRPr lang="ru-RU" sz="1600" dirty="0"/>
          </a:p>
          <a:p>
            <a:pPr algn="just"/>
            <a:r>
              <a:rPr lang="ru-RU" sz="1600" dirty="0"/>
              <a:t>Преемственность в оценке образовательных достижений младших школьников</a:t>
            </a:r>
            <a:r>
              <a:rPr lang="ru-RU" sz="1600" dirty="0" smtClean="0"/>
              <a:t>.</a:t>
            </a:r>
            <a:endParaRPr lang="en-US" sz="1600" dirty="0" smtClean="0"/>
          </a:p>
          <a:p>
            <a:pPr algn="just"/>
            <a:endParaRPr lang="ru-RU" sz="1600" dirty="0"/>
          </a:p>
          <a:p>
            <a:pPr algn="just"/>
            <a:r>
              <a:rPr lang="ru-RU" sz="1600" b="1" i="1" dirty="0"/>
              <a:t>Аннотация</a:t>
            </a:r>
            <a:r>
              <a:rPr lang="ru-RU" sz="1600" dirty="0"/>
              <a:t>:</a:t>
            </a:r>
          </a:p>
          <a:p>
            <a:pPr algn="just"/>
            <a:r>
              <a:rPr lang="ru-RU" sz="1600" i="1" dirty="0"/>
              <a:t>Проблема преемственности федеральных государственных образовательных стандартов начального общего и дошкольного образования актуальна по ряду вопросов. Один из них - оценка образовательных достижений учащихся на этапе перехода ребенка в школу. В предлагаемом материале автор сопоставляет целевые .ориентиры ФГОС дошкольного образования и планируемые результаты ФГОС начального общего образования и предлагает возможный вариант оценочных материалов.</a:t>
            </a:r>
            <a:endParaRPr lang="ru-RU" sz="1600" dirty="0"/>
          </a:p>
          <a:p>
            <a:pPr algn="just"/>
            <a:r>
              <a:rPr lang="ru-RU" sz="1600" b="1" dirty="0"/>
              <a:t>//Управление начальной школой. – 2015. - №3. – С. 24.</a:t>
            </a:r>
            <a:endParaRPr lang="ru-RU" sz="1600" dirty="0"/>
          </a:p>
          <a:p>
            <a:r>
              <a:rPr lang="ru-RU" sz="2800" b="1" dirty="0"/>
              <a:t> </a:t>
            </a:r>
            <a:endParaRPr lang="ru-RU" sz="2800" dirty="0"/>
          </a:p>
          <a:p>
            <a:endParaRPr lang="ru-RU" sz="2800"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692696"/>
            <a:ext cx="8928992" cy="5693866"/>
          </a:xfrm>
          <a:prstGeom prst="rect">
            <a:avLst/>
          </a:prstGeom>
          <a:noFill/>
        </p:spPr>
        <p:txBody>
          <a:bodyPr wrap="square" rtlCol="0">
            <a:spAutoFit/>
          </a:bodyPr>
          <a:lstStyle/>
          <a:p>
            <a:pPr lvl="0"/>
            <a:r>
              <a:rPr lang="en-US" sz="2800" b="1" dirty="0">
                <a:latin typeface="Calibri" pitchFamily="34" charset="0"/>
                <a:cs typeface="Calibri" pitchFamily="34" charset="0"/>
              </a:rPr>
              <a:t>II. </a:t>
            </a:r>
            <a:r>
              <a:rPr lang="ru-RU" sz="2800" b="1" dirty="0">
                <a:latin typeface="Calibri" pitchFamily="34" charset="0"/>
                <a:cs typeface="Calibri" pitchFamily="34" charset="0"/>
              </a:rPr>
              <a:t>Каталог статей. Раздел «Дошкольное образование</a:t>
            </a:r>
            <a:r>
              <a:rPr lang="ru-RU" sz="2800" b="1" dirty="0" smtClean="0">
                <a:latin typeface="Calibri" pitchFamily="34" charset="0"/>
                <a:cs typeface="Calibri" pitchFamily="34" charset="0"/>
              </a:rPr>
              <a:t>»</a:t>
            </a:r>
          </a:p>
          <a:p>
            <a:pPr lvl="0"/>
            <a:endParaRPr lang="ru-RU" sz="2800" b="1" dirty="0" smtClean="0">
              <a:latin typeface="Calibri" pitchFamily="34" charset="0"/>
              <a:cs typeface="Calibri" pitchFamily="34" charset="0"/>
            </a:endParaRPr>
          </a:p>
          <a:p>
            <a:pPr algn="just"/>
            <a:r>
              <a:rPr lang="ru-RU" b="1" dirty="0"/>
              <a:t>3. </a:t>
            </a:r>
            <a:r>
              <a:rPr lang="ru-RU" b="1" dirty="0" err="1"/>
              <a:t>Денисенкова</a:t>
            </a:r>
            <a:r>
              <a:rPr lang="ru-RU" b="1" dirty="0"/>
              <a:t> Н. С.</a:t>
            </a:r>
            <a:endParaRPr lang="ru-RU" dirty="0"/>
          </a:p>
          <a:p>
            <a:pPr algn="just"/>
            <a:r>
              <a:rPr lang="ru-RU" dirty="0"/>
              <a:t>Качество современного дошкольного образования. Взгляд во времени</a:t>
            </a:r>
            <a:r>
              <a:rPr lang="ru-RU" dirty="0" smtClean="0"/>
              <a:t>.</a:t>
            </a:r>
          </a:p>
          <a:p>
            <a:pPr algn="just"/>
            <a:endParaRPr lang="ru-RU" dirty="0"/>
          </a:p>
          <a:p>
            <a:pPr algn="just"/>
            <a:r>
              <a:rPr lang="ru-RU" b="1" i="1" dirty="0"/>
              <a:t>Аннотация</a:t>
            </a:r>
            <a:r>
              <a:rPr lang="ru-RU" dirty="0"/>
              <a:t>:</a:t>
            </a:r>
          </a:p>
          <a:p>
            <a:pPr algn="just"/>
            <a:r>
              <a:rPr lang="ru-RU" i="1" dirty="0"/>
              <a:t>Анализируя письма, приходящие в нашу рубрику, можно сказать, что большая их часть касается качества дошкольного образования. Многие спрашивают: как повлияет новая политика в области образования, в том числе новые стандарты и требования (ФГТ), на работу дошкольных учреждений? Как изменится подготовка детей к школе? Как найти дошкольные учреждения, работающие по более высоким образовательным стандартам? Останется ли возможность выбора образовательной программы? Давайте поговорим об этом подробно. Мы постараемся, опираясь на наш 20-летний опыт работы, рассмотреть некоторые проблемы и тенденции, кажущиеся нам наиболее важными.</a:t>
            </a:r>
            <a:endParaRPr lang="ru-RU" dirty="0"/>
          </a:p>
          <a:p>
            <a:pPr algn="just"/>
            <a:r>
              <a:rPr lang="ru-RU" b="1" dirty="0"/>
              <a:t>//Современное дошкольное образование. Теория и практика. – 2011. - №4. – С. 84.</a:t>
            </a:r>
            <a:endParaRPr lang="ru-RU" dirty="0"/>
          </a:p>
          <a:p>
            <a:pPr lvl="0"/>
            <a:endParaRPr lang="en-US" sz="2800" b="1" dirty="0">
              <a:latin typeface="Calibri" pitchFamily="34" charset="0"/>
              <a:cs typeface="Calibri" pitchFamily="34" charset="0"/>
            </a:endParaRPr>
          </a:p>
          <a:p>
            <a:endParaRPr lang="ru-RU" sz="2800"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784976" cy="7417415"/>
          </a:xfrm>
          <a:prstGeom prst="rect">
            <a:avLst/>
          </a:prstGeom>
          <a:noFill/>
        </p:spPr>
        <p:txBody>
          <a:bodyPr wrap="square" rtlCol="0">
            <a:spAutoFit/>
          </a:bodyPr>
          <a:lstStyle/>
          <a:p>
            <a:pPr lvl="0"/>
            <a:r>
              <a:rPr lang="en-US" sz="2800" b="1" dirty="0" smtClean="0">
                <a:latin typeface="Calibri" pitchFamily="34" charset="0"/>
                <a:cs typeface="Calibri" pitchFamily="34" charset="0"/>
              </a:rPr>
              <a:t>III. </a:t>
            </a:r>
            <a:r>
              <a:rPr lang="ru-RU" sz="2800" b="1" dirty="0" smtClean="0">
                <a:latin typeface="Calibri" pitchFamily="34" charset="0"/>
                <a:cs typeface="Calibri" pitchFamily="34" charset="0"/>
              </a:rPr>
              <a:t>Издания СОИРО</a:t>
            </a:r>
            <a:endParaRPr lang="en-US" sz="2800" b="1" dirty="0" smtClean="0">
              <a:latin typeface="Calibri" pitchFamily="34" charset="0"/>
              <a:cs typeface="Calibri" pitchFamily="34" charset="0"/>
            </a:endParaRPr>
          </a:p>
          <a:p>
            <a:pPr lvl="0"/>
            <a:endParaRPr lang="en-US" sz="2800" b="1" dirty="0" smtClean="0">
              <a:latin typeface="Calibri" pitchFamily="34" charset="0"/>
              <a:cs typeface="Calibri" pitchFamily="34" charset="0"/>
            </a:endParaRPr>
          </a:p>
          <a:p>
            <a:pPr algn="just"/>
            <a:r>
              <a:rPr lang="ru-RU" sz="1400" b="1" dirty="0"/>
              <a:t>1. Методические рекомендации по проведению мониторинговых исследования результативности институциональных программ повышения качества образования. </a:t>
            </a:r>
            <a:r>
              <a:rPr lang="ru-RU" sz="1400" dirty="0"/>
              <a:t>Год издания: 2017.</a:t>
            </a:r>
          </a:p>
          <a:p>
            <a:pPr algn="just"/>
            <a:r>
              <a:rPr lang="ru-RU" sz="1400" dirty="0"/>
              <a:t>Автор (авторы): Андреева А.В, </a:t>
            </a:r>
            <a:r>
              <a:rPr lang="ru-RU" sz="1400" dirty="0" err="1"/>
              <a:t>Амельченкова</a:t>
            </a:r>
            <a:r>
              <a:rPr lang="ru-RU" sz="1400" dirty="0"/>
              <a:t> О. Е., </a:t>
            </a:r>
            <a:r>
              <a:rPr lang="ru-RU" sz="1400" dirty="0" err="1"/>
              <a:t>Зазыкина</a:t>
            </a:r>
            <a:r>
              <a:rPr lang="ru-RU" sz="1400" dirty="0"/>
              <a:t> Е. В. </a:t>
            </a:r>
          </a:p>
          <a:p>
            <a:pPr algn="just"/>
            <a:r>
              <a:rPr lang="ru-RU" sz="1400" dirty="0"/>
              <a:t>Доступ к ресурсу: https://</a:t>
            </a:r>
            <a:r>
              <a:rPr lang="ru-RU" sz="1400" dirty="0" smtClean="0"/>
              <a:t>www.calameo.com/read/00639885845eedd6a27fb</a:t>
            </a:r>
            <a:endParaRPr lang="en-US" sz="1400" dirty="0" smtClean="0"/>
          </a:p>
          <a:p>
            <a:pPr algn="just"/>
            <a:endParaRPr lang="ru-RU" sz="1400" dirty="0"/>
          </a:p>
          <a:p>
            <a:pPr algn="just"/>
            <a:r>
              <a:rPr lang="ru-RU" sz="1400" b="1" i="1" dirty="0"/>
              <a:t>Аннотация:</a:t>
            </a:r>
            <a:endParaRPr lang="ru-RU" sz="1400" dirty="0"/>
          </a:p>
          <a:p>
            <a:pPr algn="just"/>
            <a:r>
              <a:rPr lang="ru-RU" sz="1400" i="1" dirty="0"/>
              <a:t>Рекомендации адресованы специалистам органов местного самоуправления. осуществляющих управление в сфере образования. руководящим и педагогическим работникам образовательных организаций с целью оказания методической помощи по проведению мониторинговых исследований результативности институциональных программ повышения качества образования.</a:t>
            </a:r>
            <a:endParaRPr lang="ru-RU" sz="1400" dirty="0"/>
          </a:p>
          <a:p>
            <a:pPr algn="just"/>
            <a:r>
              <a:rPr lang="ru-RU" sz="1400" i="1" dirty="0"/>
              <a:t> </a:t>
            </a:r>
            <a:endParaRPr lang="ru-RU" sz="1400" dirty="0"/>
          </a:p>
          <a:p>
            <a:pPr algn="just"/>
            <a:r>
              <a:rPr lang="ru-RU" sz="1400" b="1" dirty="0"/>
              <a:t>2. Сборник материалов межрегиональной научно-практической конференции «Развитие системы независимой оценки качества образования: региональный аспект». </a:t>
            </a:r>
            <a:r>
              <a:rPr lang="ru-RU" sz="1400" dirty="0"/>
              <a:t>Год издания: 2017. </a:t>
            </a:r>
          </a:p>
          <a:p>
            <a:pPr algn="just"/>
            <a:r>
              <a:rPr lang="ru-RU" sz="1400" dirty="0"/>
              <a:t>Автор (авторы): Боброва Е. А. </a:t>
            </a:r>
          </a:p>
          <a:p>
            <a:pPr algn="just"/>
            <a:r>
              <a:rPr lang="ru-RU" sz="1400" dirty="0"/>
              <a:t>Доступ к ресурсу: https://</a:t>
            </a:r>
            <a:r>
              <a:rPr lang="ru-RU" sz="1400" dirty="0" smtClean="0"/>
              <a:t>www.calameo.com/read/006398858e7442c72acac</a:t>
            </a:r>
            <a:endParaRPr lang="en-US" sz="1400" dirty="0" smtClean="0"/>
          </a:p>
          <a:p>
            <a:pPr algn="just"/>
            <a:endParaRPr lang="ru-RU" sz="1400" dirty="0"/>
          </a:p>
          <a:p>
            <a:pPr algn="just"/>
            <a:r>
              <a:rPr lang="ru-RU" sz="1400" b="1" i="1" dirty="0"/>
              <a:t>Аннотация:</a:t>
            </a:r>
            <a:endParaRPr lang="ru-RU" sz="1400" dirty="0"/>
          </a:p>
          <a:p>
            <a:pPr algn="just"/>
            <a:r>
              <a:rPr lang="ru-RU" sz="1400" i="1" dirty="0"/>
              <a:t>Сборник включает материал, описывающие проблемы и перспективы развития национально-региональной системы независимой оценки качества образования, а также эффективные практики организации независимой оценки качества образования в регионах.</a:t>
            </a:r>
            <a:endParaRPr lang="ru-RU" sz="1400" dirty="0"/>
          </a:p>
          <a:p>
            <a:pPr algn="just"/>
            <a:r>
              <a:rPr lang="ru-RU" sz="1400" i="1" dirty="0"/>
              <a:t>Материалы конференции адресованы научно-педагогическим работникам системы повышения квалификации, педагогическим работникам общего, дополнительного и профессионального образования, специалистам органов управления образования, аспирантам, магистрам, а также широкому кругу педагогов.</a:t>
            </a:r>
            <a:endParaRPr lang="ru-RU" sz="1400" dirty="0"/>
          </a:p>
          <a:p>
            <a:r>
              <a:rPr lang="ru-RU" sz="2800" i="1" dirty="0"/>
              <a:t> </a:t>
            </a:r>
            <a:endParaRPr lang="ru-RU" sz="2800" dirty="0"/>
          </a:p>
          <a:p>
            <a:pPr lvl="0"/>
            <a:endParaRPr lang="ru-RU" sz="2800" b="1" dirty="0">
              <a:latin typeface="Calibri" pitchFamily="34" charset="0"/>
              <a:cs typeface="Calibri" pitchFamily="34" charset="0"/>
            </a:endParaRPr>
          </a:p>
          <a:p>
            <a:endParaRPr lang="ru-RU" sz="2800"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6032421"/>
          </a:xfrm>
          <a:prstGeom prst="rect">
            <a:avLst/>
          </a:prstGeom>
          <a:noFill/>
        </p:spPr>
        <p:txBody>
          <a:bodyPr wrap="square" rtlCol="0">
            <a:spAutoFit/>
          </a:bodyPr>
          <a:lstStyle/>
          <a:p>
            <a:pPr lvl="0"/>
            <a:r>
              <a:rPr lang="en-US" sz="2800" b="1" dirty="0">
                <a:latin typeface="Calibri" pitchFamily="34" charset="0"/>
                <a:cs typeface="Calibri" pitchFamily="34" charset="0"/>
              </a:rPr>
              <a:t>III. </a:t>
            </a:r>
            <a:r>
              <a:rPr lang="ru-RU" sz="2800" b="1" dirty="0">
                <a:latin typeface="Calibri" pitchFamily="34" charset="0"/>
                <a:cs typeface="Calibri" pitchFamily="34" charset="0"/>
              </a:rPr>
              <a:t>Издания </a:t>
            </a:r>
            <a:r>
              <a:rPr lang="ru-RU" sz="2800" b="1" dirty="0" smtClean="0">
                <a:latin typeface="Calibri" pitchFamily="34" charset="0"/>
                <a:cs typeface="Calibri" pitchFamily="34" charset="0"/>
              </a:rPr>
              <a:t>СОИРО</a:t>
            </a:r>
            <a:endParaRPr lang="en-US" sz="2800" b="1" dirty="0" smtClean="0">
              <a:latin typeface="Calibri" pitchFamily="34" charset="0"/>
              <a:cs typeface="Calibri" pitchFamily="34" charset="0"/>
            </a:endParaRPr>
          </a:p>
          <a:p>
            <a:pPr lvl="0" algn="just"/>
            <a:endParaRPr lang="en-US" sz="2800" b="1" dirty="0" smtClean="0">
              <a:latin typeface="Calibri" pitchFamily="34" charset="0"/>
              <a:cs typeface="Calibri" pitchFamily="34" charset="0"/>
            </a:endParaRPr>
          </a:p>
          <a:p>
            <a:pPr algn="just"/>
            <a:r>
              <a:rPr lang="ru-RU" b="1" dirty="0"/>
              <a:t>3</a:t>
            </a:r>
            <a:r>
              <a:rPr lang="ru-RU" dirty="0"/>
              <a:t>. </a:t>
            </a:r>
            <a:r>
              <a:rPr lang="ru-RU" b="1" dirty="0"/>
              <a:t>Сборник материалов 24 международной научно-практической конференции «Интеграция ресурсов участников образовательных отношений в управлении развитием качества образования в регионе». </a:t>
            </a:r>
            <a:r>
              <a:rPr lang="ru-RU" dirty="0"/>
              <a:t>Год издания: 2018. </a:t>
            </a:r>
          </a:p>
          <a:p>
            <a:pPr algn="just"/>
            <a:r>
              <a:rPr lang="ru-RU" dirty="0"/>
              <a:t>Автор (авторы): Боброва Е.А. </a:t>
            </a:r>
          </a:p>
          <a:p>
            <a:pPr algn="just"/>
            <a:r>
              <a:rPr lang="ru-RU" dirty="0"/>
              <a:t>Доступ к ресурсу: https://</a:t>
            </a:r>
            <a:r>
              <a:rPr lang="ru-RU" dirty="0" smtClean="0"/>
              <a:t>www.calameo.com/read/0063988587a6f3ed755bb</a:t>
            </a:r>
            <a:endParaRPr lang="en-US" dirty="0" smtClean="0"/>
          </a:p>
          <a:p>
            <a:pPr algn="just"/>
            <a:endParaRPr lang="ru-RU" dirty="0"/>
          </a:p>
          <a:p>
            <a:pPr algn="just"/>
            <a:r>
              <a:rPr lang="ru-RU" b="1" i="1" dirty="0"/>
              <a:t>Аннотация:</a:t>
            </a:r>
            <a:endParaRPr lang="ru-RU" dirty="0"/>
          </a:p>
          <a:p>
            <a:pPr algn="just"/>
            <a:r>
              <a:rPr lang="ru-RU" sz="1600" i="1" dirty="0"/>
              <a:t>Сборник включает материалы по проблеме управления качеством образования, содержание статей раскрывает организационные и содержательные аспекты управления качеством образования, а также успешные практики интеграции ресурсов участников образовательных отношений.</a:t>
            </a:r>
            <a:endParaRPr lang="ru-RU" sz="1600" dirty="0"/>
          </a:p>
          <a:p>
            <a:pPr algn="just"/>
            <a:r>
              <a:rPr lang="ru-RU" sz="1600" i="1" dirty="0"/>
              <a:t>Отдельные материалы описывают опыт Смоленской области по реализации проекта в рамках мероприятия «Повышение качества образования в школах с низкими результатами обучения и в школах, функционирующих в неблагоприятных социальных условиях, путем реализации региональных проектов распространение их результатов».</a:t>
            </a:r>
            <a:endParaRPr lang="ru-RU" sz="1600" dirty="0"/>
          </a:p>
          <a:p>
            <a:pPr algn="just"/>
            <a:r>
              <a:rPr lang="ru-RU" sz="1600" i="1" dirty="0"/>
              <a:t>Сборник адресован руководителям органов управления образованием, руководителям образовательных организаций, научно-педагогическим работникам, аспирантам и магистрам</a:t>
            </a:r>
            <a:endParaRPr lang="en-US" sz="1600" b="1" dirty="0">
              <a:latin typeface="Calibri" pitchFamily="34" charset="0"/>
              <a:cs typeface="Calibri" pitchFamily="34" charset="0"/>
            </a:endParaRPr>
          </a:p>
          <a:p>
            <a:endParaRPr lang="ru-RU" sz="2800"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908720"/>
            <a:ext cx="8640960" cy="5355312"/>
          </a:xfrm>
          <a:prstGeom prst="rect">
            <a:avLst/>
          </a:prstGeom>
          <a:noFill/>
        </p:spPr>
        <p:txBody>
          <a:bodyPr wrap="square" rtlCol="0">
            <a:spAutoFit/>
          </a:bodyPr>
          <a:lstStyle/>
          <a:p>
            <a:pPr algn="just"/>
            <a:endParaRPr lang="en-US" b="1" dirty="0" smtClean="0"/>
          </a:p>
          <a:p>
            <a:pPr algn="just"/>
            <a:r>
              <a:rPr lang="ru-RU" b="1" dirty="0" smtClean="0"/>
              <a:t>Подготовили</a:t>
            </a:r>
            <a:r>
              <a:rPr lang="ru-RU" b="1" dirty="0"/>
              <a:t>:</a:t>
            </a:r>
          </a:p>
          <a:p>
            <a:pPr lvl="0" algn="just"/>
            <a:r>
              <a:rPr lang="ru-RU" b="1" dirty="0"/>
              <a:t>Логинова Л. М. </a:t>
            </a:r>
            <a:r>
              <a:rPr lang="ru-RU" dirty="0"/>
              <a:t>– методист регионального информационно библиотечного центра ГАУ ДПО СОИРО;</a:t>
            </a:r>
          </a:p>
          <a:p>
            <a:pPr lvl="0" algn="just"/>
            <a:r>
              <a:rPr lang="ru-RU" b="1" dirty="0"/>
              <a:t>Логинова О. Н. </a:t>
            </a:r>
            <a:r>
              <a:rPr lang="ru-RU" dirty="0"/>
              <a:t>– методист регионального информационно библиотечного центра ГАУ ДПО СОИРО.</a:t>
            </a:r>
          </a:p>
          <a:p>
            <a:pPr algn="just"/>
            <a:r>
              <a:rPr lang="ru-RU" dirty="0"/>
              <a:t> </a:t>
            </a:r>
          </a:p>
          <a:p>
            <a:pPr algn="just"/>
            <a:r>
              <a:rPr lang="ru-RU" dirty="0"/>
              <a:t>Дата подготовки материала: </a:t>
            </a:r>
            <a:r>
              <a:rPr lang="en-US" b="1" dirty="0" smtClean="0"/>
              <a:t>12.03.2021</a:t>
            </a:r>
            <a:endParaRPr lang="ru-RU" b="1" dirty="0"/>
          </a:p>
          <a:p>
            <a:pPr algn="just"/>
            <a:r>
              <a:rPr lang="ru-RU" dirty="0"/>
              <a:t>  </a:t>
            </a:r>
          </a:p>
          <a:p>
            <a:pPr algn="just"/>
            <a:r>
              <a:rPr lang="ru-RU" b="1" dirty="0"/>
              <a:t>Вид документа:</a:t>
            </a:r>
            <a:endParaRPr lang="ru-RU" dirty="0"/>
          </a:p>
          <a:p>
            <a:pPr algn="just"/>
            <a:r>
              <a:rPr lang="ru-RU" dirty="0"/>
              <a:t>Информационный бюллетень печатных и электронных ресурсов РИБЦ </a:t>
            </a:r>
          </a:p>
          <a:p>
            <a:pPr algn="just"/>
            <a:r>
              <a:rPr lang="ru-RU" dirty="0"/>
              <a:t> </a:t>
            </a:r>
          </a:p>
          <a:p>
            <a:pPr algn="just"/>
            <a:r>
              <a:rPr lang="ru-RU" b="1" dirty="0"/>
              <a:t>Название</a:t>
            </a:r>
            <a:r>
              <a:rPr lang="ru-RU" dirty="0"/>
              <a:t>: </a:t>
            </a:r>
            <a:r>
              <a:rPr lang="ru-RU" dirty="0"/>
              <a:t>«Оценка качества дошкольного образования</a:t>
            </a:r>
            <a:r>
              <a:rPr lang="ru-RU" dirty="0" smtClean="0"/>
              <a:t>»</a:t>
            </a:r>
            <a:endParaRPr lang="en-US" dirty="0" smtClean="0"/>
          </a:p>
          <a:p>
            <a:pPr algn="just"/>
            <a:r>
              <a:rPr lang="ru-RU" dirty="0"/>
              <a:t> </a:t>
            </a:r>
          </a:p>
          <a:p>
            <a:pPr algn="just"/>
            <a:r>
              <a:rPr lang="ru-RU" dirty="0"/>
              <a:t>Информационный бюллетень печатных и электронных ресурсов РИБЦ ГАУ ДПО СОИРО выполнен согласно утвержденному плану работы РИБЦ на 2021 календарный год.</a:t>
            </a:r>
          </a:p>
          <a:p>
            <a:pPr algn="just"/>
            <a:r>
              <a:rPr lang="ru-RU" b="1" dirty="0"/>
              <a:t> </a:t>
            </a:r>
            <a:endParaRPr lang="ru-RU" dirty="0"/>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836712"/>
            <a:ext cx="8496944" cy="4493538"/>
          </a:xfrm>
          <a:prstGeom prst="rect">
            <a:avLst/>
          </a:prstGeom>
          <a:noFill/>
        </p:spPr>
        <p:txBody>
          <a:bodyPr wrap="square" rtlCol="0">
            <a:spAutoFit/>
          </a:bodyPr>
          <a:lstStyle/>
          <a:p>
            <a:pPr lvl="0"/>
            <a:endParaRPr lang="ru-RU" sz="3200" b="1" dirty="0" smtClean="0">
              <a:latin typeface="Times New Roman" pitchFamily="18" charset="0"/>
              <a:ea typeface="Calibri" pitchFamily="34" charset="0"/>
              <a:cs typeface="Times New Roman" pitchFamily="18" charset="0"/>
            </a:endParaRPr>
          </a:p>
          <a:p>
            <a:pPr lvl="0"/>
            <a:endParaRPr lang="ru-RU" sz="3200" b="1" dirty="0" smtClean="0">
              <a:latin typeface="Times New Roman" pitchFamily="18" charset="0"/>
              <a:ea typeface="Calibri" pitchFamily="34" charset="0"/>
              <a:cs typeface="Times New Roman" pitchFamily="18" charset="0"/>
            </a:endParaRPr>
          </a:p>
          <a:p>
            <a:pPr lvl="0"/>
            <a:r>
              <a:rPr lang="ru-RU" sz="3200" b="1" dirty="0" smtClean="0">
                <a:latin typeface="Calibri" pitchFamily="34" charset="0"/>
                <a:ea typeface="Calibri" pitchFamily="34" charset="0"/>
                <a:cs typeface="Calibri" pitchFamily="34" charset="0"/>
              </a:rPr>
              <a:t>СОДЕРЖАНИЕ:</a:t>
            </a:r>
          </a:p>
          <a:p>
            <a:pPr lvl="0"/>
            <a:endParaRPr lang="ru-RU" sz="3200" b="1" dirty="0" smtClean="0">
              <a:latin typeface="Calibri" pitchFamily="34" charset="0"/>
              <a:ea typeface="Calibri" pitchFamily="34" charset="0"/>
              <a:cs typeface="Calibri" pitchFamily="34" charset="0"/>
            </a:endParaRPr>
          </a:p>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образования и воспитания</a:t>
            </a:r>
            <a:r>
              <a:rPr lang="ru-RU" sz="2800" b="1" dirty="0" smtClean="0">
                <a:latin typeface="Calibri" pitchFamily="34" charset="0"/>
                <a:cs typeface="Calibri" pitchFamily="34" charset="0"/>
              </a:rPr>
              <a:t>» </a:t>
            </a:r>
          </a:p>
          <a:p>
            <a:pPr marL="571500" lvl="0" indent="-571500">
              <a:buAutoNum type="romanUcPeriod"/>
            </a:pPr>
            <a:r>
              <a:rPr lang="ru-RU" sz="2800" b="1" dirty="0">
                <a:latin typeface="Calibri" pitchFamily="34" charset="0"/>
                <a:cs typeface="Calibri" pitchFamily="34" charset="0"/>
              </a:rPr>
              <a:t>Каталог статей. Раздел «Дошкольное </a:t>
            </a:r>
            <a:r>
              <a:rPr lang="ru-RU" sz="2800" b="1" dirty="0" smtClean="0">
                <a:latin typeface="Calibri" pitchFamily="34" charset="0"/>
                <a:cs typeface="Calibri" pitchFamily="34" charset="0"/>
              </a:rPr>
              <a:t>образование</a:t>
            </a:r>
          </a:p>
          <a:p>
            <a:pPr marL="571500" lvl="0" indent="-571500">
              <a:buAutoNum type="romanUcPeriod"/>
            </a:pPr>
            <a:r>
              <a:rPr lang="ru-RU" sz="2800" b="1" dirty="0">
                <a:latin typeface="Calibri" pitchFamily="34" charset="0"/>
                <a:cs typeface="Calibri" pitchFamily="34" charset="0"/>
              </a:rPr>
              <a:t>Издания </a:t>
            </a:r>
            <a:r>
              <a:rPr lang="ru-RU" sz="2800" b="1" dirty="0" smtClean="0">
                <a:latin typeface="Calibri" pitchFamily="34" charset="0"/>
                <a:cs typeface="Calibri" pitchFamily="34" charset="0"/>
              </a:rPr>
              <a:t>СОИРО</a:t>
            </a:r>
            <a:endParaRPr lang="ru-RU"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1584453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84976" cy="369332"/>
          </a:xfrm>
          <a:prstGeom prst="rect">
            <a:avLst/>
          </a:prstGeom>
          <a:noFill/>
        </p:spPr>
        <p:txBody>
          <a:bodyPr wrap="square" rtlCol="0">
            <a:spAutoFit/>
          </a:bodyPr>
          <a:lstStyle/>
          <a:p>
            <a:endParaRPr lang="ru-RU" dirty="0"/>
          </a:p>
        </p:txBody>
      </p:sp>
      <p:sp>
        <p:nvSpPr>
          <p:cNvPr id="3" name="TextBox 2"/>
          <p:cNvSpPr txBox="1"/>
          <p:nvPr/>
        </p:nvSpPr>
        <p:spPr>
          <a:xfrm>
            <a:off x="179512" y="692696"/>
            <a:ext cx="8784976" cy="369332"/>
          </a:xfrm>
          <a:prstGeom prst="rect">
            <a:avLst/>
          </a:prstGeom>
          <a:noFill/>
        </p:spPr>
        <p:txBody>
          <a:bodyPr wrap="square" rtlCol="0">
            <a:spAutoFit/>
          </a:bodyPr>
          <a:lstStyle/>
          <a:p>
            <a:endParaRPr lang="ru-RU" dirty="0"/>
          </a:p>
        </p:txBody>
      </p:sp>
      <p:sp>
        <p:nvSpPr>
          <p:cNvPr id="6" name="TextBox 5"/>
          <p:cNvSpPr txBox="1"/>
          <p:nvPr/>
        </p:nvSpPr>
        <p:spPr>
          <a:xfrm>
            <a:off x="179512" y="692696"/>
            <a:ext cx="8640960" cy="6617196"/>
          </a:xfrm>
          <a:prstGeom prst="rect">
            <a:avLst/>
          </a:prstGeom>
          <a:noFill/>
        </p:spPr>
        <p:txBody>
          <a:bodyPr wrap="square" rtlCol="0">
            <a:spAutoFit/>
          </a:bodyPr>
          <a:lstStyle/>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образования и воспитания</a:t>
            </a:r>
            <a:r>
              <a:rPr lang="ru-RU" sz="2800" b="1" dirty="0" smtClean="0">
                <a:latin typeface="Calibri" pitchFamily="34" charset="0"/>
                <a:cs typeface="Calibri" pitchFamily="34" charset="0"/>
              </a:rPr>
              <a:t>»</a:t>
            </a:r>
          </a:p>
          <a:p>
            <a:pPr marL="571500" lvl="0" indent="-571500">
              <a:buAutoNum type="romanUcPeriod"/>
            </a:pPr>
            <a:endParaRPr lang="ru-RU" sz="2800" b="1" dirty="0">
              <a:latin typeface="Calibri" pitchFamily="34" charset="0"/>
              <a:cs typeface="Calibri" pitchFamily="34" charset="0"/>
            </a:endParaRPr>
          </a:p>
          <a:p>
            <a:pPr algn="just"/>
            <a:r>
              <a:rPr lang="ru-RU" sz="1400" b="1" dirty="0"/>
              <a:t>1. Печенкина Т. В.</a:t>
            </a:r>
          </a:p>
          <a:p>
            <a:pPr algn="just"/>
            <a:r>
              <a:rPr lang="ru-RU" sz="1400" b="1" dirty="0"/>
              <a:t>Проектирование внутренней системы оценки качества дошкольного образования с использованием шкал </a:t>
            </a:r>
            <a:r>
              <a:rPr lang="en-US" sz="1400" b="1" dirty="0"/>
              <a:t>ECERS</a:t>
            </a:r>
            <a:r>
              <a:rPr lang="ru-RU" sz="1400" b="1" dirty="0"/>
              <a:t>-</a:t>
            </a:r>
            <a:r>
              <a:rPr lang="en-US" sz="1400" b="1" dirty="0"/>
              <a:t>R</a:t>
            </a:r>
            <a:r>
              <a:rPr lang="ru-RU" sz="1400" dirty="0" smtClean="0"/>
              <a:t>.</a:t>
            </a:r>
          </a:p>
          <a:p>
            <a:pPr algn="just"/>
            <a:endParaRPr lang="ru-RU" sz="1400" dirty="0"/>
          </a:p>
          <a:p>
            <a:pPr algn="just"/>
            <a:r>
              <a:rPr lang="ru-RU" sz="1400" b="1" i="1" dirty="0"/>
              <a:t>Аннотация</a:t>
            </a:r>
            <a:r>
              <a:rPr lang="ru-RU" sz="1400" dirty="0"/>
              <a:t>:</a:t>
            </a:r>
          </a:p>
          <a:p>
            <a:pPr algn="just"/>
            <a:r>
              <a:rPr lang="ru-RU" sz="1400" i="1" dirty="0"/>
              <a:t>В статье представлена модель ВСОКО дошкольного учреждения, при разработке которой использовались как шкалы ECERS-R для оценки образовательных условий, так и другие инструментарии, позволяющие дать объективную оценку качеству дошкольного образования нашего учреждения.</a:t>
            </a:r>
            <a:endParaRPr lang="ru-RU" sz="1400" dirty="0"/>
          </a:p>
          <a:p>
            <a:pPr algn="just"/>
            <a:r>
              <a:rPr lang="ru-RU" sz="1400" b="1" dirty="0"/>
              <a:t>//Методист. – 2019. - №6. – С. 64.</a:t>
            </a:r>
            <a:endParaRPr lang="ru-RU" sz="1400" dirty="0"/>
          </a:p>
          <a:p>
            <a:pPr algn="just"/>
            <a:r>
              <a:rPr lang="ru-RU" sz="1400" b="1" dirty="0"/>
              <a:t> </a:t>
            </a:r>
            <a:endParaRPr lang="ru-RU" sz="1400" dirty="0"/>
          </a:p>
          <a:p>
            <a:pPr algn="just"/>
            <a:r>
              <a:rPr lang="ru-RU" sz="1400" b="1" dirty="0"/>
              <a:t>2. Маркова В., Храмцова Т.</a:t>
            </a:r>
            <a:endParaRPr lang="ru-RU" sz="1400" dirty="0"/>
          </a:p>
          <a:p>
            <a:pPr algn="just"/>
            <a:r>
              <a:rPr lang="ru-RU" sz="1400" dirty="0"/>
              <a:t>Оценка качества дошкольного образования: шкалы </a:t>
            </a:r>
            <a:r>
              <a:rPr lang="en-US" sz="1400" dirty="0"/>
              <a:t>ECERS</a:t>
            </a:r>
            <a:r>
              <a:rPr lang="ru-RU" sz="1400" dirty="0"/>
              <a:t>-</a:t>
            </a:r>
            <a:r>
              <a:rPr lang="en-US" sz="1400" dirty="0"/>
              <a:t>R</a:t>
            </a:r>
            <a:r>
              <a:rPr lang="ru-RU" sz="1400" dirty="0"/>
              <a:t> и федеральный государственный стандарт дошкольного образования</a:t>
            </a:r>
            <a:r>
              <a:rPr lang="ru-RU" sz="1400" dirty="0" smtClean="0"/>
              <a:t>.</a:t>
            </a:r>
          </a:p>
          <a:p>
            <a:pPr algn="just"/>
            <a:endParaRPr lang="ru-RU" sz="1400" dirty="0"/>
          </a:p>
          <a:p>
            <a:pPr algn="just"/>
            <a:r>
              <a:rPr lang="ru-RU" sz="1400" b="1" i="1" dirty="0"/>
              <a:t>Аннотация</a:t>
            </a:r>
            <a:r>
              <a:rPr lang="ru-RU" sz="1400" dirty="0"/>
              <a:t>:</a:t>
            </a:r>
          </a:p>
          <a:p>
            <a:pPr algn="just"/>
            <a:r>
              <a:rPr lang="ru-RU" sz="1400" i="1" dirty="0"/>
              <a:t>Различия в системах дошкольного образования США и РФ. Использование международных шкал оценки качества дошкольного образования ECERS-R (авторы Тельма Хармс, Ричард М. Клиффорд, Дебби </a:t>
            </a:r>
            <a:r>
              <a:rPr lang="ru-RU" sz="1400" i="1" dirty="0" err="1"/>
              <a:t>Крайер</a:t>
            </a:r>
            <a:r>
              <a:rPr lang="ru-RU" sz="1400" i="1" dirty="0"/>
              <a:t>; Университет штата Северная Каролина, США) в российских детских садах.</a:t>
            </a:r>
            <a:endParaRPr lang="ru-RU" sz="1400" dirty="0"/>
          </a:p>
          <a:p>
            <a:pPr algn="just"/>
            <a:r>
              <a:rPr lang="ru-RU" sz="1400" b="1" dirty="0"/>
              <a:t>//Дошкольное воспитание. – 2018. - №3. – С. 4.</a:t>
            </a:r>
            <a:endParaRPr lang="ru-RU" sz="1400" dirty="0"/>
          </a:p>
          <a:p>
            <a:r>
              <a:rPr lang="ru-RU" sz="2800" b="1" dirty="0"/>
              <a:t> </a:t>
            </a:r>
            <a:endParaRPr lang="ru-RU" sz="2800" dirty="0"/>
          </a:p>
          <a:p>
            <a:pPr marL="571500" lvl="0" indent="-571500">
              <a:buAutoNum type="romanUcPeriod"/>
            </a:pPr>
            <a:endParaRPr lang="ru-RU"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784976" cy="5109091"/>
          </a:xfrm>
          <a:prstGeom prst="rect">
            <a:avLst/>
          </a:prstGeom>
          <a:noFill/>
        </p:spPr>
        <p:txBody>
          <a:bodyPr wrap="square" rtlCol="0">
            <a:spAutoFit/>
          </a:bodyPr>
          <a:lstStyle/>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образования и воспитания</a:t>
            </a:r>
            <a:r>
              <a:rPr lang="ru-RU" sz="2800" b="1" dirty="0" smtClean="0">
                <a:latin typeface="Calibri" pitchFamily="34" charset="0"/>
                <a:cs typeface="Calibri" pitchFamily="34" charset="0"/>
              </a:rPr>
              <a:t>»</a:t>
            </a:r>
            <a:endParaRPr lang="en-US" sz="2800" b="1" dirty="0" smtClean="0">
              <a:latin typeface="Calibri" pitchFamily="34" charset="0"/>
              <a:cs typeface="Calibri" pitchFamily="34" charset="0"/>
            </a:endParaRPr>
          </a:p>
          <a:p>
            <a:pPr marL="571500" lvl="0" indent="-571500">
              <a:buAutoNum type="romanUcPeriod"/>
            </a:pPr>
            <a:endParaRPr lang="en-US" sz="2800" b="1" dirty="0">
              <a:latin typeface="Calibri" pitchFamily="34" charset="0"/>
              <a:cs typeface="Calibri" pitchFamily="34" charset="0"/>
            </a:endParaRPr>
          </a:p>
          <a:p>
            <a:pPr algn="just"/>
            <a:r>
              <a:rPr lang="ru-RU" sz="1400" b="1" dirty="0"/>
              <a:t>3. </a:t>
            </a:r>
            <a:r>
              <a:rPr lang="ru-RU" sz="1400" b="1" dirty="0" err="1"/>
              <a:t>Слепцова</a:t>
            </a:r>
            <a:r>
              <a:rPr lang="ru-RU" sz="1400" b="1" dirty="0"/>
              <a:t> И.</a:t>
            </a:r>
            <a:endParaRPr lang="ru-RU" sz="1400" dirty="0"/>
          </a:p>
          <a:p>
            <a:pPr algn="just"/>
            <a:r>
              <a:rPr lang="ru-RU" sz="1400" dirty="0"/>
              <a:t>Оценка качества дошкольного образования в условиях вариативности</a:t>
            </a:r>
            <a:r>
              <a:rPr lang="ru-RU" sz="1400" dirty="0" smtClean="0"/>
              <a:t>.</a:t>
            </a:r>
            <a:endParaRPr lang="en-US" sz="1400" dirty="0" smtClean="0"/>
          </a:p>
          <a:p>
            <a:pPr algn="just"/>
            <a:endParaRPr lang="ru-RU" sz="1400" dirty="0"/>
          </a:p>
          <a:p>
            <a:pPr algn="just"/>
            <a:r>
              <a:rPr lang="ru-RU" sz="1400" b="1" i="1" dirty="0"/>
              <a:t>Аннотация</a:t>
            </a:r>
            <a:r>
              <a:rPr lang="ru-RU" sz="1400" dirty="0"/>
              <a:t>:</a:t>
            </a:r>
          </a:p>
          <a:p>
            <a:pPr algn="just"/>
            <a:r>
              <a:rPr lang="ru-RU" sz="1400" i="1" dirty="0"/>
              <a:t>В статье рассматривается проблема оценки качества дошкольного образования в условиях вариативности. Идеология ФГОС ДО выражается в принципах дошкольного образования, отражающих специфику возрастного периода. Идея вариативности заключается в поддержке разнообразия дошкольного детства через выбор субъектами образовательных отношений (дети, педагоги, родители, специалисты) педагогических технологий, форм, методов, приемов и средств воздействия. Индивидуализация развития на первый план выдвигает проблему соотношения вариативности и качества дошкольного образования. Процедура оценки является основой повышения квалификации педагога и должна строиться в направлении от «контроля к развитию» (А.Г. </a:t>
            </a:r>
            <a:r>
              <a:rPr lang="ru-RU" sz="1400" i="1" dirty="0" err="1"/>
              <a:t>Асмолов</a:t>
            </a:r>
            <a:r>
              <a:rPr lang="ru-RU" sz="1400" i="1" dirty="0"/>
              <a:t>). Важно выработать единое понимание того, что есть качество образования, какие новые смыслы необходимо вкладывать в это понятие.</a:t>
            </a:r>
            <a:endParaRPr lang="ru-RU" sz="1400" dirty="0"/>
          </a:p>
          <a:p>
            <a:pPr algn="just"/>
            <a:r>
              <a:rPr lang="ru-RU" sz="1400" b="1" dirty="0"/>
              <a:t>//Дошкольное воспитание. – 2018. - №1. – С. 13.</a:t>
            </a:r>
            <a:endParaRPr lang="ru-RU" sz="1400" dirty="0"/>
          </a:p>
          <a:p>
            <a:pPr lvl="0"/>
            <a:endParaRPr lang="ru-RU"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764704"/>
            <a:ext cx="8856984" cy="6986528"/>
          </a:xfrm>
          <a:prstGeom prst="rect">
            <a:avLst/>
          </a:prstGeom>
          <a:noFill/>
        </p:spPr>
        <p:txBody>
          <a:bodyPr wrap="square" rtlCol="0">
            <a:spAutoFit/>
          </a:bodyPr>
          <a:lstStyle/>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образования и воспитания</a:t>
            </a:r>
            <a:r>
              <a:rPr lang="ru-RU" sz="2800" b="1" dirty="0" smtClean="0">
                <a:latin typeface="Calibri" pitchFamily="34" charset="0"/>
                <a:cs typeface="Calibri" pitchFamily="34" charset="0"/>
              </a:rPr>
              <a:t>»</a:t>
            </a:r>
            <a:endParaRPr lang="en-US" sz="2800" b="1" dirty="0" smtClean="0">
              <a:latin typeface="Calibri" pitchFamily="34" charset="0"/>
              <a:cs typeface="Calibri" pitchFamily="34" charset="0"/>
            </a:endParaRPr>
          </a:p>
          <a:p>
            <a:pPr marL="571500" lvl="0" indent="-571500" algn="just">
              <a:buAutoNum type="romanUcPeriod"/>
            </a:pPr>
            <a:endParaRPr lang="en-US" sz="2800" b="1" dirty="0">
              <a:latin typeface="Calibri" pitchFamily="34" charset="0"/>
              <a:cs typeface="Calibri" pitchFamily="34" charset="0"/>
            </a:endParaRPr>
          </a:p>
          <a:p>
            <a:pPr algn="just"/>
            <a:r>
              <a:rPr lang="ru-RU" sz="1400" b="1" dirty="0"/>
              <a:t>4. Левшина Н., </a:t>
            </a:r>
            <a:r>
              <a:rPr lang="ru-RU" sz="1400" b="1" dirty="0" err="1"/>
              <a:t>Багаутдинова</a:t>
            </a:r>
            <a:r>
              <a:rPr lang="ru-RU" sz="1400" b="1" dirty="0"/>
              <a:t> С.</a:t>
            </a:r>
            <a:endParaRPr lang="ru-RU" sz="1400" dirty="0"/>
          </a:p>
          <a:p>
            <a:pPr algn="just"/>
            <a:r>
              <a:rPr lang="ru-RU" sz="1400" dirty="0"/>
              <a:t>Модель внутренней системы оценки качества образования ДОО с использованием технологии мониторинга</a:t>
            </a:r>
            <a:r>
              <a:rPr lang="ru-RU" sz="1400" dirty="0" smtClean="0"/>
              <a:t>.</a:t>
            </a:r>
            <a:endParaRPr lang="en-US" sz="1400" dirty="0" smtClean="0"/>
          </a:p>
          <a:p>
            <a:pPr algn="just"/>
            <a:endParaRPr lang="ru-RU" sz="1400" dirty="0"/>
          </a:p>
          <a:p>
            <a:pPr algn="just"/>
            <a:r>
              <a:rPr lang="ru-RU" sz="1400" b="1" i="1" dirty="0"/>
              <a:t>Аннотация</a:t>
            </a:r>
            <a:r>
              <a:rPr lang="ru-RU" sz="1400" dirty="0"/>
              <a:t>:</a:t>
            </a:r>
          </a:p>
          <a:p>
            <a:pPr algn="just"/>
            <a:r>
              <a:rPr lang="ru-RU" sz="1400" i="1" dirty="0"/>
              <a:t>В статье рассматриваются методологические основы модели внутренней системы оценки качества образования в дошкольной образовательной организации (ДОО). Обосновывается целесообразность применения технологии мониторинга для обеспечения функционирования внутренней системы оценки качества образования. Характеризуются компоненты модели.</a:t>
            </a:r>
            <a:endParaRPr lang="ru-RU" sz="1400" dirty="0"/>
          </a:p>
          <a:p>
            <a:pPr algn="just"/>
            <a:r>
              <a:rPr lang="ru-RU" sz="1400" b="1" dirty="0"/>
              <a:t>//Дошкольное воспитание. – 2017. - №9. – С. 6.</a:t>
            </a:r>
            <a:endParaRPr lang="ru-RU" sz="1400" dirty="0"/>
          </a:p>
          <a:p>
            <a:pPr algn="just"/>
            <a:r>
              <a:rPr lang="ru-RU" sz="1400" b="1" dirty="0"/>
              <a:t> </a:t>
            </a:r>
            <a:endParaRPr lang="ru-RU" sz="1400" dirty="0"/>
          </a:p>
          <a:p>
            <a:pPr algn="just"/>
            <a:r>
              <a:rPr lang="ru-RU" sz="1400" b="1" dirty="0"/>
              <a:t>5. </a:t>
            </a:r>
            <a:r>
              <a:rPr lang="ru-RU" sz="1400" b="1" dirty="0" err="1"/>
              <a:t>Гришмановская</a:t>
            </a:r>
            <a:r>
              <a:rPr lang="ru-RU" sz="1400" b="1" dirty="0"/>
              <a:t> М. В.</a:t>
            </a:r>
            <a:endParaRPr lang="ru-RU" sz="1400" dirty="0"/>
          </a:p>
          <a:p>
            <a:pPr algn="just"/>
            <a:r>
              <a:rPr lang="ru-RU" sz="1400" dirty="0"/>
              <a:t>Система внутренней оценки качества образования в дошкольной образовательной организации (Эффективный контракт</a:t>
            </a:r>
            <a:r>
              <a:rPr lang="ru-RU" sz="1400" dirty="0" smtClean="0"/>
              <a:t>).</a:t>
            </a:r>
            <a:endParaRPr lang="en-US" sz="1400" dirty="0" smtClean="0"/>
          </a:p>
          <a:p>
            <a:pPr algn="just"/>
            <a:endParaRPr lang="ru-RU" sz="1400" dirty="0"/>
          </a:p>
          <a:p>
            <a:pPr algn="just"/>
            <a:r>
              <a:rPr lang="ru-RU" sz="1400" b="1" i="1" dirty="0"/>
              <a:t>Аннотация</a:t>
            </a:r>
            <a:r>
              <a:rPr lang="ru-RU" sz="1400" dirty="0"/>
              <a:t>:</a:t>
            </a:r>
          </a:p>
          <a:p>
            <a:pPr algn="just"/>
            <a:r>
              <a:rPr lang="ru-RU" sz="1400" i="1" dirty="0"/>
              <a:t>В статье трактуются понятия качества образовательного процесса с точки зрения детей, родителей, воспитателей и руководителей ДОУ, рассматривается понятие, условия сторон, мероприятия проведенные для введения эффективного контракта в образовательных учреждениях, перспективы эффективного контракта и проблемы с которыми можно столкнуться при внедрении ЭК.</a:t>
            </a:r>
            <a:endParaRPr lang="ru-RU" sz="1400" dirty="0"/>
          </a:p>
          <a:p>
            <a:pPr algn="just"/>
            <a:r>
              <a:rPr lang="ru-RU" sz="1400" b="1" dirty="0"/>
              <a:t>//Сельская школа. – 2017. - №3. – С. 51.</a:t>
            </a:r>
            <a:endParaRPr lang="ru-RU" sz="1400" dirty="0"/>
          </a:p>
          <a:p>
            <a:pPr marL="571500" lvl="0" indent="-571500">
              <a:buAutoNum type="romanUcPeriod"/>
            </a:pPr>
            <a:endParaRPr lang="en-US" sz="2800" b="1" dirty="0" smtClean="0">
              <a:latin typeface="Calibri" pitchFamily="34" charset="0"/>
              <a:cs typeface="Calibri" pitchFamily="34" charset="0"/>
            </a:endParaRPr>
          </a:p>
          <a:p>
            <a:pPr marL="571500" lvl="0" indent="-571500">
              <a:buAutoNum type="romanUcPeriod"/>
            </a:pPr>
            <a:endParaRPr lang="en-US" sz="2800" b="1" dirty="0">
              <a:latin typeface="Calibri" pitchFamily="34" charset="0"/>
              <a:cs typeface="Calibri" pitchFamily="34" charset="0"/>
            </a:endParaRPr>
          </a:p>
          <a:p>
            <a:endParaRPr lang="ru-RU" sz="2800"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6955750"/>
          </a:xfrm>
          <a:prstGeom prst="rect">
            <a:avLst/>
          </a:prstGeom>
          <a:noFill/>
        </p:spPr>
        <p:txBody>
          <a:bodyPr wrap="square" rtlCol="0">
            <a:spAutoFit/>
          </a:bodyPr>
          <a:lstStyle/>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образования и воспитания</a:t>
            </a:r>
            <a:r>
              <a:rPr lang="ru-RU" sz="2800" b="1" dirty="0" smtClean="0">
                <a:latin typeface="Calibri" pitchFamily="34" charset="0"/>
                <a:cs typeface="Calibri" pitchFamily="34" charset="0"/>
              </a:rPr>
              <a:t>»</a:t>
            </a:r>
            <a:endParaRPr lang="en-US" sz="2800" b="1" dirty="0" smtClean="0">
              <a:latin typeface="Calibri" pitchFamily="34" charset="0"/>
              <a:cs typeface="Calibri" pitchFamily="34" charset="0"/>
            </a:endParaRPr>
          </a:p>
          <a:p>
            <a:pPr lvl="0" algn="just"/>
            <a:endParaRPr lang="en-US" sz="2800" b="1" dirty="0" smtClean="0">
              <a:latin typeface="Calibri" pitchFamily="34" charset="0"/>
              <a:cs typeface="Calibri" pitchFamily="34" charset="0"/>
            </a:endParaRPr>
          </a:p>
          <a:p>
            <a:pPr algn="just"/>
            <a:r>
              <a:rPr lang="ru-RU" sz="1200" b="1" dirty="0"/>
              <a:t>6. Методические рекомендации по расчету показателей независимой оценки качества образовательной деятельности организаций, осуществляющих образовательную деятельность</a:t>
            </a:r>
            <a:r>
              <a:rPr lang="ru-RU" sz="1200" dirty="0" smtClean="0"/>
              <a:t>.</a:t>
            </a:r>
            <a:endParaRPr lang="en-US" sz="1200" dirty="0" smtClean="0"/>
          </a:p>
          <a:p>
            <a:pPr algn="just"/>
            <a:endParaRPr lang="ru-RU" sz="1200" dirty="0"/>
          </a:p>
          <a:p>
            <a:pPr algn="just"/>
            <a:r>
              <a:rPr lang="ru-RU" sz="1200" b="1" i="1" dirty="0"/>
              <a:t>Аннотация</a:t>
            </a:r>
            <a:r>
              <a:rPr lang="ru-RU" sz="1200" dirty="0"/>
              <a:t>:</a:t>
            </a:r>
          </a:p>
          <a:p>
            <a:pPr algn="just"/>
            <a:r>
              <a:rPr lang="ru-RU" sz="1200" i="1" dirty="0"/>
              <a:t>В статье представлены методические рекомендации </a:t>
            </a:r>
            <a:r>
              <a:rPr lang="ru-RU" sz="1200" i="1" dirty="0" err="1"/>
              <a:t>Минобрнауки</a:t>
            </a:r>
            <a:r>
              <a:rPr lang="ru-RU" sz="1200" i="1" dirty="0"/>
              <a:t> России где были установлены показатели, характеризующие общие критерии независимой оценки качества образовательной деятельности организаций. Разработана методика расчета этих показателей.</a:t>
            </a:r>
            <a:endParaRPr lang="ru-RU" sz="1200" dirty="0"/>
          </a:p>
          <a:p>
            <a:pPr algn="just"/>
            <a:r>
              <a:rPr lang="ru-RU" sz="1200" i="1" dirty="0"/>
              <a:t>Данные по показателям собирают путем анкетирования. Анализ результатов анкетирования рекомендуется проводить в 2 этапа. Сначала выполняется расчет показателей (промежуточных и итоговых баллов), позволяющих ранжировать организации. Затем проводится анализ полученных значений показателей, по результатам которого выделяют лучшие и худшие практики и формируют предложения по устранению выявленных недостатков.</a:t>
            </a:r>
            <a:endParaRPr lang="ru-RU" sz="1200" dirty="0"/>
          </a:p>
          <a:p>
            <a:pPr algn="just"/>
            <a:r>
              <a:rPr lang="ru-RU" sz="1200" b="1" dirty="0"/>
              <a:t>//Управление дошкольным образовательным учреждением. – 2017. - №2. – С. 42.</a:t>
            </a:r>
            <a:endParaRPr lang="ru-RU" sz="1200" dirty="0"/>
          </a:p>
          <a:p>
            <a:pPr algn="just"/>
            <a:r>
              <a:rPr lang="ru-RU" sz="1200" b="1" dirty="0"/>
              <a:t> </a:t>
            </a:r>
            <a:endParaRPr lang="ru-RU" sz="1200" dirty="0"/>
          </a:p>
          <a:p>
            <a:pPr algn="just"/>
            <a:r>
              <a:rPr lang="ru-RU" sz="1200" b="1" dirty="0"/>
              <a:t>7. Кузнецова С. В.</a:t>
            </a:r>
            <a:endParaRPr lang="ru-RU" sz="1200" dirty="0"/>
          </a:p>
          <a:p>
            <a:pPr algn="just"/>
            <a:r>
              <a:rPr lang="ru-RU" sz="1200" dirty="0"/>
              <a:t>Педагогический конструктор «Система мониторинга качества образования в ДОО</a:t>
            </a:r>
            <a:r>
              <a:rPr lang="ru-RU" sz="1200" dirty="0" smtClean="0"/>
              <a:t>».</a:t>
            </a:r>
            <a:endParaRPr lang="en-US" sz="1200" dirty="0" smtClean="0"/>
          </a:p>
          <a:p>
            <a:pPr algn="just"/>
            <a:endParaRPr lang="ru-RU" sz="1200" dirty="0"/>
          </a:p>
          <a:p>
            <a:pPr algn="just"/>
            <a:r>
              <a:rPr lang="ru-RU" sz="1200" b="1" i="1" dirty="0"/>
              <a:t>Аннотация</a:t>
            </a:r>
            <a:r>
              <a:rPr lang="ru-RU" sz="1200" dirty="0"/>
              <a:t>:</a:t>
            </a:r>
          </a:p>
          <a:p>
            <a:pPr algn="just"/>
            <a:r>
              <a:rPr lang="ru-RU" sz="1400" i="1" dirty="0"/>
              <a:t>В статье описывается создание системы мониторинга качества образования с помощью педагогического конструктора, где дана процедура оценки качества образования в ДОО по блокам: «Внутренняя система оценки качества образования», «</a:t>
            </a:r>
            <a:r>
              <a:rPr lang="ru-RU" sz="1400" i="1" dirty="0" err="1"/>
              <a:t>Самообследование</a:t>
            </a:r>
            <a:r>
              <a:rPr lang="ru-RU" sz="1400" i="1" dirty="0"/>
              <a:t> деятельности детского сада», «Аттестация педагогических работников», а «Мониторинг», «Рейтинг» с описанием компонентов процедуры оценки мониторинга.</a:t>
            </a:r>
            <a:endParaRPr lang="ru-RU" sz="1400" dirty="0"/>
          </a:p>
          <a:p>
            <a:pPr algn="just"/>
            <a:r>
              <a:rPr lang="ru-RU" sz="1400" b="1" dirty="0"/>
              <a:t>//Управление дошкольным образовательным учреждением. – 2016. - №10. – С. 68.</a:t>
            </a:r>
            <a:endParaRPr lang="ru-RU" sz="1400" dirty="0"/>
          </a:p>
          <a:p>
            <a:pPr marL="571500" lvl="0" indent="-571500">
              <a:buAutoNum type="romanUcPeriod"/>
            </a:pPr>
            <a:endParaRPr lang="en-US" sz="2800" b="1" dirty="0" smtClean="0">
              <a:latin typeface="Calibri" pitchFamily="34" charset="0"/>
              <a:cs typeface="Calibri" pitchFamily="34" charset="0"/>
            </a:endParaRPr>
          </a:p>
          <a:p>
            <a:pPr marL="571500" lvl="0" indent="-571500">
              <a:buAutoNum type="romanUcPeriod"/>
            </a:pPr>
            <a:endParaRPr lang="en-US"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784976" cy="5970865"/>
          </a:xfrm>
          <a:prstGeom prst="rect">
            <a:avLst/>
          </a:prstGeom>
          <a:noFill/>
        </p:spPr>
        <p:txBody>
          <a:bodyPr wrap="square" rtlCol="0">
            <a:spAutoFit/>
          </a:bodyPr>
          <a:lstStyle/>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a:t>
            </a:r>
            <a:r>
              <a:rPr lang="en-US" sz="2800" b="1" dirty="0" smtClean="0">
                <a:latin typeface="Calibri" pitchFamily="34" charset="0"/>
                <a:cs typeface="Calibri" pitchFamily="34" charset="0"/>
              </a:rPr>
              <a:t> </a:t>
            </a:r>
            <a:r>
              <a:rPr lang="ru-RU" sz="2800" b="1" dirty="0" smtClean="0">
                <a:latin typeface="Calibri" pitchFamily="34" charset="0"/>
                <a:cs typeface="Calibri" pitchFamily="34" charset="0"/>
              </a:rPr>
              <a:t>образования </a:t>
            </a:r>
            <a:r>
              <a:rPr lang="ru-RU" sz="2800" b="1" dirty="0">
                <a:latin typeface="Calibri" pitchFamily="34" charset="0"/>
                <a:cs typeface="Calibri" pitchFamily="34" charset="0"/>
              </a:rPr>
              <a:t>и воспитания</a:t>
            </a:r>
            <a:r>
              <a:rPr lang="ru-RU" sz="2800" b="1" dirty="0" smtClean="0">
                <a:latin typeface="Calibri" pitchFamily="34" charset="0"/>
                <a:cs typeface="Calibri" pitchFamily="34" charset="0"/>
              </a:rPr>
              <a:t>»</a:t>
            </a:r>
            <a:endParaRPr lang="en-US" sz="2800" b="1" dirty="0" smtClean="0">
              <a:latin typeface="Calibri" pitchFamily="34" charset="0"/>
              <a:cs typeface="Calibri" pitchFamily="34" charset="0"/>
            </a:endParaRPr>
          </a:p>
          <a:p>
            <a:pPr marL="571500" lvl="0" indent="-571500" algn="just">
              <a:buAutoNum type="romanUcPeriod"/>
            </a:pPr>
            <a:endParaRPr lang="en-US" sz="1400" b="1" dirty="0" smtClean="0">
              <a:latin typeface="Calibri" pitchFamily="34" charset="0"/>
              <a:cs typeface="Calibri" pitchFamily="34" charset="0"/>
            </a:endParaRPr>
          </a:p>
          <a:p>
            <a:pPr algn="just"/>
            <a:r>
              <a:rPr lang="ru-RU" sz="1400" b="1" dirty="0"/>
              <a:t>8. Теплова А. Б.</a:t>
            </a:r>
            <a:endParaRPr lang="ru-RU" sz="1400" dirty="0"/>
          </a:p>
          <a:p>
            <a:pPr algn="just"/>
            <a:r>
              <a:rPr lang="ru-RU" sz="1400" dirty="0"/>
              <a:t>Шкалы </a:t>
            </a:r>
            <a:r>
              <a:rPr lang="en-US" sz="1400" dirty="0"/>
              <a:t>ECERS </a:t>
            </a:r>
            <a:r>
              <a:rPr lang="ru-RU" sz="1400" dirty="0"/>
              <a:t>как инструмент комплексной оценки качества дошкольного образования</a:t>
            </a:r>
            <a:r>
              <a:rPr lang="ru-RU" sz="1400" dirty="0" smtClean="0"/>
              <a:t>.</a:t>
            </a:r>
            <a:endParaRPr lang="en-US" sz="1400" dirty="0" smtClean="0"/>
          </a:p>
          <a:p>
            <a:pPr algn="just"/>
            <a:endParaRPr lang="ru-RU" sz="1400" dirty="0"/>
          </a:p>
          <a:p>
            <a:pPr algn="just"/>
            <a:r>
              <a:rPr lang="ru-RU" sz="1400" b="1" i="1" dirty="0"/>
              <a:t>Аннотация</a:t>
            </a:r>
            <a:r>
              <a:rPr lang="ru-RU" sz="1400" dirty="0"/>
              <a:t>:</a:t>
            </a:r>
          </a:p>
          <a:p>
            <a:pPr algn="just"/>
            <a:r>
              <a:rPr lang="ru-RU" sz="1400" i="1" dirty="0"/>
              <a:t>В статье рассматриваются проблемы комплексной оценки качества образования в ДОО. Акцент ставится на проблемах оценки качества в современной ситуации готовности детских садов к реализации требований ФГОС ДО. Подробно рассматривается международный инструмент оценки - шкалы ECERS-R, результаты их апробации в отечественном дошкольном образовании.</a:t>
            </a:r>
            <a:endParaRPr lang="ru-RU" sz="1400" dirty="0"/>
          </a:p>
          <a:p>
            <a:pPr algn="just"/>
            <a:r>
              <a:rPr lang="ru-RU" sz="1400" b="1" dirty="0"/>
              <a:t>//Управление дошкольным образовательным учреждением. – 2016 - №10. – С. 41.</a:t>
            </a:r>
            <a:endParaRPr lang="ru-RU" sz="1400" dirty="0"/>
          </a:p>
          <a:p>
            <a:pPr algn="just"/>
            <a:r>
              <a:rPr lang="ru-RU" sz="1400" b="1" dirty="0"/>
              <a:t> </a:t>
            </a:r>
            <a:endParaRPr lang="ru-RU" sz="1400" dirty="0"/>
          </a:p>
          <a:p>
            <a:pPr algn="just"/>
            <a:r>
              <a:rPr lang="ru-RU" sz="1400" b="1" dirty="0"/>
              <a:t>9. </a:t>
            </a:r>
            <a:r>
              <a:rPr lang="ru-RU" sz="1400" b="1" dirty="0" err="1"/>
              <a:t>Стукалова</a:t>
            </a:r>
            <a:r>
              <a:rPr lang="ru-RU" sz="1400" b="1" dirty="0"/>
              <a:t> О. В.</a:t>
            </a:r>
            <a:endParaRPr lang="ru-RU" sz="1400" dirty="0"/>
          </a:p>
          <a:p>
            <a:pPr algn="just"/>
            <a:r>
              <a:rPr lang="ru-RU" sz="1400" dirty="0"/>
              <a:t>Шкалы </a:t>
            </a:r>
            <a:r>
              <a:rPr lang="en-US" sz="1400" dirty="0"/>
              <a:t>ECERS</a:t>
            </a:r>
            <a:r>
              <a:rPr lang="ru-RU" sz="1400" dirty="0"/>
              <a:t>: особенности структуры и подхода к оценке качества дошкольного образования</a:t>
            </a:r>
            <a:r>
              <a:rPr lang="ru-RU" sz="1400" dirty="0" smtClean="0"/>
              <a:t>.</a:t>
            </a:r>
            <a:endParaRPr lang="en-US" sz="1400" dirty="0" smtClean="0"/>
          </a:p>
          <a:p>
            <a:pPr algn="just"/>
            <a:endParaRPr lang="ru-RU" sz="1400" dirty="0"/>
          </a:p>
          <a:p>
            <a:pPr algn="just"/>
            <a:r>
              <a:rPr lang="ru-RU" sz="1400" b="1" i="1" dirty="0"/>
              <a:t>Аннотация</a:t>
            </a:r>
            <a:r>
              <a:rPr lang="ru-RU" sz="1400" dirty="0"/>
              <a:t>:</a:t>
            </a:r>
          </a:p>
          <a:p>
            <a:pPr algn="just"/>
            <a:r>
              <a:rPr lang="ru-RU" sz="1400" i="1" dirty="0"/>
              <a:t>В статье говорится о возможностях применения международных шкал оценки качества дошкольного образования ECERS-R в российских детских садах. Показаны возможные риски при использовании шкалы.</a:t>
            </a:r>
            <a:endParaRPr lang="ru-RU" sz="1400" dirty="0"/>
          </a:p>
          <a:p>
            <a:pPr algn="just"/>
            <a:r>
              <a:rPr lang="ru-RU" sz="1400" b="1" dirty="0"/>
              <a:t>//Управление дошкольным образовательным учреждением. – 2016. - №10. – С. 35.</a:t>
            </a:r>
            <a:endParaRPr lang="ru-RU" sz="1400" dirty="0"/>
          </a:p>
          <a:p>
            <a:pPr lvl="0"/>
            <a:endParaRPr lang="en-US" sz="2800" b="1" dirty="0" smtClean="0">
              <a:latin typeface="Calibri" pitchFamily="34" charset="0"/>
              <a:cs typeface="Calibri" pitchFamily="34" charset="0"/>
            </a:endParaRPr>
          </a:p>
          <a:p>
            <a:pPr lvl="0"/>
            <a:endParaRPr lang="en-US"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692696"/>
            <a:ext cx="8856984" cy="6894195"/>
          </a:xfrm>
          <a:prstGeom prst="rect">
            <a:avLst/>
          </a:prstGeom>
          <a:noFill/>
        </p:spPr>
        <p:txBody>
          <a:bodyPr wrap="square" rtlCol="0">
            <a:spAutoFit/>
          </a:bodyPr>
          <a:lstStyle/>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a:t>
            </a:r>
            <a:r>
              <a:rPr lang="en-US" sz="2800" b="1" dirty="0">
                <a:latin typeface="Calibri" pitchFamily="34" charset="0"/>
                <a:cs typeface="Calibri" pitchFamily="34" charset="0"/>
              </a:rPr>
              <a:t> </a:t>
            </a:r>
            <a:r>
              <a:rPr lang="ru-RU" sz="2800" b="1" dirty="0">
                <a:latin typeface="Calibri" pitchFamily="34" charset="0"/>
                <a:cs typeface="Calibri" pitchFamily="34" charset="0"/>
              </a:rPr>
              <a:t>образования и воспитания</a:t>
            </a:r>
            <a:r>
              <a:rPr lang="ru-RU" sz="2800" b="1" dirty="0" smtClean="0">
                <a:latin typeface="Calibri" pitchFamily="34" charset="0"/>
                <a:cs typeface="Calibri" pitchFamily="34" charset="0"/>
              </a:rPr>
              <a:t>»</a:t>
            </a:r>
            <a:endParaRPr lang="en-US" sz="2800" b="1" dirty="0" smtClean="0">
              <a:latin typeface="Calibri" pitchFamily="34" charset="0"/>
              <a:cs typeface="Calibri" pitchFamily="34" charset="0"/>
            </a:endParaRPr>
          </a:p>
          <a:p>
            <a:pPr algn="just"/>
            <a:r>
              <a:rPr lang="ru-RU" sz="1200" b="1" dirty="0"/>
              <a:t>10. Инструменты оценки качества в детском саду</a:t>
            </a:r>
            <a:r>
              <a:rPr lang="ru-RU" sz="1200" b="1" dirty="0" smtClean="0"/>
              <a:t>.</a:t>
            </a:r>
            <a:endParaRPr lang="en-US" sz="1200" b="1" dirty="0" smtClean="0"/>
          </a:p>
          <a:p>
            <a:pPr algn="just"/>
            <a:endParaRPr lang="ru-RU" sz="1200" b="1" dirty="0"/>
          </a:p>
          <a:p>
            <a:pPr algn="just"/>
            <a:r>
              <a:rPr lang="ru-RU" sz="1200" b="1" i="1" dirty="0"/>
              <a:t>Аннотация</a:t>
            </a:r>
            <a:r>
              <a:rPr lang="ru-RU" sz="1200" dirty="0"/>
              <a:t>:</a:t>
            </a:r>
          </a:p>
          <a:p>
            <a:pPr algn="just"/>
            <a:r>
              <a:rPr lang="ru-RU" sz="1200" i="1" dirty="0"/>
              <a:t>Дошкольное образование стало первой ступенью общего образования, что накладывает на него большую ответственность за качество образования. Возникает вопрос – каким должно быть качество образования и как его можно оценивать, по каким критериям. В мировой практике существуют различные инструменты оценки качества. Можно ли их использовать в российских детских садах или нужно разрабатывать свои инструменты. Эти вопросы обсуждали специалисты в рамках секции «Инструменты оценки качества образования в детском саду», состоявшейся на конференции </a:t>
            </a:r>
            <a:r>
              <a:rPr lang="en-US" sz="1200" i="1" dirty="0" err="1"/>
              <a:t>EdCrunch</a:t>
            </a:r>
            <a:r>
              <a:rPr lang="ru-RU" sz="1200" i="1" dirty="0"/>
              <a:t> – 2016. Все секции приняли участие: Елена Юдина, заведующая кафедрой управления дошкольным образованием, МВШСЭН; Ольга </a:t>
            </a:r>
            <a:r>
              <a:rPr lang="ru-RU" sz="1200" i="1" dirty="0" err="1"/>
              <a:t>Шиян</a:t>
            </a:r>
            <a:r>
              <a:rPr lang="ru-RU" sz="1200" i="1" dirty="0"/>
              <a:t>, доцент кафедры психологии им. Л. С, Выготского РГГУ; Елена </a:t>
            </a:r>
            <a:r>
              <a:rPr lang="ru-RU" sz="1200" i="1" dirty="0" err="1"/>
              <a:t>Карданова</a:t>
            </a:r>
            <a:r>
              <a:rPr lang="ru-RU" sz="1200" i="1" dirty="0"/>
              <a:t>, академический руководитель образовательной программы «Измерения в психологии и образовании» Института образования НИУ ВШЭ.</a:t>
            </a:r>
            <a:endParaRPr lang="ru-RU" sz="1200" dirty="0"/>
          </a:p>
          <a:p>
            <a:pPr algn="just"/>
            <a:r>
              <a:rPr lang="ru-RU" sz="1200" b="1" dirty="0"/>
              <a:t>//Современное дошкольное образование. Теория и практика. – 2016. - №9. – С. 18.</a:t>
            </a:r>
            <a:endParaRPr lang="ru-RU" sz="1200" dirty="0"/>
          </a:p>
          <a:p>
            <a:pPr algn="just"/>
            <a:r>
              <a:rPr lang="ru-RU" sz="1200" b="1" dirty="0"/>
              <a:t> </a:t>
            </a:r>
            <a:endParaRPr lang="ru-RU" sz="1200" dirty="0"/>
          </a:p>
          <a:p>
            <a:pPr algn="just"/>
            <a:r>
              <a:rPr lang="ru-RU" sz="1200" b="1" dirty="0"/>
              <a:t>11. </a:t>
            </a:r>
            <a:r>
              <a:rPr lang="ru-RU" sz="1200" b="1" dirty="0" err="1"/>
              <a:t>Краер</a:t>
            </a:r>
            <a:r>
              <a:rPr lang="ru-RU" sz="1200" b="1" dirty="0"/>
              <a:t> Д.</a:t>
            </a:r>
            <a:endParaRPr lang="ru-RU" sz="1200" dirty="0"/>
          </a:p>
          <a:p>
            <a:pPr algn="just"/>
            <a:r>
              <a:rPr lang="ru-RU" sz="1200" dirty="0"/>
              <a:t>«Если мы не принесем в группу новые идеи, учебный опыт ребенка будет очень ограничен</a:t>
            </a:r>
            <a:r>
              <a:rPr lang="ru-RU" sz="1200" dirty="0" smtClean="0"/>
              <a:t>».</a:t>
            </a:r>
            <a:endParaRPr lang="en-US" sz="1200" dirty="0" smtClean="0"/>
          </a:p>
          <a:p>
            <a:pPr algn="just"/>
            <a:endParaRPr lang="ru-RU" sz="1200" dirty="0"/>
          </a:p>
          <a:p>
            <a:pPr algn="just"/>
            <a:r>
              <a:rPr lang="ru-RU" sz="1200" b="1" i="1" dirty="0"/>
              <a:t>Аннотация</a:t>
            </a:r>
            <a:r>
              <a:rPr lang="ru-RU" sz="1200" dirty="0"/>
              <a:t>:</a:t>
            </a:r>
          </a:p>
          <a:p>
            <a:pPr algn="just"/>
            <a:r>
              <a:rPr lang="ru-RU" sz="1200" i="1" dirty="0"/>
              <a:t>Признание дошкольного образования уровнем общего образования актуализировало вопросы качества дошкольного образования. На современном этапе предъявляются высокие требования к механизмам оценки условий реализации образовательных программ дошкольного образования. Особая роль в этом вопросе отводится инструментарию оценки качества дошкольного образования. Одной из наиболее востребованных методик оценки образовательной среды в зарубежных странах являются шкалы ECERS. В России они стали использоваться относительно недавно. Как создавались шкалы, какие критерии являются наиболее важными при оценке качества дошкольного образования? Эти и другие вопросы мы задали одному из создателей шкал ECERS Дебби </a:t>
            </a:r>
            <a:r>
              <a:rPr lang="ru-RU" sz="1200" i="1" dirty="0" err="1"/>
              <a:t>Краер</a:t>
            </a:r>
            <a:r>
              <a:rPr lang="ru-RU" sz="1200" i="1" dirty="0"/>
              <a:t>, доктору философии (</a:t>
            </a:r>
            <a:r>
              <a:rPr lang="ru-RU" sz="1200" i="1" dirty="0" err="1"/>
              <a:t>PhD</a:t>
            </a:r>
            <a:r>
              <a:rPr lang="ru-RU" sz="1200" i="1" dirty="0"/>
              <a:t>) Института развития ребенка им. Фрэнка Портера </a:t>
            </a:r>
            <a:r>
              <a:rPr lang="ru-RU" sz="1200" i="1" dirty="0" err="1"/>
              <a:t>Грэма</a:t>
            </a:r>
            <a:r>
              <a:rPr lang="ru-RU" sz="1200" i="1" dirty="0"/>
              <a:t> Университета Северной Каролины в </a:t>
            </a:r>
            <a:r>
              <a:rPr lang="ru-RU" sz="1200" i="1" dirty="0" err="1"/>
              <a:t>Чапел</a:t>
            </a:r>
            <a:r>
              <a:rPr lang="ru-RU" sz="1200" i="1" dirty="0"/>
              <a:t>-Хилле (США).</a:t>
            </a:r>
            <a:endParaRPr lang="ru-RU" sz="1200" dirty="0"/>
          </a:p>
          <a:p>
            <a:pPr algn="just"/>
            <a:r>
              <a:rPr lang="ru-RU" sz="1200" b="1" dirty="0"/>
              <a:t>//Современное дошкольное образование. Теория и практика. – 2016. - №6. – С. 28.</a:t>
            </a:r>
            <a:endParaRPr lang="ru-RU" sz="1200" dirty="0"/>
          </a:p>
          <a:p>
            <a:pPr lvl="0"/>
            <a:endParaRPr lang="en-US" sz="2800" b="1" dirty="0" smtClean="0">
              <a:latin typeface="Calibri" pitchFamily="34" charset="0"/>
              <a:cs typeface="Calibri" pitchFamily="34" charset="0"/>
            </a:endParaRPr>
          </a:p>
          <a:p>
            <a:pPr marL="571500" lvl="0" indent="-571500">
              <a:buAutoNum type="romanUcPeriod"/>
            </a:pPr>
            <a:endParaRPr lang="en-US"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107340"/>
            <a:ext cx="7253056" cy="338554"/>
          </a:xfrm>
          <a:prstGeom prst="rect">
            <a:avLst/>
          </a:prstGeom>
          <a:noFill/>
        </p:spPr>
        <p:txBody>
          <a:bodyPr wrap="square" rtlCol="0">
            <a:spAutoFit/>
          </a:bodyPr>
          <a:lstStyle/>
          <a:p>
            <a:pPr algn="ctr"/>
            <a:r>
              <a:rPr lang="ru-RU" sz="1600" dirty="0" smtClean="0"/>
              <a:t>Кафедра педагогики и методики дошкольного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784976" cy="6771084"/>
          </a:xfrm>
          <a:prstGeom prst="rect">
            <a:avLst/>
          </a:prstGeom>
          <a:noFill/>
        </p:spPr>
        <p:txBody>
          <a:bodyPr wrap="square" rtlCol="0">
            <a:spAutoFit/>
          </a:bodyPr>
          <a:lstStyle/>
          <a:p>
            <a:pPr marL="571500" lvl="0" indent="-571500">
              <a:buAutoNum type="romanUcPeriod"/>
            </a:pPr>
            <a:r>
              <a:rPr lang="ru-RU" sz="2800" b="1" dirty="0" smtClean="0">
                <a:latin typeface="Calibri" pitchFamily="34" charset="0"/>
                <a:cs typeface="Calibri" pitchFamily="34" charset="0"/>
              </a:rPr>
              <a:t>Каталог </a:t>
            </a:r>
            <a:r>
              <a:rPr lang="ru-RU" sz="2800" b="1" dirty="0">
                <a:latin typeface="Calibri" pitchFamily="34" charset="0"/>
                <a:cs typeface="Calibri" pitchFamily="34" charset="0"/>
              </a:rPr>
              <a:t>статей. Раздел «Оценка качества </a:t>
            </a:r>
            <a:r>
              <a:rPr lang="en-US" sz="2800" b="1" dirty="0">
                <a:latin typeface="Calibri" pitchFamily="34" charset="0"/>
                <a:cs typeface="Calibri" pitchFamily="34" charset="0"/>
              </a:rPr>
              <a:t> </a:t>
            </a:r>
            <a:r>
              <a:rPr lang="ru-RU" sz="2800" b="1" dirty="0">
                <a:latin typeface="Calibri" pitchFamily="34" charset="0"/>
                <a:cs typeface="Calibri" pitchFamily="34" charset="0"/>
              </a:rPr>
              <a:t>образования и воспитания</a:t>
            </a:r>
            <a:r>
              <a:rPr lang="ru-RU" sz="2800" b="1" dirty="0" smtClean="0">
                <a:latin typeface="Calibri" pitchFamily="34" charset="0"/>
                <a:cs typeface="Calibri" pitchFamily="34" charset="0"/>
              </a:rPr>
              <a:t>»</a:t>
            </a:r>
            <a:endParaRPr lang="en-US" sz="2800" b="1" dirty="0" smtClean="0">
              <a:latin typeface="Calibri" pitchFamily="34" charset="0"/>
              <a:cs typeface="Calibri" pitchFamily="34" charset="0"/>
            </a:endParaRPr>
          </a:p>
          <a:p>
            <a:pPr lvl="0" algn="just"/>
            <a:endParaRPr lang="en-US" sz="2800" b="1" dirty="0" smtClean="0">
              <a:latin typeface="Calibri" pitchFamily="34" charset="0"/>
              <a:cs typeface="Calibri" pitchFamily="34" charset="0"/>
            </a:endParaRPr>
          </a:p>
          <a:p>
            <a:pPr algn="just"/>
            <a:r>
              <a:rPr lang="ru-RU" sz="1200" b="1" dirty="0"/>
              <a:t>12. Письмо </a:t>
            </a:r>
            <a:r>
              <a:rPr lang="ru-RU" sz="1200" b="1" dirty="0" err="1"/>
              <a:t>Минобрнауки</a:t>
            </a:r>
            <a:r>
              <a:rPr lang="ru-RU" sz="1200" b="1" dirty="0"/>
              <a:t> России от 03.04.2015 № АП-512/02 «О направлении методических рекомендаций по НОКО</a:t>
            </a:r>
            <a:r>
              <a:rPr lang="ru-RU" sz="1200" b="1" dirty="0" smtClean="0"/>
              <a:t>»</a:t>
            </a:r>
            <a:endParaRPr lang="en-US" sz="1200" b="1" dirty="0" smtClean="0"/>
          </a:p>
          <a:p>
            <a:pPr algn="just"/>
            <a:endParaRPr lang="ru-RU" sz="1200" dirty="0"/>
          </a:p>
          <a:p>
            <a:pPr algn="just"/>
            <a:r>
              <a:rPr lang="ru-RU" sz="1200" b="1" i="1" dirty="0"/>
              <a:t>Аннотация</a:t>
            </a:r>
            <a:r>
              <a:rPr lang="ru-RU" sz="1200" dirty="0"/>
              <a:t>:</a:t>
            </a:r>
          </a:p>
          <a:p>
            <a:pPr algn="just"/>
            <a:r>
              <a:rPr lang="ru-RU" sz="1200" i="1" dirty="0"/>
              <a:t>Подготовлены методические рекомендации по проведению независимой оценки качества образовательной деятельности.</a:t>
            </a:r>
            <a:endParaRPr lang="ru-RU" sz="1200" dirty="0"/>
          </a:p>
          <a:p>
            <a:pPr algn="just"/>
            <a:r>
              <a:rPr lang="ru-RU" sz="1200" i="1" dirty="0"/>
              <a:t>Результаты мероприятия необходимы как для самих организаций, так и для потребителей услуг, органов власти, иных </a:t>
            </a:r>
            <a:r>
              <a:rPr lang="ru-RU" sz="1200" i="1" dirty="0" err="1"/>
              <a:t>юрлиц</a:t>
            </a:r>
            <a:r>
              <a:rPr lang="ru-RU" sz="1200" i="1" dirty="0"/>
              <a:t>, занимающихся данной деятельностью.</a:t>
            </a:r>
            <a:endParaRPr lang="ru-RU" sz="1200" dirty="0"/>
          </a:p>
          <a:p>
            <a:pPr algn="just"/>
            <a:r>
              <a:rPr lang="ru-RU" sz="1200" i="1" dirty="0"/>
              <a:t>В рамках оцени, в том числе, определяется соответствие качества подготовки обучающихся требованиями реализуемых программ; выявляется уровень образовательных достижений; устанавливается степень эффективности принимаемых управленческих решений</a:t>
            </a:r>
            <a:endParaRPr lang="ru-RU" sz="1200" dirty="0"/>
          </a:p>
          <a:p>
            <a:pPr algn="just"/>
            <a:r>
              <a:rPr lang="ru-RU" sz="1200" b="1" dirty="0"/>
              <a:t>//Управление дошкольным образовательным учреждением. – 2016. - №5. – С. 36.</a:t>
            </a:r>
            <a:endParaRPr lang="ru-RU" sz="1200" dirty="0"/>
          </a:p>
          <a:p>
            <a:pPr algn="just"/>
            <a:r>
              <a:rPr lang="ru-RU" sz="1200" b="1" dirty="0"/>
              <a:t> </a:t>
            </a:r>
            <a:endParaRPr lang="ru-RU" sz="1200" dirty="0"/>
          </a:p>
          <a:p>
            <a:pPr algn="just"/>
            <a:r>
              <a:rPr lang="ru-RU" sz="1200" b="1" dirty="0"/>
              <a:t>13.</a:t>
            </a:r>
            <a:r>
              <a:rPr lang="ru-RU" sz="1200" dirty="0"/>
              <a:t> </a:t>
            </a:r>
            <a:r>
              <a:rPr lang="ru-RU" sz="1200" b="1" dirty="0"/>
              <a:t>Дошкольное образование: проблема оценки качества</a:t>
            </a:r>
            <a:r>
              <a:rPr lang="ru-RU" sz="1200" b="1" dirty="0" smtClean="0"/>
              <a:t>.</a:t>
            </a:r>
            <a:endParaRPr lang="en-US" sz="1200" b="1" dirty="0" smtClean="0"/>
          </a:p>
          <a:p>
            <a:pPr algn="just"/>
            <a:endParaRPr lang="ru-RU" sz="1200" dirty="0"/>
          </a:p>
          <a:p>
            <a:pPr algn="just"/>
            <a:r>
              <a:rPr lang="ru-RU" sz="1200" b="1" i="1" dirty="0"/>
              <a:t>Аннотация</a:t>
            </a:r>
            <a:r>
              <a:rPr lang="ru-RU" sz="1200" dirty="0"/>
              <a:t>:</a:t>
            </a:r>
          </a:p>
          <a:p>
            <a:pPr algn="just"/>
            <a:r>
              <a:rPr lang="ru-RU" sz="1200" i="1" dirty="0"/>
              <a:t>Обобщенное понятие качества образования представлено в Федеральном законе «Об образовании в Российской Федерации» от 29.12.2012 №273-ФЗ как комплексная характеристика образовательной деятельности и подготовки обучающегося, выражающая степень их соответствия федеральным государственным образовательным стандартам, образовательным стандартам, федеральным государственным требованиям и (или) потребностям физического или юридического лица, в интересах которого осуществляется образовательная деятельность, в том числе степень достижения планируемых результатов образовательной программы. Вместе с тем, проблема оценки качества дошкольного образования остается пока нерешенной. Нет четких критериев оценки качества, инструмента, с помощью которого можно оценивать качество дошкольного образования.</a:t>
            </a:r>
            <a:endParaRPr lang="ru-RU" sz="1200" dirty="0"/>
          </a:p>
          <a:p>
            <a:pPr algn="just"/>
            <a:r>
              <a:rPr lang="ru-RU" sz="1200" b="1" dirty="0"/>
              <a:t>//Современное дошкольное образование. Теория и практика. – 2016. - №5. – С. 26.</a:t>
            </a:r>
            <a:endParaRPr lang="ru-RU" sz="1200" dirty="0"/>
          </a:p>
          <a:p>
            <a:pPr lvl="0"/>
            <a:endParaRPr lang="en-US" sz="2800" b="1" dirty="0" smtClean="0">
              <a:latin typeface="Calibri" pitchFamily="34" charset="0"/>
              <a:cs typeface="Calibri" pitchFamily="34" charset="0"/>
            </a:endParaRPr>
          </a:p>
          <a:p>
            <a:pPr lvl="0"/>
            <a:endParaRPr lang="en-US" sz="2800" b="1" dirty="0">
              <a:latin typeface="Calibri" pitchFamily="34" charset="0"/>
              <a:cs typeface="Calibri" pitchFamily="34" charset="0"/>
            </a:endParaRPr>
          </a:p>
          <a:p>
            <a:endParaRPr lang="ru-RU" dirty="0"/>
          </a:p>
        </p:txBody>
      </p:sp>
    </p:spTree>
    <p:extLst>
      <p:ext uri="{BB962C8B-B14F-4D97-AF65-F5344CB8AC3E}">
        <p14:creationId xmlns:p14="http://schemas.microsoft.com/office/powerpoint/2010/main" val="2114734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1839</Words>
  <Application>Microsoft Office PowerPoint</Application>
  <PresentationFormat>Экран (4:3)</PresentationFormat>
  <Paragraphs>237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bib-1</cp:lastModifiedBy>
  <cp:revision>11</cp:revision>
  <dcterms:created xsi:type="dcterms:W3CDTF">2021-02-04T06:22:59Z</dcterms:created>
  <dcterms:modified xsi:type="dcterms:W3CDTF">2021-03-12T08:48:03Z</dcterms:modified>
</cp:coreProperties>
</file>