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0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46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67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69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75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09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5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5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1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2C141-5E4D-49FD-ACDA-6317C5CFBE76}" type="datetimeFigureOut">
              <a:rPr lang="ru-RU" smtClean="0"/>
              <a:t>19.04.2021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DE7E-39E6-4003-BB84-40907B1A8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93625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Тема: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564904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ОЦЕНКА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МЕТАПРЕДМЕТНЫХ И </a:t>
            </a:r>
            <a:r>
              <a:rPr lang="ru-RU" sz="2200" b="1" dirty="0"/>
              <a:t>ПРЕДМЕТНЫХ РЕЗУЛЬТАТОВ</a:t>
            </a:r>
          </a:p>
          <a:p>
            <a:pPr algn="ctr"/>
            <a:r>
              <a:rPr lang="ru-RU" sz="2200" b="1" dirty="0"/>
              <a:t>ОБУЧАЮЩИХСЯ НА </a:t>
            </a:r>
            <a:r>
              <a:rPr lang="ru-RU" sz="2200" b="1" dirty="0" smtClean="0"/>
              <a:t>УРОВНЕ НАЧАЛЬНОГО </a:t>
            </a:r>
            <a:r>
              <a:rPr lang="ru-RU" sz="2200" b="1" dirty="0"/>
              <a:t>ОБРАЗОВАНИЯ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68437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692696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19. </a:t>
            </a:r>
            <a:r>
              <a:rPr lang="ru-RU" sz="1400" b="1" dirty="0" err="1"/>
              <a:t>Мигина</a:t>
            </a:r>
            <a:r>
              <a:rPr lang="ru-RU" sz="1400" b="1" dirty="0"/>
              <a:t> Е. Б., </a:t>
            </a:r>
            <a:r>
              <a:rPr lang="ru-RU" sz="1400" b="1" dirty="0" err="1"/>
              <a:t>Пирякова</a:t>
            </a:r>
            <a:r>
              <a:rPr lang="ru-RU" sz="1400" b="1" dirty="0"/>
              <a:t> Е. Н.</a:t>
            </a:r>
            <a:endParaRPr lang="ru-RU" sz="1400" dirty="0"/>
          </a:p>
          <a:p>
            <a:pPr algn="just"/>
            <a:r>
              <a:rPr lang="ru-RU" sz="1400" dirty="0"/>
              <a:t>Достижение </a:t>
            </a:r>
            <a:r>
              <a:rPr lang="ru-RU" sz="1400" dirty="0" err="1"/>
              <a:t>метапредметных</a:t>
            </a:r>
            <a:r>
              <a:rPr lang="ru-RU" sz="1400" dirty="0"/>
              <a:t> образовательных результатов в процессе междисциплинарного обучения.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раскрываются основные принципы </a:t>
            </a:r>
            <a:r>
              <a:rPr lang="ru-RU" sz="1400" i="1" dirty="0" err="1"/>
              <a:t>метапредметного</a:t>
            </a:r>
            <a:r>
              <a:rPr lang="ru-RU" sz="1400" i="1" dirty="0"/>
              <a:t> подхода к организации практической деятельности учителя начальных классов как перспективного метода реализации образовательного стандарта. Авторы знакомят с технологией междисциплинарного обучения, в основе которой лежит системно-</a:t>
            </a:r>
            <a:r>
              <a:rPr lang="ru-RU" sz="1400" i="1" dirty="0" err="1"/>
              <a:t>деятельностный</a:t>
            </a:r>
            <a:r>
              <a:rPr lang="ru-RU" sz="1400" i="1" dirty="0"/>
              <a:t> подход. В статье рассматриваются этапы построения урока индуктивного и дедуктивного исследований, возможности достижения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посредством использования технологии междисциплинарного обучения на конкретном учебном материале: уроке окружающего мира.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2017. - №5. – С. 28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20. </a:t>
            </a:r>
            <a:r>
              <a:rPr lang="ru-RU" sz="1400" b="1" dirty="0" err="1"/>
              <a:t>Марховская</a:t>
            </a:r>
            <a:r>
              <a:rPr lang="ru-RU" sz="1400" b="1" dirty="0"/>
              <a:t> Т. В.</a:t>
            </a:r>
            <a:endParaRPr lang="ru-RU" sz="1400" dirty="0"/>
          </a:p>
          <a:p>
            <a:pPr algn="just"/>
            <a:r>
              <a:rPr lang="ru-RU" sz="1400" dirty="0"/>
              <a:t>От понимания текста к </a:t>
            </a:r>
            <a:r>
              <a:rPr lang="ru-RU" sz="1400" dirty="0" err="1"/>
              <a:t>метапредметному</a:t>
            </a:r>
            <a:r>
              <a:rPr lang="ru-RU" sz="1400" dirty="0"/>
              <a:t> результату.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Описана технология продуктивного чтения как средство формирования навыков осознанного чтения у младших школьников. Этапы работы с текстом на примере изучения стихотворения К. И. Чуковского «Радость».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2017. - №5. – С. 37.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21. </a:t>
            </a:r>
            <a:r>
              <a:rPr lang="ru-RU" sz="1400" b="1" dirty="0" err="1"/>
              <a:t>Каданцева</a:t>
            </a:r>
            <a:r>
              <a:rPr lang="ru-RU" sz="1400" b="1" dirty="0"/>
              <a:t> С.</a:t>
            </a:r>
            <a:endParaRPr lang="ru-RU" sz="1400" dirty="0"/>
          </a:p>
          <a:p>
            <a:pPr algn="just"/>
            <a:r>
              <a:rPr lang="ru-RU" sz="1400" dirty="0"/>
              <a:t>Маршрутные листы на уроках как комплексное средство формирования УУД у младшего школьника.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описана работа на уроке с маршрутными листами. Представлены ценности, критерии, средства применения маршрутных листов, а также описана работа с маршрутной картой урока, что она может заменить, ее структура и роль.</a:t>
            </a:r>
            <a:endParaRPr lang="ru-RU" sz="1400" dirty="0"/>
          </a:p>
          <a:p>
            <a:pPr algn="just"/>
            <a:r>
              <a:rPr lang="ru-RU" sz="1400" b="1" dirty="0"/>
              <a:t>//Учитель. – 2017. - №1. – С. 13.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692696"/>
            <a:ext cx="89289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22. Тихомирова О.</a:t>
            </a:r>
            <a:endParaRPr lang="ru-RU" sz="1400" dirty="0"/>
          </a:p>
          <a:p>
            <a:pPr algn="just"/>
            <a:r>
              <a:rPr lang="ru-RU" sz="1400" dirty="0"/>
              <a:t>«Вселенная метро»: Проектная деятельность как способ формирования УУД во внеклассной работе.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представлен проект «Вселенная метро». Его поэтапное создание, описание, защита.</a:t>
            </a:r>
            <a:endParaRPr lang="ru-RU" sz="1400" dirty="0"/>
          </a:p>
          <a:p>
            <a:pPr algn="just"/>
            <a:r>
              <a:rPr lang="ru-RU" sz="1400" b="1" dirty="0"/>
              <a:t>//Учитель. – 2017. - №1. – С. 40</a:t>
            </a:r>
            <a:r>
              <a:rPr lang="ru-RU" sz="1400" b="1" dirty="0" smtClean="0"/>
              <a:t>.</a:t>
            </a:r>
            <a:r>
              <a:rPr lang="ru-RU" sz="1400" b="1" dirty="0"/>
              <a:t> </a:t>
            </a:r>
            <a:endParaRPr lang="ru-RU" sz="800" dirty="0"/>
          </a:p>
          <a:p>
            <a:pPr algn="just"/>
            <a:r>
              <a:rPr lang="ru-RU" sz="1400" b="1" dirty="0"/>
              <a:t>23. </a:t>
            </a:r>
            <a:r>
              <a:rPr lang="ru-RU" sz="1400" b="1" dirty="0" err="1"/>
              <a:t>Василевска</a:t>
            </a:r>
            <a:r>
              <a:rPr lang="ru-RU" sz="1400" b="1" dirty="0"/>
              <a:t> О. И.</a:t>
            </a:r>
            <a:endParaRPr lang="ru-RU" sz="1400" dirty="0"/>
          </a:p>
          <a:p>
            <a:pPr algn="just"/>
            <a:r>
              <a:rPr lang="ru-RU" sz="1400" dirty="0"/>
              <a:t>Формирование универсальных учебных действий как основа умения учиться.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Таким образом, формирование личностных УУД происходит на всех этапах образовательно-воспитательного процесса. Универсальные учебные действия – это фундамент для формирования владения основам «умения учиться». Важно то, что дети могут почувствовать себя равноправными участниками образовательного процесса. Они сами себя стараются научить, самостоятельно добывая знания, учат других. И в то же время им важно знать. Что в случае затруднения учитель может им помочь. Направить их действия. Главным на уроке становится сотрудничество, возникает взаимопонимание между всеми участниками, повышается работоспособность, учебная самостоятельность и мотивация к учению.</a:t>
            </a:r>
            <a:endParaRPr lang="ru-RU" sz="1400" dirty="0"/>
          </a:p>
          <a:p>
            <a:pPr algn="just"/>
            <a:r>
              <a:rPr lang="ru-RU" sz="1400" b="1" dirty="0"/>
              <a:t>//Завуч начальных классов. – 2016. - №3. – С. 84</a:t>
            </a:r>
            <a:r>
              <a:rPr lang="ru-RU" sz="1400" b="1" dirty="0" smtClean="0"/>
              <a:t>.</a:t>
            </a:r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24. Соловьев Я. С.</a:t>
            </a:r>
            <a:endParaRPr lang="ru-RU" sz="1400" dirty="0"/>
          </a:p>
          <a:p>
            <a:pPr algn="just"/>
            <a:r>
              <a:rPr lang="ru-RU" sz="1400" dirty="0"/>
              <a:t>Достижение </a:t>
            </a:r>
            <a:r>
              <a:rPr lang="ru-RU" sz="1400" dirty="0" err="1"/>
              <a:t>метапредметных</a:t>
            </a:r>
            <a:r>
              <a:rPr lang="ru-RU" sz="1400" dirty="0"/>
              <a:t> и личностных результатов посредством обучения по УМК «Начальная школа </a:t>
            </a:r>
            <a:r>
              <a:rPr lang="en-US" sz="1400" dirty="0"/>
              <a:t>XXI </a:t>
            </a:r>
            <a:r>
              <a:rPr lang="ru-RU" sz="1400" dirty="0"/>
              <a:t>века».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определяется педагогический потенциал учебно-методического комплекта (УМК) «Начальная школа XXI века», который может быть использован для достижения качественных образовательных результатов, раскрываются авторские подходы к методике и технологии обучения для реализации требований Федерального государственного образовательного стандарта начального общего образования второго поколения по формированию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результатов. Статья предназначена в помощь учителям начальной школы при выборе средств обучения.</a:t>
            </a:r>
            <a:endParaRPr lang="ru-RU" sz="1400" dirty="0"/>
          </a:p>
          <a:p>
            <a:pPr algn="just"/>
            <a:r>
              <a:rPr lang="ru-RU" sz="1400" b="1" dirty="0"/>
              <a:t>//Начальное образование. – 2016. - №2. – С. 6.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09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560128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25. </a:t>
            </a:r>
            <a:r>
              <a:rPr lang="ru-RU" sz="1400" dirty="0"/>
              <a:t>Содержательный раздел основной образовательной программы начального общего образования. Программа формирования универсальных учебных действий у обучающихся на ступени начального общего образования.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Содержание раздела включает в себя описание ценностных ориентиров содержания образования на ступени начального общего образования; связь универсальных учебных действий с содержанием учебных предметов; характеристики личностных, регулятивных, познавательных, коммуникативных универсальных учебных действий обучающихся; типовые задачи формирования личностных, регулятивных, познавательных, коммуникативных универсальных учебных действий; описание преемственности программы формирования универсальных учебных действий при переходе от дошкольного к начальному общему образованию.</a:t>
            </a:r>
            <a:endParaRPr lang="ru-RU" sz="1400" dirty="0"/>
          </a:p>
          <a:p>
            <a:pPr algn="just"/>
            <a:r>
              <a:rPr lang="ru-RU" sz="1400" b="1" dirty="0"/>
              <a:t>//Завуч начальной школы. – 2016. - №4. – С. 65</a:t>
            </a:r>
            <a:r>
              <a:rPr lang="ru-RU" sz="1400" b="1" dirty="0" smtClean="0"/>
              <a:t>.</a:t>
            </a:r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26</a:t>
            </a:r>
            <a:r>
              <a:rPr lang="ru-RU" sz="1400" dirty="0"/>
              <a:t>. </a:t>
            </a:r>
            <a:r>
              <a:rPr lang="ru-RU" sz="1400" b="1" dirty="0"/>
              <a:t>Давыдова М. С.</a:t>
            </a:r>
            <a:endParaRPr lang="ru-RU" sz="1400" dirty="0"/>
          </a:p>
          <a:p>
            <a:pPr algn="just"/>
            <a:r>
              <a:rPr lang="ru-RU" sz="1400" dirty="0"/>
              <a:t>Формирование навыка работы с информацией у младших школьников.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описана постановка проблемы в контексте </a:t>
            </a:r>
            <a:r>
              <a:rPr lang="ru-RU" sz="1400" i="1" dirty="0" err="1"/>
              <a:t>метапредметного</a:t>
            </a:r>
            <a:r>
              <a:rPr lang="ru-RU" sz="1400" i="1" dirty="0"/>
              <a:t> образования. Понятие информации как средства учебной деятельности. Требования ФГОС начального общего образования к образовательным результатам учащихся в части навыка работы с информацией. Интегрированный уровень навыка. Распределение формирующих ресурсов учебных предметов; возможности дисциплин учебного плана ООП начального общего образования. Дидактическая система формирования навыка работы с информацией у младших школьников. Фактор исследовательской мотивации учащихся. Информация как инструмент взаимодействия младшего школьника с изучаемым объектом.</a:t>
            </a:r>
            <a:endParaRPr lang="ru-RU" sz="1400" dirty="0"/>
          </a:p>
          <a:p>
            <a:pPr algn="just"/>
            <a:r>
              <a:rPr lang="ru-RU" sz="1400" b="1" dirty="0"/>
              <a:t>//Управление начальной школы. – 2016. - №4. – С. 27</a:t>
            </a:r>
            <a:r>
              <a:rPr lang="ru-RU" sz="1400" b="1" dirty="0" smtClean="0"/>
              <a:t>.</a:t>
            </a:r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27. Аллилуева В., Лисина С.</a:t>
            </a:r>
            <a:endParaRPr lang="ru-RU" sz="1400" dirty="0"/>
          </a:p>
          <a:p>
            <a:pPr algn="just"/>
            <a:r>
              <a:rPr lang="ru-RU" sz="1400" dirty="0"/>
              <a:t>Понятие «регулятивные учебные действия» и условия их развития у младших школьников.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Из статьи мы можем сделать вывод о том, что для эффективной организации процесса развития регулятивных учебных действий важное значение имеет не только использование разнообразных приемов, но и учет всего комплекса условий построения учебного процесса, развития отдельных компонентов и </a:t>
            </a:r>
            <a:r>
              <a:rPr lang="ru-RU" sz="1400" i="1" dirty="0" err="1"/>
              <a:t>саморегуляции</a:t>
            </a:r>
            <a:r>
              <a:rPr lang="ru-RU" sz="1400" i="1" dirty="0"/>
              <a:t> в целом.</a:t>
            </a:r>
            <a:endParaRPr lang="ru-RU" sz="1400" dirty="0"/>
          </a:p>
          <a:p>
            <a:pPr algn="just"/>
            <a:r>
              <a:rPr lang="ru-RU" sz="1400" b="1" dirty="0"/>
              <a:t>//Учитель. – 2016. - №1. – С. 13.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638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560128"/>
            <a:ext cx="89289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28. </a:t>
            </a:r>
            <a:r>
              <a:rPr lang="ru-RU" sz="1400" b="1" dirty="0" err="1"/>
              <a:t>Барабанова</a:t>
            </a:r>
            <a:r>
              <a:rPr lang="ru-RU" sz="1400" b="1" dirty="0"/>
              <a:t> М.</a:t>
            </a:r>
            <a:endParaRPr lang="ru-RU" sz="1400" dirty="0"/>
          </a:p>
          <a:p>
            <a:pPr algn="just"/>
            <a:r>
              <a:rPr lang="ru-RU" sz="1400" dirty="0"/>
              <a:t>Роль технологии деятельностного метода в формировании универсальных учебных действий учащихся.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Опыт выполнения универсальных учебных действий, полученный учащимися на предметных уроках в ТДМ, дети обобщают в ходе уроков по курсу «Мир деятельности» и на этой основе строят общие способы выполнения УУД. Затем они их закрепляют и отрабатывают по разным учебным предметам (математике и русскому языку, окружающему миру и чтению), что обеспечивает системность и надёжность формирования умения учиться. Важно и то, что и работа по курсу «Мир деятельности» становится школой саморазвития и для учителя, помогает ему осознать сущность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ФГОС и методы их достижения.</a:t>
            </a:r>
            <a:endParaRPr lang="ru-RU" sz="1400" dirty="0"/>
          </a:p>
          <a:p>
            <a:pPr algn="just"/>
            <a:r>
              <a:rPr lang="ru-RU" sz="1400" b="1" dirty="0"/>
              <a:t>//Учитель. – 2016. - №2. – С. 40.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29. </a:t>
            </a:r>
            <a:r>
              <a:rPr lang="ru-RU" sz="1400" b="1" dirty="0" err="1"/>
              <a:t>Вихман</a:t>
            </a:r>
            <a:r>
              <a:rPr lang="ru-RU" sz="1400" b="1" dirty="0"/>
              <a:t> А. А., Попов А. Ю.</a:t>
            </a:r>
            <a:endParaRPr lang="ru-RU" sz="1400" dirty="0"/>
          </a:p>
          <a:p>
            <a:pPr algn="just"/>
            <a:r>
              <a:rPr lang="ru-RU" sz="1400" dirty="0"/>
              <a:t>Факторы развития </a:t>
            </a:r>
            <a:r>
              <a:rPr lang="ru-RU" sz="1400" dirty="0" err="1"/>
              <a:t>метапредметных</a:t>
            </a:r>
            <a:r>
              <a:rPr lang="ru-RU" sz="1400" dirty="0"/>
              <a:t> компетенций и академической успеваемости учащихся.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Диагностика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в начальной школе. Исследование.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2016. - №10. – С. 31.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30. </a:t>
            </a:r>
            <a:r>
              <a:rPr lang="ru-RU" sz="1400" b="1" dirty="0" err="1"/>
              <a:t>Гормакова</a:t>
            </a:r>
            <a:r>
              <a:rPr lang="ru-RU" sz="1400" b="1" dirty="0"/>
              <a:t> В. В.</a:t>
            </a:r>
            <a:endParaRPr lang="ru-RU" sz="1400" dirty="0"/>
          </a:p>
          <a:p>
            <a:pPr algn="just"/>
            <a:r>
              <a:rPr lang="ru-RU" sz="1400" dirty="0"/>
              <a:t>Формирование </a:t>
            </a:r>
            <a:r>
              <a:rPr lang="ru-RU" sz="1400" dirty="0" err="1"/>
              <a:t>метапредметных</a:t>
            </a:r>
            <a:r>
              <a:rPr lang="ru-RU" sz="1400" dirty="0"/>
              <a:t> умений в исследовательской деятельности.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Этапы организации учебно-исследовательской деятельности младших школьников. Конспект занятия на тему «Человек и техника».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2016. - №9. – С. 29.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181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560128"/>
            <a:ext cx="892899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31. </a:t>
            </a:r>
            <a:r>
              <a:rPr lang="ru-RU" sz="1400" b="1" dirty="0" err="1"/>
              <a:t>Гормакова</a:t>
            </a:r>
            <a:r>
              <a:rPr lang="ru-RU" sz="1400" b="1" dirty="0"/>
              <a:t> В. В.</a:t>
            </a:r>
            <a:endParaRPr lang="ru-RU" sz="1400" dirty="0"/>
          </a:p>
          <a:p>
            <a:r>
              <a:rPr lang="ru-RU" sz="1400" dirty="0"/>
              <a:t>Формирование </a:t>
            </a:r>
            <a:r>
              <a:rPr lang="ru-RU" sz="1400" dirty="0" err="1"/>
              <a:t>метапредметных</a:t>
            </a:r>
            <a:r>
              <a:rPr lang="ru-RU" sz="1400" dirty="0"/>
              <a:t> умений в исследовательской деятельности.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Этапы организации учебно-исследовательской деятельности младших школьников. Конспект занятия на тему «Человек и техника».</a:t>
            </a:r>
            <a:endParaRPr lang="ru-RU" sz="1400" dirty="0"/>
          </a:p>
          <a:p>
            <a:r>
              <a:rPr lang="ru-RU" sz="1400" b="1" dirty="0"/>
              <a:t>//Начальная школа. – 2016. - №9. – С. 29.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32. Кузнецова О. В.</a:t>
            </a:r>
            <a:endParaRPr lang="ru-RU" sz="1400" dirty="0"/>
          </a:p>
          <a:p>
            <a:r>
              <a:rPr lang="ru-RU" sz="1400" dirty="0"/>
              <a:t>Разновозрастное взаимодействие как средство формирования регулятивных универсальных учебных действий младших школьников.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 статье определяется перечень универсальных учебных действий, которые могут успешно развиваться в условиях взаимодействия детей младшего возраста; показаны механизмы, которые обеспечивают воспитательную и образовательную эффективность учебного процесса. Представлен опыт проведения занятий, объединяющих детей разного возраста, рассмотрены этапы подготовки и проведения такого занятия. Рассмотрены методика подведения итогов проведения занятий в разновозрастной группе, организация анализа и рефлексии учебной деятельности старших и младших учеников; с помощью таблицы показано, какие универсальные учебные действия формируются у старших и младших учеников на разных этапах взаимодействия детей в разновозрастных группах. Обращается внимание на проблемы, которые возникают при проведении таких занятий, и предлагаются некоторые приемы их решения.</a:t>
            </a:r>
            <a:endParaRPr lang="ru-RU" sz="1400" dirty="0"/>
          </a:p>
          <a:p>
            <a:r>
              <a:rPr lang="ru-RU" sz="1400" b="1" dirty="0"/>
              <a:t>//Сельская школа. – 2016. - №4. – С. 76.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33. </a:t>
            </a:r>
            <a:r>
              <a:rPr lang="ru-RU" sz="1400" b="1" dirty="0" err="1"/>
              <a:t>Доровских</a:t>
            </a:r>
            <a:r>
              <a:rPr lang="ru-RU" sz="1400" b="1" dirty="0"/>
              <a:t> И. С.</a:t>
            </a:r>
            <a:endParaRPr lang="ru-RU" sz="1400" dirty="0"/>
          </a:p>
          <a:p>
            <a:r>
              <a:rPr lang="ru-RU" sz="1400" dirty="0"/>
              <a:t>Как помочь младшим школьникам в формировании коммуникативных умений.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 статье описана организация совместной учебной работы, когда класс выступает как учебное сообщество, позволяет повысить социальную и коммуникативную компетентность школьников.</a:t>
            </a:r>
            <a:endParaRPr lang="ru-RU" sz="1400" dirty="0"/>
          </a:p>
          <a:p>
            <a:r>
              <a:rPr lang="ru-RU" sz="1400" b="1" dirty="0"/>
              <a:t>//Начальная школа. – 2016. - №3. – С. 29.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829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560128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34. </a:t>
            </a:r>
            <a:r>
              <a:rPr lang="ru-RU" sz="1400" b="1" dirty="0" err="1"/>
              <a:t>Петерсон</a:t>
            </a:r>
            <a:r>
              <a:rPr lang="ru-RU" sz="1400" b="1" dirty="0"/>
              <a:t> Л. Г. и др.</a:t>
            </a:r>
            <a:endParaRPr lang="ru-RU" sz="1400" dirty="0"/>
          </a:p>
          <a:p>
            <a:pPr algn="just"/>
            <a:r>
              <a:rPr lang="ru-RU" sz="1400" dirty="0"/>
              <a:t>Формирование и диагностика </a:t>
            </a:r>
            <a:r>
              <a:rPr lang="ru-RU" sz="1400" dirty="0" err="1"/>
              <a:t>метапредметных</a:t>
            </a:r>
            <a:r>
              <a:rPr lang="ru-RU" sz="1400" dirty="0"/>
              <a:t> результатов ФГОС в системе непрерывного образования ДО-НОО-ООО.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Цель статьи - представить научно-педагогической общественности новый подход к решению актуальных задач деятельностного образования и практической реализации ФГОС, разработанный в научном коллективе ЦСДП «Школа 2000…» под руководством Л. Г. </a:t>
            </a:r>
            <a:r>
              <a:rPr lang="ru-RU" sz="1400" i="1" dirty="0" err="1"/>
              <a:t>Петерсон</a:t>
            </a:r>
            <a:r>
              <a:rPr lang="ru-RU" sz="1400" i="1" dirty="0"/>
              <a:t>. Методология предлагаемого подхода основана на общих законах деятельности, выявленных в российской методологической школе ММК и ММПК (Г. П. Щедровицкий, О. С. Анисимов и др.). Результаты: комплекс технологических и дидактических средств, обеспечивающих системное поэтапное формирование умения учиться с позиций непрерывности образования на всех этапах жизни человека. Научная новизна исследования: обоснован механизм формирования универсальных учебных действий (УУД), базирующийся на методе рефлексивной самоорганизации; исходя из общего закона формирования любого нового элемента системы, выделены ключевые этапы становления УУД. Практическая значимость: разработан и апробирован технологический и методический инструментарий, обеспечивающий надежное формирование всех видов УУД на различных уровнях общего образования: технология деятельностного метода обучения и ее модификации для всех ступеней обучения, система комплексной диагностики УУД.</a:t>
            </a:r>
            <a:endParaRPr lang="ru-RU" sz="1400" dirty="0"/>
          </a:p>
          <a:p>
            <a:pPr algn="just"/>
            <a:r>
              <a:rPr lang="ru-RU" sz="1400" b="1" dirty="0"/>
              <a:t>//Муниципальное образование: инновации и эксперимент. – 2016. - №1. – С. 6.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35. Николаева Е. И., Котова С. А.</a:t>
            </a:r>
            <a:endParaRPr lang="ru-RU" sz="1400" dirty="0"/>
          </a:p>
          <a:p>
            <a:pPr algn="just"/>
            <a:r>
              <a:rPr lang="ru-RU" sz="1400" dirty="0" err="1"/>
              <a:t>Метапредметные</a:t>
            </a:r>
            <a:r>
              <a:rPr lang="ru-RU" sz="1400" dirty="0"/>
              <a:t> результаты в начальной школе и методы их оценки.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работе обсуждается, каким образом учитель может оценить </a:t>
            </a:r>
            <a:r>
              <a:rPr lang="ru-RU" sz="1400" i="1" dirty="0" err="1"/>
              <a:t>метапредметные</a:t>
            </a:r>
            <a:r>
              <a:rPr lang="ru-RU" sz="1400" i="1" dirty="0"/>
              <a:t> результаты в начальной школе. Рассматривается понятие </a:t>
            </a:r>
            <a:r>
              <a:rPr lang="ru-RU" sz="1400" i="1" dirty="0" err="1"/>
              <a:t>метапредметность</a:t>
            </a:r>
            <a:r>
              <a:rPr lang="ru-RU" sz="1400" i="1" dirty="0"/>
              <a:t>. Утверждается, что весьма часто при оценке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происходит отождествление </a:t>
            </a:r>
            <a:r>
              <a:rPr lang="ru-RU" sz="1400" i="1" dirty="0" err="1"/>
              <a:t>метапредметной</a:t>
            </a:r>
            <a:r>
              <a:rPr lang="ru-RU" sz="1400" i="1" dirty="0"/>
              <a:t> и </a:t>
            </a:r>
            <a:r>
              <a:rPr lang="ru-RU" sz="1400" i="1" dirty="0" err="1"/>
              <a:t>общеучебной</a:t>
            </a:r>
            <a:r>
              <a:rPr lang="ru-RU" sz="1400" i="1" dirty="0"/>
              <a:t> деятельности и подмена педагогических и дидактических понятий психологическими. Предлагается оценка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через использование понятий.</a:t>
            </a:r>
            <a:endParaRPr lang="ru-RU" sz="1400" dirty="0"/>
          </a:p>
          <a:p>
            <a:pPr algn="just"/>
            <a:r>
              <a:rPr lang="ru-RU" sz="1400" b="1" dirty="0"/>
              <a:t>//Школьные технологии. – 2015. - №5. – С. 150.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5877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1196752"/>
            <a:ext cx="90364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36. Савиных Г. П.</a:t>
            </a:r>
            <a:endParaRPr lang="ru-RU" sz="1400" dirty="0"/>
          </a:p>
          <a:p>
            <a:pPr algn="just"/>
            <a:r>
              <a:rPr lang="ru-RU" sz="1400" dirty="0"/>
              <a:t>Оценка результатов формирования УУД младших школьников.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рассмотрен текущий и итоговый уровни оценивания младших школьников в ходе реализации Программы формирования УУД. Сделаны ссылки на примерную ООП начального общего образования. представлены подходы к систематизации оценочных процедур.</a:t>
            </a:r>
            <a:endParaRPr lang="ru-RU" sz="1400" dirty="0"/>
          </a:p>
          <a:p>
            <a:pPr algn="just"/>
            <a:r>
              <a:rPr lang="ru-RU" sz="1400" b="1" dirty="0"/>
              <a:t>//Управление начальной школой. – 2015. - №10. – С. 17.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37. </a:t>
            </a:r>
            <a:r>
              <a:rPr lang="ru-RU" sz="1400" b="1" dirty="0" err="1"/>
              <a:t>Ничипорчук</a:t>
            </a:r>
            <a:r>
              <a:rPr lang="ru-RU" sz="1400" b="1" dirty="0"/>
              <a:t> Н. Н., Москаленко Е. В.</a:t>
            </a:r>
            <a:endParaRPr lang="ru-RU" sz="1400" dirty="0"/>
          </a:p>
          <a:p>
            <a:pPr algn="just"/>
            <a:r>
              <a:rPr lang="ru-RU" sz="1400" dirty="0"/>
              <a:t>Модель проверки сформированности личностных регулятивных, познавательных и коммуникативных универсальных учебных действий учащихся 4-х классов.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Статья содержит общие положения; цели и задачи проверки сформированности личностных, регулятивных, познавательных и коммуникативных УУД, учащихся 4-х классов; содержание и структуру проверки сформированности личных, регулятивных, познавательных, коммуникативных УУД учащихся 4 классов; условия и порядок проведения проверки</a:t>
            </a:r>
            <a:endParaRPr lang="ru-RU" sz="1400" dirty="0"/>
          </a:p>
          <a:p>
            <a:pPr algn="just"/>
            <a:r>
              <a:rPr lang="ru-RU" sz="1400" b="1" dirty="0"/>
              <a:t>//Завуч начальной школой. – 2015. - №5. – С. 57.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9431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692696"/>
            <a:ext cx="892899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II</a:t>
            </a:r>
            <a:r>
              <a:rPr lang="ru-RU" sz="1400" b="1" dirty="0" smtClean="0"/>
              <a:t>. КАТАЛОГ СТАТЕЙ. РАЗДЕЛ </a:t>
            </a:r>
            <a:r>
              <a:rPr lang="ru-RU" sz="1400" b="1" dirty="0"/>
              <a:t>«ОБЩЕУЧЕБНЫЕ ЗНАНИЯ, УМЕНИЯ, НАВЫКИ»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1. </a:t>
            </a:r>
            <a:r>
              <a:rPr lang="ru-RU" sz="1400" b="1" dirty="0" err="1"/>
              <a:t>Налимова</a:t>
            </a:r>
            <a:r>
              <a:rPr lang="ru-RU" sz="1400" b="1" dirty="0"/>
              <a:t> И. В.</a:t>
            </a:r>
            <a:endParaRPr lang="ru-RU" sz="1400" dirty="0"/>
          </a:p>
          <a:p>
            <a:pPr algn="just"/>
            <a:r>
              <a:rPr lang="ru-RU" sz="1400" dirty="0"/>
              <a:t>Формирование умения работать с информацией на уроках математики.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Статья посвящена формированию </a:t>
            </a:r>
            <a:r>
              <a:rPr lang="ru-RU" sz="1400" i="1" dirty="0" err="1"/>
              <a:t>общеучебного</a:t>
            </a:r>
            <a:r>
              <a:rPr lang="ru-RU" sz="1400" i="1" dirty="0"/>
              <a:t> универсального действия - работа с информацией. В ней приводятся примеры заданий, направленных на понимание, преобразование и использование информации для установления количественных, пространственных и причинно-следственных связей, описываются способы работы с заданиями. Задания составлены с опорой на </a:t>
            </a:r>
            <a:r>
              <a:rPr lang="ru-RU" sz="1400" i="1" dirty="0" err="1"/>
              <a:t>межпредметные</a:t>
            </a:r>
            <a:r>
              <a:rPr lang="ru-RU" sz="1400" i="1" dirty="0"/>
              <a:t> связи и краеведческий материал.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2020. - №3. – С. 33.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2. Пичугин С. С.</a:t>
            </a:r>
            <a:endParaRPr lang="ru-RU" sz="1400" dirty="0"/>
          </a:p>
          <a:p>
            <a:pPr algn="just"/>
            <a:r>
              <a:rPr lang="ru-RU" sz="1400" dirty="0"/>
              <a:t>Методические подходы к изучению диаграмм в начальном курсе математики.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проанализированы методические дефициты введения младших школьников в тему «Диаграммы» и их работы с ней на уроках математики. Представлены возможные этапы работы и задания, позволяющие нивелировать пробелы раздела «Работа с информацией» в методике обучения математике младших школьников.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2020. - №7. – С. 49.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3. Ильенко Н. М.</a:t>
            </a:r>
            <a:endParaRPr lang="ru-RU" sz="1400" dirty="0"/>
          </a:p>
          <a:p>
            <a:pPr algn="just"/>
            <a:r>
              <a:rPr lang="ru-RU" sz="1400" dirty="0"/>
              <a:t>Формирование познавательных учебных действий средствами образно-знакового моделирования. Уроки русского языка.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Статья посвящена актуальной проблеме совершенствования процесса обучения русскому языку в начальных классах - проблеме использования на уроках средств образно-знакового моделирования с целью формирования универсальных учебных действий. Предложены образцы моделей, практические задания.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2019. - №6. – С. 41.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93128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620688"/>
            <a:ext cx="89289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 </a:t>
            </a:r>
            <a:r>
              <a:rPr lang="ru-RU" sz="1400" b="1" dirty="0" smtClean="0"/>
              <a:t>4</a:t>
            </a:r>
            <a:r>
              <a:rPr lang="ru-RU" sz="1400" b="1" dirty="0"/>
              <a:t>. Коноваленко О. В.</a:t>
            </a:r>
            <a:endParaRPr lang="ru-RU" sz="1400" dirty="0"/>
          </a:p>
          <a:p>
            <a:pPr algn="just"/>
            <a:r>
              <a:rPr lang="ru-RU" sz="1400" dirty="0"/>
              <a:t>Развитие речи младших школьников.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Представлена авторская рабочая программа "Развитие речи" для обучающихся III-IV классов. Приведено примерное календарно-тематическое планирование на I-е полугодие III класса.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2019. - №4. – С. 40.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5. </a:t>
            </a:r>
            <a:r>
              <a:rPr lang="ru-RU" sz="1400" b="1" dirty="0" err="1"/>
              <a:t>Мартынец</a:t>
            </a:r>
            <a:r>
              <a:rPr lang="ru-RU" sz="1400" b="1" dirty="0"/>
              <a:t> М. С.</a:t>
            </a:r>
            <a:endParaRPr lang="ru-RU" sz="1400" dirty="0"/>
          </a:p>
          <a:p>
            <a:pPr algn="just"/>
            <a:r>
              <a:rPr lang="ru-RU" sz="1400" dirty="0"/>
              <a:t>Игра «Буквы – числа» как средство развития учебных действий.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Статья содержит пример авторской дидактической игры. Она направлена на развитие умения младших школьников классифицировать объекты учебных дисциплин «русский язык» и «математика» (гласные и согласные буквы, четные и нечетные числа). В статье приводятся результаты апробации игры в одной из образовательных организаций.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2019. - №4. – С. 40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b="1" dirty="0"/>
              <a:t>6. Андреев А. С.</a:t>
            </a:r>
            <a:endParaRPr lang="ru-RU" sz="1400" dirty="0"/>
          </a:p>
          <a:p>
            <a:pPr algn="just"/>
            <a:r>
              <a:rPr lang="ru-RU" sz="1400" dirty="0"/>
              <a:t>Урок «Здоровье и здоровый образ жизни». 4 класс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представлен конспект урока по физической культуре в 4 классе (по ФГОС).</a:t>
            </a:r>
            <a:endParaRPr lang="ru-RU" sz="1400" dirty="0"/>
          </a:p>
          <a:p>
            <a:pPr algn="just"/>
            <a:r>
              <a:rPr lang="ru-RU" sz="1400" b="1" dirty="0"/>
              <a:t>//Физическая культура в школе. ОСНОВА. – 2018. - №3. – С. 7.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00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620688"/>
            <a:ext cx="892899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7. Сорокин С. С.</a:t>
            </a:r>
            <a:endParaRPr lang="ru-RU" sz="1400" dirty="0"/>
          </a:p>
          <a:p>
            <a:pPr algn="just"/>
            <a:r>
              <a:rPr lang="ru-RU" sz="1400" dirty="0"/>
              <a:t>Робототехника для младших школьников.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доказано, что в процессе обучения школьников робототехнике формируются универсальные учебные действия, соответствующие требованиям Федерального государственного образовательного стандарта начального общего образования. Описаны педагогические условия эффективного обучения робототехнике младших школьников.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2018. - №2. – С. 42.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r>
              <a:rPr lang="ru-RU" sz="1400" b="1" dirty="0" smtClean="0"/>
              <a:t>8</a:t>
            </a:r>
            <a:r>
              <a:rPr lang="ru-RU" sz="1400" b="1" dirty="0"/>
              <a:t>. Миронов А. В.</a:t>
            </a:r>
            <a:endParaRPr lang="ru-RU" sz="1400" dirty="0"/>
          </a:p>
          <a:p>
            <a:pPr algn="just"/>
            <a:r>
              <a:rPr lang="ru-RU" sz="1400" dirty="0" err="1"/>
              <a:t>Метапредметный</a:t>
            </a:r>
            <a:r>
              <a:rPr lang="ru-RU" sz="1400" dirty="0"/>
              <a:t> подход в построении урока.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Сущность, возможности реализации и способы достижения </a:t>
            </a:r>
            <a:r>
              <a:rPr lang="ru-RU" sz="1400" i="1" dirty="0" err="1"/>
              <a:t>метапредметного</a:t>
            </a:r>
            <a:r>
              <a:rPr lang="ru-RU" sz="1400" i="1" dirty="0"/>
              <a:t> подхода в обучении.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2018. - №6. – С. 3.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r>
              <a:rPr lang="ru-RU" sz="1400" b="1" dirty="0" smtClean="0"/>
              <a:t>9</a:t>
            </a:r>
            <a:r>
              <a:rPr lang="ru-RU" sz="1400" b="1" dirty="0"/>
              <a:t>. Фролова Л. М.</a:t>
            </a:r>
            <a:endParaRPr lang="ru-RU" sz="1400" dirty="0"/>
          </a:p>
          <a:p>
            <a:pPr algn="just"/>
            <a:r>
              <a:rPr lang="ru-RU" sz="1400" dirty="0"/>
              <a:t>Формирование универсальных учебных действий на уроках русского языка.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 конспект урока русского языка "Проверяемые и непроверяемые орфограммы" (II класс, УМК "Школа России").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2017. - №6. – С. 43.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r>
              <a:rPr lang="ru-RU" sz="1400" b="1" dirty="0" smtClean="0"/>
              <a:t>10</a:t>
            </a:r>
            <a:r>
              <a:rPr lang="ru-RU" sz="1400" b="1" dirty="0"/>
              <a:t>. Рябова О. В.</a:t>
            </a:r>
            <a:endParaRPr lang="ru-RU" sz="1400" dirty="0"/>
          </a:p>
          <a:p>
            <a:pPr algn="just"/>
            <a:r>
              <a:rPr lang="ru-RU" sz="1400" dirty="0" err="1"/>
              <a:t>Критериально</a:t>
            </a:r>
            <a:r>
              <a:rPr lang="ru-RU" sz="1400" dirty="0"/>
              <a:t>-уровневые характеристики сформированности познавательно-аналитических умений у младшего школьника.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рассматриваются уровни, критерии, показатели сформированности познавательно-аналитических умений у младшего школьника. Описываются качественные характеристики, раскрывающие содержание каждого критерия, по которым можно судить о степени сформированности данных умений у младшего школьника. Представлен диагностический инструментарий, позволяющий оценить </a:t>
            </a:r>
            <a:r>
              <a:rPr lang="ru-RU" sz="1400" i="1" dirty="0" err="1"/>
              <a:t>критериальные</a:t>
            </a:r>
            <a:r>
              <a:rPr lang="ru-RU" sz="1400" i="1" dirty="0"/>
              <a:t> показатели каждого уровня.</a:t>
            </a:r>
            <a:endParaRPr lang="ru-RU" sz="1400" dirty="0"/>
          </a:p>
          <a:p>
            <a:pPr algn="just"/>
            <a:r>
              <a:rPr lang="ru-RU" sz="1400" b="1" dirty="0"/>
              <a:t>//Стандарты и мониторинг в образовании. – 2017. - №5. – С. 23.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05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41277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Содержание: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76872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статей. Раздел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Метапредметность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Универсальные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учебные действия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Каталог статей. Раздел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знания, умения, навыки»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4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620688"/>
            <a:ext cx="892899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11. Петрова С. В.</a:t>
            </a:r>
            <a:endParaRPr lang="ru-RU" sz="1400" dirty="0"/>
          </a:p>
          <a:p>
            <a:pPr algn="just"/>
            <a:r>
              <a:rPr lang="ru-RU" sz="1400" dirty="0"/>
              <a:t>Формирование коммуникативных универсальных учебных действий учащихся на уроках русского языка.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Использование метода моделирования речевых ситуаций является эффективным средством формирования коммуникативных УУД, поскольку в процессе выполнения подобных упражнений младшие школьники, оказавшись в ситуации, близкой к реальным условиям общения, учатся создавать собственное высказывание в соответствии с учебной задачей; учатся слушать собеседника, учитывать его позицию, приходить к общему мнению; овладевают умениями целесообразного использования языковых средств для решения коммуникативных задач.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2017. - №4. – С. 39.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12. </a:t>
            </a:r>
            <a:r>
              <a:rPr lang="ru-RU" sz="1400" b="1" dirty="0" err="1"/>
              <a:t>Тебенькова</a:t>
            </a:r>
            <a:r>
              <a:rPr lang="ru-RU" sz="1400" b="1" dirty="0"/>
              <a:t> Е. А.</a:t>
            </a:r>
            <a:endParaRPr lang="ru-RU" sz="1400" dirty="0"/>
          </a:p>
          <a:p>
            <a:pPr algn="just"/>
            <a:r>
              <a:rPr lang="ru-RU" sz="1400" dirty="0" err="1"/>
              <a:t>Метапредметный</a:t>
            </a:r>
            <a:r>
              <a:rPr lang="ru-RU" sz="1400" dirty="0"/>
              <a:t> подход к пропедевтике естественнонаучного образования в начальной школе.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 err="1"/>
              <a:t>Метапредметный</a:t>
            </a:r>
            <a:r>
              <a:rPr lang="ru-RU" sz="1400" i="1" dirty="0"/>
              <a:t> подход дает возможность интегрировать учебную, </a:t>
            </a:r>
            <a:r>
              <a:rPr lang="ru-RU" sz="1400" i="1" dirty="0" err="1"/>
              <a:t>внеучебную</a:t>
            </a:r>
            <a:r>
              <a:rPr lang="ru-RU" sz="1400" i="1" dirty="0"/>
              <a:t> и воспитательную деятельность обучающихся. В статье рассматриваются методические особенности его применения в пропедевтике естественнонаучного образования в начальной школе. Выделены </a:t>
            </a:r>
            <a:r>
              <a:rPr lang="ru-RU" sz="1400" i="1" dirty="0" err="1"/>
              <a:t>метапредметы</a:t>
            </a:r>
            <a:r>
              <a:rPr lang="ru-RU" sz="1400" i="1" dirty="0"/>
              <a:t>, формы и методы реализации </a:t>
            </a:r>
            <a:r>
              <a:rPr lang="ru-RU" sz="1400" i="1" dirty="0" err="1"/>
              <a:t>метапредметного</a:t>
            </a:r>
            <a:r>
              <a:rPr lang="ru-RU" sz="1400" i="1" dirty="0"/>
              <a:t> содержания. В качестве дидактической единицы предложена ситуация нравственно-экологической идентификации.</a:t>
            </a:r>
            <a:endParaRPr lang="ru-RU" sz="1400" dirty="0"/>
          </a:p>
          <a:p>
            <a:pPr algn="just"/>
            <a:r>
              <a:rPr lang="ru-RU" sz="1400" b="1" dirty="0"/>
              <a:t>//Воспитание школьников. – 2017. - №6. – С. 36.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13. </a:t>
            </a:r>
            <a:r>
              <a:rPr lang="ru-RU" sz="1400" b="1" dirty="0" err="1"/>
              <a:t>Селькина</a:t>
            </a:r>
            <a:r>
              <a:rPr lang="ru-RU" sz="1400" b="1" dirty="0"/>
              <a:t> Л. В., Худякова М. А.</a:t>
            </a:r>
            <a:endParaRPr lang="ru-RU" sz="1400" dirty="0"/>
          </a:p>
          <a:p>
            <a:pPr algn="just"/>
            <a:r>
              <a:rPr lang="ru-RU" sz="1400" dirty="0"/>
              <a:t>Математические задания с </a:t>
            </a:r>
            <a:r>
              <a:rPr lang="ru-RU" sz="1400" dirty="0" err="1"/>
              <a:t>метапредметным</a:t>
            </a:r>
            <a:r>
              <a:rPr lang="ru-RU" sz="1400" dirty="0"/>
              <a:t> компонентом.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При выполнении математических заданий с </a:t>
            </a:r>
            <a:r>
              <a:rPr lang="ru-RU" sz="1400" i="1" dirty="0" err="1"/>
              <a:t>метапредметным</a:t>
            </a:r>
            <a:r>
              <a:rPr lang="ru-RU" sz="1400" i="1" dirty="0"/>
              <a:t> компонентом проявляется весь комплекс образовательных результатов. В статье приведены примеры подобных заданий с указанием их типа, предметных и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результатов, которые достигаются в процессе выполнения каждого из них.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2017. - №5. – С. 56.</a:t>
            </a:r>
            <a:endParaRPr lang="ru-RU" sz="14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88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620688"/>
            <a:ext cx="89289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14</a:t>
            </a:r>
            <a:r>
              <a:rPr lang="ru-RU" sz="1400" b="1" dirty="0"/>
              <a:t>. Сапожникова А. А.</a:t>
            </a:r>
            <a:endParaRPr lang="ru-RU" sz="1400" dirty="0"/>
          </a:p>
          <a:p>
            <a:r>
              <a:rPr lang="ru-RU" sz="1400" dirty="0"/>
              <a:t>Использование математических задач в процессе формирования у младших школьников универсальных логических действий.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 статье дается обоснование необходимости создания специальных педагогических условий для формирования у школьников универсальных учебных действий. Рассматриваются особенности использования математических задач в процессе формирования у детей младшего школьного возраста универсальных логических действий. </a:t>
            </a:r>
            <a:endParaRPr lang="ru-RU" sz="1400" dirty="0"/>
          </a:p>
          <a:p>
            <a:r>
              <a:rPr lang="ru-RU" sz="1400" b="1" dirty="0"/>
              <a:t>//Завуч начальной школы. – 2017. - №6. – С. 56.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15. Мануйлова Е. И.</a:t>
            </a:r>
            <a:endParaRPr lang="ru-RU" sz="1400" dirty="0"/>
          </a:p>
          <a:p>
            <a:r>
              <a:rPr lang="ru-RU" sz="1400" dirty="0"/>
              <a:t>Средство формирования логических действий у младших школьников «логические пятиминутки».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Включение логических заданий высокого уровня интеллектуальной сложности в содержание уроков русского языка и математики. Экспериментальное исследование в третьих классах.</a:t>
            </a:r>
            <a:endParaRPr lang="ru-RU" sz="1400" dirty="0"/>
          </a:p>
          <a:p>
            <a:r>
              <a:rPr lang="ru-RU" sz="1400" b="1" dirty="0"/>
              <a:t>//Начальная школа. – 2017. - №4. – С. 44.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ru-RU" sz="1400" b="1" dirty="0"/>
              <a:t>16. </a:t>
            </a:r>
            <a:r>
              <a:rPr lang="ru-RU" sz="1400" b="1" dirty="0" err="1"/>
              <a:t>Хмельникова</a:t>
            </a:r>
            <a:r>
              <a:rPr lang="ru-RU" sz="1400" b="1" dirty="0"/>
              <a:t> А. В.</a:t>
            </a:r>
            <a:endParaRPr lang="ru-RU" sz="1400" dirty="0"/>
          </a:p>
          <a:p>
            <a:r>
              <a:rPr lang="ru-RU" sz="1400" dirty="0"/>
              <a:t>Стихотворение С. Есенина «Нивы сжаты. Рощи голы…».</a:t>
            </a:r>
          </a:p>
          <a:p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r>
              <a:rPr lang="ru-RU" sz="1400" i="1" dirty="0"/>
              <a:t>В статье представлена разработка урока по творчеству С. Есенина. III класс.</a:t>
            </a:r>
            <a:endParaRPr lang="ru-RU" sz="1400" dirty="0"/>
          </a:p>
          <a:p>
            <a:r>
              <a:rPr lang="ru-RU" sz="1400" b="1" dirty="0"/>
              <a:t>//Начальная школа. – 2016. - №11. – С. 31.</a:t>
            </a:r>
            <a:endParaRPr lang="ru-RU" sz="1400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1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7504" y="1412776"/>
            <a:ext cx="892899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600"/>
              </a:spcBef>
            </a:pPr>
            <a:r>
              <a:rPr lang="ru-RU" sz="1400" b="1" dirty="0"/>
              <a:t>17. </a:t>
            </a:r>
            <a:r>
              <a:rPr lang="ru-RU" sz="1400" b="1" dirty="0" err="1"/>
              <a:t>Краснякова</a:t>
            </a:r>
            <a:r>
              <a:rPr lang="ru-RU" sz="1400" b="1" dirty="0"/>
              <a:t> И. В.</a:t>
            </a:r>
            <a:endParaRPr lang="ru-RU" sz="1400" dirty="0"/>
          </a:p>
          <a:p>
            <a:pPr algn="just"/>
            <a:r>
              <a:rPr lang="ru-RU" sz="1400" dirty="0"/>
              <a:t>Формирование познавательных универсальных учебных действий на уроке русского языка. Технология проблемно-диалогового обучения.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 конспект урока на тему "Правописание безударных гласных в корне слова". 2 класс.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2016. - №9. – С. 21.</a:t>
            </a:r>
            <a:endParaRPr lang="ru-RU" sz="1400" dirty="0"/>
          </a:p>
          <a:p>
            <a:pPr algn="just"/>
            <a:r>
              <a:rPr lang="ru-RU" sz="1400" dirty="0"/>
              <a:t> </a:t>
            </a:r>
          </a:p>
          <a:p>
            <a:pPr algn="just"/>
            <a:r>
              <a:rPr lang="ru-RU" sz="1400" b="1" dirty="0"/>
              <a:t>18. </a:t>
            </a:r>
            <a:r>
              <a:rPr lang="ru-RU" sz="1400" b="1" dirty="0" err="1"/>
              <a:t>Юртаев</a:t>
            </a:r>
            <a:r>
              <a:rPr lang="ru-RU" sz="1400" b="1" dirty="0"/>
              <a:t> С. В.</a:t>
            </a:r>
            <a:endParaRPr lang="ru-RU" sz="1400" dirty="0"/>
          </a:p>
          <a:p>
            <a:pPr algn="just"/>
            <a:r>
              <a:rPr lang="ru-RU" sz="1400" dirty="0"/>
              <a:t>Формирование понятия «текст».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представлена методика обучения младших школьников работе с текстом.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2016. - №12. – С. 53.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19. Пичугин С. С.</a:t>
            </a:r>
            <a:endParaRPr lang="ru-RU" sz="1400" dirty="0"/>
          </a:p>
          <a:p>
            <a:pPr algn="just"/>
            <a:r>
              <a:rPr lang="ru-RU" sz="1400" dirty="0"/>
              <a:t>О формировании и развитии универсальных учебных действий. На примере математике.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проанализирован процесс формирования и развития универсальных учебных действий младших школьников на примере предмета «Математика» в рамках учебно-методической системы «Планета знаний». Рассмотрены параметры результативности обучения математике учащихся начальной школы.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2016. - №7. – С. 16.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91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182" y="529940"/>
            <a:ext cx="892899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20. </a:t>
            </a:r>
            <a:r>
              <a:rPr lang="ru-RU" sz="1400" b="1" dirty="0" err="1"/>
              <a:t>Нардина</a:t>
            </a:r>
            <a:r>
              <a:rPr lang="ru-RU" sz="1400" b="1" dirty="0"/>
              <a:t> Г. А.</a:t>
            </a:r>
            <a:endParaRPr lang="ru-RU" sz="1400" dirty="0"/>
          </a:p>
          <a:p>
            <a:pPr algn="just"/>
            <a:r>
              <a:rPr lang="ru-RU" sz="1400" dirty="0"/>
              <a:t>Формирование универсальных учебных действий через учебное исследование. Опыт работы по преподаванию физики в начальной школе.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представлена практика работы с младшими школьниками – занятия внеурочной деятельности «Я - исследователь». Исследовательская деятельность проводится учителем в нескольких направлениях: индивидуальная работа; групповая работа; массовая работа. Изложено несколько идей для исследовательских проектов, которые проводились с учениками 3-4 классов и были реализованы. Подводя итоги практической деятельности учитель приходит к выводу о том, что исследовательская деятельность наиболее успешно формирует универсальные учебные действия у младших школьников, например такие как: личностные УУД; регулятивные УУД; познавательные УУД; коммуникативные УУД.</a:t>
            </a:r>
            <a:endParaRPr lang="ru-RU" sz="1400" dirty="0"/>
          </a:p>
          <a:p>
            <a:pPr algn="just"/>
            <a:r>
              <a:rPr lang="ru-RU" sz="1400" b="1" dirty="0"/>
              <a:t>//Методист. – 2016. - №3. – С. 58</a:t>
            </a:r>
            <a:r>
              <a:rPr lang="ru-RU" sz="1400" b="1" dirty="0" smtClean="0"/>
              <a:t>.</a:t>
            </a:r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21. Горлова Н. А.</a:t>
            </a:r>
            <a:endParaRPr lang="ru-RU" sz="1400" dirty="0"/>
          </a:p>
          <a:p>
            <a:pPr algn="just"/>
            <a:r>
              <a:rPr lang="ru-RU" sz="1400" dirty="0"/>
              <a:t>Обучение русскому и иностранному языкам в рамках единой стратегии языкового образования.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рассматривается проблема формирования универсальных учебных действий (личностных,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и предметных) при обучении русскому и иностранному языку. Раскрывается сущность, структура и содержание универсальной личностно-деятельной стратегии языкового образования, ориентированной на развитие личности дошкольника, младшего школьника и подростка в ходе овладения речевой деятельностью на русском (как родном, так и неродном) и иностранном языке, языке учебного предмета.</a:t>
            </a:r>
            <a:endParaRPr lang="ru-RU" sz="1400" dirty="0"/>
          </a:p>
          <a:p>
            <a:pPr algn="just"/>
            <a:r>
              <a:rPr lang="ru-RU" sz="1400" b="1" dirty="0"/>
              <a:t>//Начальное образование. – 2015. - №5. – С. 11.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22. Ильинская И. П.</a:t>
            </a:r>
            <a:endParaRPr lang="ru-RU" sz="1400" dirty="0"/>
          </a:p>
          <a:p>
            <a:pPr algn="just"/>
            <a:r>
              <a:rPr lang="ru-RU" sz="1400" dirty="0"/>
              <a:t>Программа «Эстетические традиции разных народов».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рассмотрен интегративный курс урочной и внеурочной деятельности.</a:t>
            </a:r>
            <a:endParaRPr lang="ru-RU" sz="1400" dirty="0"/>
          </a:p>
          <a:p>
            <a:r>
              <a:rPr lang="ru-RU" sz="1400" b="1" dirty="0"/>
              <a:t>//Начальная школа. – 2015. - №12. – С. 16.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8806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182" y="529940"/>
            <a:ext cx="8928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/>
          </a:p>
          <a:p>
            <a:pPr algn="just"/>
            <a:r>
              <a:rPr lang="ru-RU" sz="1400" b="1" dirty="0" smtClean="0"/>
              <a:t>23</a:t>
            </a:r>
            <a:r>
              <a:rPr lang="ru-RU" sz="1400" b="1" dirty="0"/>
              <a:t>. Сухорукова Т. В.</a:t>
            </a:r>
            <a:endParaRPr lang="ru-RU" sz="1400" dirty="0"/>
          </a:p>
          <a:p>
            <a:pPr algn="just"/>
            <a:r>
              <a:rPr lang="ru-RU" sz="1400" dirty="0"/>
              <a:t>Формирование универсальных учебных действий на уроках литературного чтения и окружающего мира.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представлен предметный материал по литературному чтению в виде текста (дана информация). Рассматриваются задания которые учащиеся должны выполнить самостоятельно. Данный вид работы с информацией учит детей упорядочивать информацию в соответствии с выбранным основанием. Делать выводы.  На уроке окружающего мира детям предлагается подготовить сообщение по плану. Самостоятельно выбрав тему и озаглавив его. Это задание направлено на развитие и формирование коммуникативных УУД на основе монологического рассказа, обоснование собственной позиции. Такие приемы работы способствуют повышению уровня развития. .Таким образом. достижению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способствует планомерная целенаправленная совместная деятельность учителя и ученика.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ОСНОВА. – 2015. - №10. – С. 25.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24. Фролова Л. А., Игнатьева О. С.</a:t>
            </a:r>
            <a:endParaRPr lang="ru-RU" sz="1400" dirty="0"/>
          </a:p>
          <a:p>
            <a:pPr algn="just"/>
            <a:r>
              <a:rPr lang="ru-RU" sz="1400" dirty="0"/>
              <a:t>Формирование универсальных учебных действий младших школьников при изучении состава слова.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Особенности формирования УУД младших школьников в процессе ознакомления с морфемными понятиями на уроках русского языка.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2015. - №5. – С. 36.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25. </a:t>
            </a:r>
            <a:r>
              <a:rPr lang="ru-RU" sz="1400" b="1" dirty="0" err="1"/>
              <a:t>Боровская</a:t>
            </a:r>
            <a:r>
              <a:rPr lang="ru-RU" sz="1400" b="1" dirty="0"/>
              <a:t> Л. А., Аксенова Н. В.</a:t>
            </a:r>
            <a:endParaRPr lang="ru-RU" sz="1400" dirty="0"/>
          </a:p>
          <a:p>
            <a:pPr algn="just"/>
            <a:r>
              <a:rPr lang="ru-RU" sz="1400" dirty="0"/>
              <a:t>Предметная область «Окружающий мир».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Планирование предметных и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обучения в начальной школе. На примере урока по теме "Кровь" (курс "Окружающий мир").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2015. - №4. – С. 13.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44032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182" y="529940"/>
            <a:ext cx="89289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/>
          </a:p>
          <a:p>
            <a:pPr algn="just"/>
            <a:r>
              <a:rPr lang="ru-RU" sz="1400" b="1" dirty="0"/>
              <a:t>26. </a:t>
            </a:r>
            <a:r>
              <a:rPr lang="ru-RU" sz="1400" b="1" dirty="0" err="1"/>
              <a:t>Хачатарян</a:t>
            </a:r>
            <a:r>
              <a:rPr lang="ru-RU" sz="1400" b="1" dirty="0"/>
              <a:t> Н. Л.</a:t>
            </a:r>
            <a:endParaRPr lang="ru-RU" sz="1400" dirty="0"/>
          </a:p>
          <a:p>
            <a:pPr algn="just"/>
            <a:r>
              <a:rPr lang="ru-RU" sz="1400" dirty="0"/>
              <a:t>Анкетирование </a:t>
            </a:r>
            <a:r>
              <a:rPr lang="ru-RU" sz="1400" dirty="0" err="1"/>
              <a:t>общеучебных</a:t>
            </a:r>
            <a:r>
              <a:rPr lang="ru-RU" sz="1400" dirty="0"/>
              <a:t> умений и навыков у учащихся начальной школы.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приводятся методика и результаты исследования состояния формирования </a:t>
            </a:r>
            <a:r>
              <a:rPr lang="ru-RU" sz="1400" i="1" dirty="0" err="1"/>
              <a:t>общеучебных</a:t>
            </a:r>
            <a:r>
              <a:rPr lang="ru-RU" sz="1400" i="1" dirty="0"/>
              <a:t> умений и навыков у учащихся начальной школы при помощи анкетирования учащихся. Результаты проведенных исследований были использованы для рекомендаций по совершенствованию учебно-воспитательного процесса.</a:t>
            </a:r>
            <a:endParaRPr lang="ru-RU" sz="1400" dirty="0"/>
          </a:p>
          <a:p>
            <a:pPr algn="just"/>
            <a:r>
              <a:rPr lang="ru-RU" sz="1400" b="1" dirty="0"/>
              <a:t>//Муниципальное </a:t>
            </a:r>
            <a:r>
              <a:rPr lang="ru-RU" sz="1400" b="1" dirty="0" err="1"/>
              <a:t>обр-ие</a:t>
            </a:r>
            <a:r>
              <a:rPr lang="ru-RU" sz="1400" b="1" dirty="0"/>
              <a:t>: инновации и эксперимент. – 2014. - №4. – С. 75.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27. Соколова Т.</a:t>
            </a:r>
            <a:endParaRPr lang="ru-RU" sz="1400" dirty="0"/>
          </a:p>
          <a:p>
            <a:pPr algn="just"/>
            <a:r>
              <a:rPr lang="ru-RU" sz="1400" dirty="0"/>
              <a:t>Информационная грамотность.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Статья адресована заинтересованным в том, чтобы сформировать у своих учеников современные приемы и культуру работы с информацией.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2012. - №11. – С. 4.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28. Меркулова Т.</a:t>
            </a:r>
            <a:endParaRPr lang="ru-RU" sz="1400" dirty="0"/>
          </a:p>
          <a:p>
            <a:pPr algn="just"/>
            <a:r>
              <a:rPr lang="ru-RU" sz="1400" dirty="0"/>
              <a:t>Подходы к решению профессиональных задач по развитию универсальных учебных действий.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Статья предлагает вам познакомиться с авторским подходом в построении методической работы по развитию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умений. В материалах отражается путь, размышления, ответы на вопросы, которые стоят сейчас перед школой. Это, прежде всего, вопросы, связанные с реализацией ФГОС: Ради чего учить? Чему учить? Как учить?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2012. - № 2. – С. 40.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677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182" y="529940"/>
            <a:ext cx="89289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 smtClean="0"/>
          </a:p>
          <a:p>
            <a:pPr algn="just"/>
            <a:r>
              <a:rPr lang="ru-RU" sz="1400" b="1" dirty="0"/>
              <a:t>29. Царева С. Е.</a:t>
            </a:r>
            <a:endParaRPr lang="ru-RU" sz="1400" dirty="0"/>
          </a:p>
          <a:p>
            <a:pPr algn="just"/>
            <a:r>
              <a:rPr lang="ru-RU" sz="1400" dirty="0"/>
              <a:t>Формирование вычислительных умений в новых условиях.</a:t>
            </a:r>
          </a:p>
          <a:p>
            <a:pPr algn="just"/>
            <a:r>
              <a:rPr lang="ru-RU" sz="1400" i="1" dirty="0"/>
              <a:t>В статье анализируются изменения в подходах к формированию вычислительных умений учащихся начальной школы, заданные Федеральным государственным образовательным стандартом начального общего образования, уточняются терминология и понятийный аппарат, намечаются пути формирования вычислительных умений в современных условиях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b="1" dirty="0"/>
              <a:t>//Начальная школа. – 2012. - № 11. – С. 51.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30. Черкасова А. М.</a:t>
            </a:r>
            <a:endParaRPr lang="ru-RU" sz="1400" dirty="0"/>
          </a:p>
          <a:p>
            <a:pPr algn="just"/>
            <a:r>
              <a:rPr lang="ru-RU" sz="1400" dirty="0"/>
              <a:t>Пошаговые алгоритмы при обучении математике.</a:t>
            </a:r>
          </a:p>
          <a:p>
            <a:pPr algn="just"/>
            <a:r>
              <a:rPr lang="ru-RU" sz="1400" i="1" dirty="0"/>
              <a:t>В статье показана целесообразность создания и использования пошаговых алгоритмов на уроках математики с целью развития познавательной самостоятельности младших школьников. Приводятся конкретные примеры алгоритмов. Подобные алгоритмы позволяют ученикам самостоятельно выполнять задания, не обращаясь за помощью к учителю, не останавливаться перед возникшей трудностью, а преодолевать ее, используя тетрадь-помощницу.</a:t>
            </a:r>
            <a:endParaRPr lang="ru-RU" sz="1400" dirty="0"/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b="1" dirty="0"/>
              <a:t>//Начальная школа. – 2012. - № 11. – С. 60.</a:t>
            </a:r>
            <a:endParaRPr lang="ru-RU" sz="1400" dirty="0"/>
          </a:p>
          <a:p>
            <a:pPr algn="just"/>
            <a:r>
              <a:rPr lang="ru-RU" sz="1400" b="1" dirty="0"/>
              <a:t>31. Булгакова Е. В.</a:t>
            </a:r>
            <a:endParaRPr lang="ru-RU" sz="1400" dirty="0"/>
          </a:p>
          <a:p>
            <a:pPr algn="just"/>
            <a:r>
              <a:rPr lang="ru-RU" sz="1400" dirty="0"/>
              <a:t>Урок обучения грамоте в 1-м классе.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Конспект урока обучения грамоте в 1 классе с использованием технических средств обучения.</a:t>
            </a:r>
            <a:endParaRPr lang="ru-RU" sz="1400" dirty="0"/>
          </a:p>
          <a:p>
            <a:pPr algn="just"/>
            <a:r>
              <a:rPr lang="ru-RU" sz="1400" b="1" dirty="0"/>
              <a:t>//Образование в современной школе. – 2011. - № 6. – С. 42.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36949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576687"/>
            <a:ext cx="83225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Times New Roman" pitchFamily="18" charset="0"/>
              </a:rPr>
              <a:t>I</a:t>
            </a:r>
            <a:r>
              <a:rPr lang="ru-RU" sz="2000" dirty="0">
                <a:latin typeface="+mj-lt"/>
                <a:cs typeface="Times New Roman" pitchFamily="18" charset="0"/>
              </a:rPr>
              <a:t>. </a:t>
            </a:r>
            <a:r>
              <a:rPr lang="ru-RU" sz="1700" b="1" dirty="0">
                <a:latin typeface="+mj-lt"/>
                <a:cs typeface="Times New Roman" pitchFamily="18" charset="0"/>
              </a:rPr>
              <a:t>Каталог статей. Раздел «</a:t>
            </a:r>
            <a:r>
              <a:rPr lang="ru-RU" sz="1700" b="1" dirty="0" err="1" smtClean="0">
                <a:latin typeface="+mj-lt"/>
                <a:cs typeface="Times New Roman" pitchFamily="18" charset="0"/>
              </a:rPr>
              <a:t>Метапредметность</a:t>
            </a:r>
            <a:r>
              <a:rPr lang="ru-RU" sz="1700" b="1" dirty="0" smtClean="0">
                <a:latin typeface="+mj-lt"/>
                <a:cs typeface="Times New Roman" pitchFamily="18" charset="0"/>
              </a:rPr>
              <a:t>. Универсальные </a:t>
            </a:r>
            <a:r>
              <a:rPr lang="ru-RU" sz="1700" b="1" dirty="0">
                <a:latin typeface="+mj-lt"/>
                <a:cs typeface="Times New Roman" pitchFamily="18" charset="0"/>
              </a:rPr>
              <a:t>учебные действия»</a:t>
            </a:r>
          </a:p>
          <a:p>
            <a:pPr algn="just"/>
            <a:r>
              <a:rPr lang="ru-RU" b="1" dirty="0"/>
              <a:t> 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915241"/>
            <a:ext cx="8964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1. Соловьева Т.</a:t>
            </a:r>
            <a:endParaRPr lang="ru-RU" sz="1400" dirty="0"/>
          </a:p>
          <a:p>
            <a:pPr algn="just"/>
            <a:r>
              <a:rPr lang="ru-RU" sz="1400" dirty="0"/>
              <a:t>Формирование УУД в начальной школе.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описаны трудности с которыми педагог сталкивается при применении УУД. Приведены различные приемы и задания для формирования личностных, познавательных, коммуникативных УУД.</a:t>
            </a:r>
            <a:endParaRPr lang="ru-RU" sz="1400" dirty="0"/>
          </a:p>
          <a:p>
            <a:pPr algn="just"/>
            <a:r>
              <a:rPr lang="ru-RU" sz="1400" b="1" dirty="0"/>
              <a:t>//Учитель. – 2019. - №4. – С. 12</a:t>
            </a:r>
            <a:r>
              <a:rPr lang="ru-RU" sz="1400" b="1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b="1" dirty="0" smtClean="0"/>
              <a:t>2</a:t>
            </a:r>
            <a:r>
              <a:rPr lang="ru-RU" sz="1400" b="1" dirty="0"/>
              <a:t>. </a:t>
            </a:r>
            <a:r>
              <a:rPr lang="ru-RU" sz="1400" b="1" dirty="0" err="1"/>
              <a:t>Чиркова</a:t>
            </a:r>
            <a:r>
              <a:rPr lang="ru-RU" sz="1400" b="1" dirty="0"/>
              <a:t> Е. Б.</a:t>
            </a:r>
            <a:endParaRPr lang="ru-RU" sz="1400" dirty="0"/>
          </a:p>
          <a:p>
            <a:pPr algn="just"/>
            <a:r>
              <a:rPr lang="ru-RU" sz="1400" dirty="0"/>
              <a:t>Развитие универсальных учебных действий в проектно-исследовательской деятельности.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автор осветила следующую проблему: в школу поступают дети с разным уровнем подготовки и развития, причем уровень разниться от недостатка элементарных знаний до одаренности. В основе ФГОС лежит системно-</a:t>
            </a:r>
            <a:r>
              <a:rPr lang="ru-RU" sz="1400" i="1" dirty="0" err="1"/>
              <a:t>деятельностный</a:t>
            </a:r>
            <a:r>
              <a:rPr lang="ru-RU" sz="1400" i="1" dirty="0"/>
              <a:t> подход, который может быть реализован с помощью проектной и исследовательской деятельности. Данная деятельность позволить сформировать все виды Универсальных Учебных Действий: личностные, познавательные, коммуникативные и регулятивные. Е. Б. </a:t>
            </a:r>
            <a:r>
              <a:rPr lang="ru-RU" sz="1400" i="1" dirty="0" err="1"/>
              <a:t>Чиркова</a:t>
            </a:r>
            <a:r>
              <a:rPr lang="ru-RU" sz="1400" i="1" dirty="0"/>
              <a:t> утверждает, что данная деятельность, организованная во внеурочное время, более многогранна и эффективна, чем во время обычных уроков. Поэтому поставлена следующая цель: систематически включать младших школьников во внеурочную проектную и исследовательскую деятельность, а также поставлены задачи. Для реализации цели авторы разработали программу внеурочной деятельности «Радуга». В ходе использования данной программы, которая рассчитана на 1 час в неделю, применяются различные технологии, формы работы, а также проектную деятельность. Для одаренных учеников могут быть предложены индивидуальные задания повышенной сложности. Продуктом проектной деятельности младших школьников могут быть: книги, модели, костюмы, кроссворды и т.д. Еженедельные занятия «Способный ученик» организуются в тесном контакте с родителями, которые помогают реализовать и представить полученный продукт. Автор утверждает, что проведение таких проектов обеспечивает новый уровень коммуникации в смешанном по возрасту и интересам коллективе.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2019. - №12. – С. 55.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041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560128"/>
            <a:ext cx="9036496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/>
              <a:t>3. </a:t>
            </a:r>
            <a:r>
              <a:rPr lang="ru-RU" sz="1350" b="1" dirty="0" err="1"/>
              <a:t>Бреусова</a:t>
            </a:r>
            <a:r>
              <a:rPr lang="ru-RU" sz="1350" b="1" dirty="0"/>
              <a:t> Т. А.. </a:t>
            </a:r>
            <a:r>
              <a:rPr lang="ru-RU" sz="1350" b="1" dirty="0" err="1"/>
              <a:t>Щеняева</a:t>
            </a:r>
            <a:r>
              <a:rPr lang="ru-RU" sz="1350" b="1" dirty="0"/>
              <a:t> Д. В.</a:t>
            </a:r>
            <a:endParaRPr lang="ru-RU" sz="1350" dirty="0"/>
          </a:p>
          <a:p>
            <a:pPr algn="just"/>
            <a:r>
              <a:rPr lang="ru-RU" sz="1350" dirty="0" err="1"/>
              <a:t>Сказкотерапия</a:t>
            </a:r>
            <a:r>
              <a:rPr lang="ru-RU" sz="1350" dirty="0"/>
              <a:t> как средство формирования коммуникативных универсальных учебных действий.</a:t>
            </a:r>
          </a:p>
          <a:p>
            <a:pPr algn="just"/>
            <a:r>
              <a:rPr lang="ru-RU" sz="1350" b="1" i="1" dirty="0"/>
              <a:t>Аннотация</a:t>
            </a:r>
            <a:r>
              <a:rPr lang="ru-RU" sz="1350" dirty="0"/>
              <a:t>:</a:t>
            </a:r>
          </a:p>
          <a:p>
            <a:pPr algn="just"/>
            <a:r>
              <a:rPr lang="ru-RU" sz="1350" i="1" dirty="0"/>
              <a:t>В статье описывается практический опыт применения </a:t>
            </a:r>
            <a:r>
              <a:rPr lang="ru-RU" sz="1350" i="1" dirty="0" err="1"/>
              <a:t>сказкотерапии</a:t>
            </a:r>
            <a:r>
              <a:rPr lang="ru-RU" sz="1350" i="1" dirty="0"/>
              <a:t> как средства формирования коммуникативных универсальных учебных действий детей младшего школьного возраста. В статье представлен алгоритм проведения занятия по </a:t>
            </a:r>
            <a:r>
              <a:rPr lang="ru-RU" sz="1350" i="1" dirty="0" err="1"/>
              <a:t>сказкотерапии</a:t>
            </a:r>
            <a:r>
              <a:rPr lang="ru-RU" sz="1350" i="1" dirty="0"/>
              <a:t> и даются рекомендации педагогу по формированию коммуникативных УУД в рамках таких занятий.</a:t>
            </a:r>
            <a:endParaRPr lang="ru-RU" sz="1350" dirty="0"/>
          </a:p>
          <a:p>
            <a:pPr algn="just"/>
            <a:r>
              <a:rPr lang="ru-RU" sz="1350" b="1" dirty="0"/>
              <a:t>//Начальная школа. – 2019. - №11. – С. 23.</a:t>
            </a:r>
            <a:endParaRPr lang="ru-RU" sz="1350" dirty="0"/>
          </a:p>
          <a:p>
            <a:pPr algn="just"/>
            <a:r>
              <a:rPr lang="ru-RU" sz="1350" b="1" dirty="0"/>
              <a:t> </a:t>
            </a:r>
            <a:r>
              <a:rPr lang="ru-RU" sz="1350" b="1" dirty="0" smtClean="0"/>
              <a:t>4</a:t>
            </a:r>
            <a:r>
              <a:rPr lang="ru-RU" sz="1350" b="1" dirty="0"/>
              <a:t>. Троицкая И. Ю., Сытина В. О.</a:t>
            </a:r>
            <a:endParaRPr lang="ru-RU" sz="1350" dirty="0"/>
          </a:p>
          <a:p>
            <a:pPr algn="just"/>
            <a:r>
              <a:rPr lang="ru-RU" sz="1350" dirty="0"/>
              <a:t>Групповая работа как средство формирования коммуникативных универсальных учебных действий.</a:t>
            </a:r>
          </a:p>
          <a:p>
            <a:pPr algn="just"/>
            <a:r>
              <a:rPr lang="ru-RU" sz="1350" b="1" i="1" dirty="0"/>
              <a:t>Аннотация</a:t>
            </a:r>
            <a:r>
              <a:rPr lang="ru-RU" sz="1350" dirty="0"/>
              <a:t>:</a:t>
            </a:r>
          </a:p>
          <a:p>
            <a:pPr algn="just"/>
            <a:r>
              <a:rPr lang="ru-RU" sz="1350" i="1" dirty="0"/>
              <a:t>В статье раскрывается сущность понятия «коммуникативные УУД» и «групповая работа». Проанализированы положительные стороны организации групповой работы на </a:t>
            </a:r>
            <a:r>
              <a:rPr lang="ru-RU" sz="1350" i="1" dirty="0" smtClean="0"/>
              <a:t>уроках. </a:t>
            </a:r>
            <a:r>
              <a:rPr lang="ru-RU" sz="1350" i="1" dirty="0"/>
              <a:t>Рассмотрены виды групповой работы, приведены наиболее интересные из них.</a:t>
            </a:r>
            <a:endParaRPr lang="ru-RU" sz="1350" dirty="0"/>
          </a:p>
          <a:p>
            <a:pPr algn="just"/>
            <a:r>
              <a:rPr lang="ru-RU" sz="1350" b="1" dirty="0"/>
              <a:t>//Начальная школа. – 2019. - №9. – С. 26.</a:t>
            </a:r>
            <a:endParaRPr lang="ru-RU" sz="1350" dirty="0"/>
          </a:p>
          <a:p>
            <a:pPr algn="just"/>
            <a:r>
              <a:rPr lang="ru-RU" sz="1350" b="1" dirty="0"/>
              <a:t> </a:t>
            </a:r>
            <a:r>
              <a:rPr lang="ru-RU" sz="1350" b="1" dirty="0" smtClean="0"/>
              <a:t>5</a:t>
            </a:r>
            <a:r>
              <a:rPr lang="ru-RU" sz="1350" b="1" dirty="0"/>
              <a:t>. Мусс Г. Н., Джалилова К. С.</a:t>
            </a:r>
            <a:endParaRPr lang="ru-RU" sz="1350" dirty="0"/>
          </a:p>
          <a:p>
            <a:pPr algn="just"/>
            <a:r>
              <a:rPr lang="ru-RU" sz="1350" dirty="0"/>
              <a:t>К вопросу о коммуникативных универсальных учебных действиях.</a:t>
            </a:r>
          </a:p>
          <a:p>
            <a:pPr algn="just"/>
            <a:r>
              <a:rPr lang="ru-RU" sz="1350" b="1" i="1" dirty="0"/>
              <a:t>Аннотация</a:t>
            </a:r>
            <a:r>
              <a:rPr lang="ru-RU" sz="1350" dirty="0"/>
              <a:t>:</a:t>
            </a:r>
          </a:p>
          <a:p>
            <a:pPr algn="just"/>
            <a:r>
              <a:rPr lang="ru-RU" sz="1350" i="1" dirty="0"/>
              <a:t>Начальная школа играет особую роль в развитии личности ученика как члена общества. Осваивая социальные роли, младший школьник использует коммуникацию как механизм, с помощью которого реализуются взаимоотношения между людьми, подразумевающие наличие способов общения, позволяющих создавать, передавать и принимать разнообразную информацию. Федеральный государственный образовательный стандарт начального общего образования предъявляет особые требования к развитию у учащихся </a:t>
            </a:r>
            <a:r>
              <a:rPr lang="ru-RU" sz="1350" i="1" dirty="0" smtClean="0"/>
              <a:t>(</a:t>
            </a:r>
            <a:r>
              <a:rPr lang="ru-RU" sz="1350" i="1" dirty="0"/>
              <a:t>УУД), в том числе и коммуникативных. В связи с тем что огромное влияние на развитие современных младших школьников оказывает информация как в виде </a:t>
            </a:r>
            <a:r>
              <a:rPr lang="ru-RU" sz="1350" i="1" dirty="0" smtClean="0"/>
              <a:t>текстов</a:t>
            </a:r>
            <a:r>
              <a:rPr lang="ru-RU" sz="1350" i="1" dirty="0"/>
              <a:t>, так и в виде </a:t>
            </a:r>
            <a:r>
              <a:rPr lang="ru-RU" sz="1350" i="1" dirty="0" err="1"/>
              <a:t>инфографики</a:t>
            </a:r>
            <a:r>
              <a:rPr lang="ru-RU" sz="1350" i="1" dirty="0"/>
              <a:t> и гипертекстов, возникает проблема формирования </a:t>
            </a:r>
            <a:r>
              <a:rPr lang="ru-RU" sz="1350" i="1" dirty="0" smtClean="0"/>
              <a:t>соц. </a:t>
            </a:r>
            <a:r>
              <a:rPr lang="ru-RU" sz="1350" i="1" dirty="0"/>
              <a:t>компетентности </a:t>
            </a:r>
            <a:r>
              <a:rPr lang="ru-RU" sz="1350" i="1" dirty="0" smtClean="0"/>
              <a:t>уч-ся, </a:t>
            </a:r>
            <a:r>
              <a:rPr lang="ru-RU" sz="1350" i="1" dirty="0"/>
              <a:t>способствующей установлению контактов и развитию сотрудничества. Эффективное формирование у младших школьников </a:t>
            </a:r>
            <a:r>
              <a:rPr lang="ru-RU" sz="1350" i="1" dirty="0" smtClean="0"/>
              <a:t>УУД </a:t>
            </a:r>
            <a:r>
              <a:rPr lang="ru-RU" sz="1350" i="1" dirty="0"/>
              <a:t>требует не только применения </a:t>
            </a:r>
            <a:r>
              <a:rPr lang="ru-RU" sz="1350" i="1" dirty="0" smtClean="0"/>
              <a:t>спец. </a:t>
            </a:r>
            <a:r>
              <a:rPr lang="ru-RU" sz="1350" i="1" dirty="0"/>
              <a:t>методов и приемов организации деятельности на уроке </a:t>
            </a:r>
            <a:r>
              <a:rPr lang="ru-RU" sz="1350" i="1" dirty="0" smtClean="0"/>
              <a:t>, </a:t>
            </a:r>
            <a:r>
              <a:rPr lang="ru-RU" sz="1350" i="1" dirty="0"/>
              <a:t>но и постоянного наблюдения и оценки уровня их сформированности.</a:t>
            </a:r>
            <a:endParaRPr lang="ru-RU" sz="1350" dirty="0"/>
          </a:p>
          <a:p>
            <a:pPr algn="just"/>
            <a:r>
              <a:rPr lang="ru-RU" sz="1350" b="1" dirty="0"/>
              <a:t>//Начальная школа. – 2019. - №8. – С. 16.</a:t>
            </a:r>
            <a:endParaRPr lang="ru-RU" sz="1350" dirty="0"/>
          </a:p>
          <a:p>
            <a:pPr algn="just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167224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692696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6. Пичугин С. С.</a:t>
            </a:r>
            <a:endParaRPr lang="ru-RU" sz="1400" dirty="0"/>
          </a:p>
          <a:p>
            <a:pPr algn="just"/>
            <a:r>
              <a:rPr lang="ru-RU" sz="1400" dirty="0"/>
              <a:t>Универсальные учебные действия: как прервать константу </a:t>
            </a:r>
            <a:r>
              <a:rPr lang="ru-RU" sz="1400" dirty="0" err="1"/>
              <a:t>неуспешности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рассматриваются приемы, которые позволяют нивелировать затруднения и устранить потенциальные проблемы выпускников начальной школы при выполнении заданий, основанных на работе с информацией, связанных с основами логического и алгоритмического мышления, с построением рассуждений, прогнозов и выводов.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2019. - №7. – С. 42.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7. </a:t>
            </a:r>
            <a:r>
              <a:rPr lang="ru-RU" sz="1400" b="1" dirty="0" err="1"/>
              <a:t>Самыкина</a:t>
            </a:r>
            <a:r>
              <a:rPr lang="ru-RU" sz="1400" b="1" dirty="0"/>
              <a:t> С. В. и др.</a:t>
            </a:r>
            <a:endParaRPr lang="ru-RU" sz="1400" dirty="0"/>
          </a:p>
          <a:p>
            <a:pPr algn="just"/>
            <a:r>
              <a:rPr lang="ru-RU" sz="1400" dirty="0"/>
              <a:t>Учебные ситуации на уроках в начальной школе.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дается определение понятия "учебная ситуация", предлагается классификация учебных ситуаций, соответствующих типам универсальных учебных действий. Приводятся примеры учебных ситуаций для уроков в начальной школе.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2019. - №5. – С. 18</a:t>
            </a:r>
            <a:r>
              <a:rPr lang="ru-RU" sz="1400" b="1" dirty="0" smtClean="0"/>
              <a:t>.</a:t>
            </a:r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8. </a:t>
            </a:r>
            <a:r>
              <a:rPr lang="ru-RU" sz="1400" b="1" dirty="0" err="1"/>
              <a:t>Акиндина</a:t>
            </a:r>
            <a:r>
              <a:rPr lang="ru-RU" sz="1400" b="1" dirty="0"/>
              <a:t> А. С.</a:t>
            </a:r>
            <a:endParaRPr lang="ru-RU" sz="1400" dirty="0"/>
          </a:p>
          <a:p>
            <a:pPr algn="just"/>
            <a:r>
              <a:rPr lang="ru-RU" sz="1400" dirty="0"/>
              <a:t>Подход к изучению сформированности универсального учебного действия овладение понятием.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Статья посвящена проблеме диагностики универсального учебного действия (УУД) овладение понятием. В ней рассматривается значимость формирования учебных действий, раскрываются особенности УУД овладение понятием, предлагаются конкретные задания для оценки уровня его сформированности в соответствии с тремя компонентами: мотивационным, операционным и содержательным.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2019. - №4. – С. 10.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9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764704"/>
            <a:ext cx="878497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9. Алексеева Т. И.</a:t>
            </a:r>
            <a:endParaRPr lang="ru-RU" sz="1400" dirty="0"/>
          </a:p>
          <a:p>
            <a:pPr algn="just"/>
            <a:r>
              <a:rPr lang="ru-RU" sz="1400" dirty="0"/>
              <a:t>Тактика диагностирования и стратегии формирования познавательных универсальных учебных действий постановки и решения проблемы.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представлены тактики диагностирования познавательных универсальных учебных действий у младших школьников; дана содержательная характеристика уровней их сформированности; описана совокупность дидактических стратегий, направленных на повышение уровней сформированности познавательных универсальных учебных действий постановки и решения проблемы.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2018. - №9. – С. 46.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10. Щеглова Г. С.</a:t>
            </a:r>
            <a:endParaRPr lang="ru-RU" sz="1400" dirty="0"/>
          </a:p>
          <a:p>
            <a:pPr algn="just"/>
            <a:r>
              <a:rPr lang="ru-RU" sz="1400" dirty="0"/>
              <a:t>Современные требования к уровню развития текстовых умений у младших школьников.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На основе анализа текстовых заданий Всероссийской проверочной работы 2015/16 г.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2018. - №4. – С. 32.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11. </a:t>
            </a:r>
            <a:r>
              <a:rPr lang="ru-RU" sz="1400" b="1" dirty="0" err="1"/>
              <a:t>Воюшина</a:t>
            </a:r>
            <a:r>
              <a:rPr lang="ru-RU" sz="1400" b="1" dirty="0"/>
              <a:t> М. П., Суворова Е. П.</a:t>
            </a:r>
            <a:endParaRPr lang="ru-RU" sz="1400" dirty="0"/>
          </a:p>
          <a:p>
            <a:pPr algn="just"/>
            <a:r>
              <a:rPr lang="ru-RU" sz="1400" dirty="0"/>
              <a:t>Системно-</a:t>
            </a:r>
            <a:r>
              <a:rPr lang="ru-RU" sz="1400" dirty="0" err="1"/>
              <a:t>деятельностный</a:t>
            </a:r>
            <a:r>
              <a:rPr lang="ru-RU" sz="1400" dirty="0"/>
              <a:t> подход к диагностике и оценке качества овладения универсальными учебными действиями.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обозначены основные проблемы оценки сформированности УУД, раскрыта специфика диагностических заданий, основанных на </a:t>
            </a:r>
            <a:r>
              <a:rPr lang="ru-RU" sz="1400" i="1" dirty="0" err="1"/>
              <a:t>системнодеятельностном</a:t>
            </a:r>
            <a:r>
              <a:rPr lang="ru-RU" sz="1400" i="1" dirty="0"/>
              <a:t> подходе, описаны критерии оценки и уровни сформированности УУД, приведен пример комплексного диагностического задания.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2018. - №3. – С. 27.</a:t>
            </a:r>
            <a:endParaRPr lang="ru-RU" sz="1400" dirty="0"/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6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9512" y="692696"/>
            <a:ext cx="885698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12. Мусина А. А.</a:t>
            </a:r>
            <a:endParaRPr lang="ru-RU" sz="1400" dirty="0"/>
          </a:p>
          <a:p>
            <a:pPr algn="just"/>
            <a:r>
              <a:rPr lang="ru-RU" sz="1400" dirty="0"/>
              <a:t>Логические рассуждения младших школьников – основа </a:t>
            </a:r>
            <a:r>
              <a:rPr lang="ru-RU" sz="1400" dirty="0" err="1"/>
              <a:t>метапредметности</a:t>
            </a:r>
            <a:r>
              <a:rPr lang="ru-RU" sz="1400" dirty="0"/>
              <a:t>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обсуждается образовательная деятельность, продуктом которой являются логические рассуждения обучающихся. Их формирование позволяет учителю судить об уровне использования средств информационно-коммуникационных технологий в познавательной деятельности, степени актуальности предметных знаний как основы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2018. - №3. – С. 21.</a:t>
            </a:r>
            <a:endParaRPr lang="ru-RU" sz="1400" dirty="0"/>
          </a:p>
          <a:p>
            <a:pPr algn="just"/>
            <a:r>
              <a:rPr lang="ru-RU" sz="1400" b="1" dirty="0"/>
              <a:t>13. Семенова Т. С.</a:t>
            </a:r>
            <a:endParaRPr lang="ru-RU" sz="1400" dirty="0"/>
          </a:p>
          <a:p>
            <a:pPr algn="just"/>
            <a:r>
              <a:rPr lang="ru-RU" sz="1400" dirty="0"/>
              <a:t>Умение слушать учителя как универсальное учебное действие.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Представлены результаты диагностики умения слушать учителя и точно выполнять его указания у третьеклассников. Выполненные задания дополнены самооценками детей. Произведено сравнение умения слушать учителя у детей, занимающихся по разным образовательным программам: системе Д.Б. </a:t>
            </a:r>
            <a:r>
              <a:rPr lang="ru-RU" sz="1400" i="1" dirty="0" err="1"/>
              <a:t>Эльконина</a:t>
            </a:r>
            <a:r>
              <a:rPr lang="ru-RU" sz="1400" i="1" dirty="0"/>
              <a:t> - В.В. Давыдова, системе Л.В. </a:t>
            </a:r>
            <a:r>
              <a:rPr lang="ru-RU" sz="1400" i="1" dirty="0" err="1"/>
              <a:t>Занкова</a:t>
            </a:r>
            <a:r>
              <a:rPr lang="ru-RU" sz="1400" i="1" dirty="0"/>
              <a:t>, системе «Начальная школа XXI века» Н.Ф. Виноградовой.</a:t>
            </a:r>
            <a:endParaRPr lang="ru-RU" sz="1400" dirty="0"/>
          </a:p>
          <a:p>
            <a:pPr algn="just"/>
            <a:r>
              <a:rPr lang="ru-RU" sz="1400" b="1" dirty="0"/>
              <a:t>//Начальное образование. – 2018. - №2. – С. 6.</a:t>
            </a:r>
            <a:endParaRPr lang="ru-RU" sz="1400" dirty="0"/>
          </a:p>
          <a:p>
            <a:pPr algn="just"/>
            <a:r>
              <a:rPr lang="ru-RU" sz="1400" b="1" dirty="0"/>
              <a:t> </a:t>
            </a:r>
            <a:endParaRPr lang="ru-RU" sz="1400" dirty="0"/>
          </a:p>
          <a:p>
            <a:pPr algn="just"/>
            <a:r>
              <a:rPr lang="ru-RU" sz="1400" b="1" dirty="0"/>
              <a:t>14 Иващенко Е. В., </a:t>
            </a:r>
            <a:r>
              <a:rPr lang="ru-RU" sz="1400" b="1" dirty="0" err="1"/>
              <a:t>Цыбульник</a:t>
            </a:r>
            <a:r>
              <a:rPr lang="ru-RU" sz="1400" b="1" dirty="0"/>
              <a:t> И. В.</a:t>
            </a:r>
            <a:endParaRPr lang="ru-RU" sz="1400" dirty="0"/>
          </a:p>
          <a:p>
            <a:pPr algn="just"/>
            <a:r>
              <a:rPr lang="ru-RU" sz="1400" dirty="0"/>
              <a:t>Аппарат ориентировки в учебнике как средство развития регулятивных действий школьника.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рассматриваются особенности развития регулятивных универсальных учебных действий младших школьников с помощью аппарата ориентировки в учебнике, перечислены методы и приемы подобной работы на разных этапах урока. В качестве примера приведен фрагмент урока русского языка по теме "Слова в предложении" (2 класс).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2018. - №1. – С. 3.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122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692696"/>
            <a:ext cx="885698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15. Смирнова Ж. Э.</a:t>
            </a:r>
            <a:endParaRPr lang="ru-RU" sz="1400" dirty="0"/>
          </a:p>
          <a:p>
            <a:pPr algn="just"/>
            <a:r>
              <a:rPr lang="ru-RU" sz="1400" dirty="0"/>
              <a:t>Диагностика овладения коммуникативными универсальными учебными действиями на начальном этапе обучения.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описано каким образом проведение диагностических работ позволяет учителю увидеть, на каком уровне овладения универсальными учебными действиями находится каждый ученик в конкретный момент обучения, какие трудности он испытывает. В чем причины этих трудностей. И главное – в какой педагогической помощи нуждается ребенок. Опыт стать показал. Что формирование коммуникативных УУД требует более активного использования реальных жизненных ситуаций. В которых оказываются дети. Акцентирования их внимания на том. Как важно учитывать интересы Другого: уметь объяснить свое мнение. Прислушаться к мнению партнера. Действовать сообща.</a:t>
            </a:r>
            <a:endParaRPr lang="ru-RU" sz="1400" dirty="0"/>
          </a:p>
          <a:p>
            <a:pPr algn="just"/>
            <a:r>
              <a:rPr lang="ru-RU" sz="1400" b="1" dirty="0"/>
              <a:t>//Завуч начальной школы. – 2017. - №8. – С. 103</a:t>
            </a:r>
            <a:r>
              <a:rPr lang="ru-RU" sz="1400" b="1" dirty="0" smtClean="0"/>
              <a:t>.</a:t>
            </a:r>
            <a:endParaRPr lang="ru-RU" sz="800" b="1" dirty="0" smtClean="0"/>
          </a:p>
          <a:p>
            <a:pPr algn="just"/>
            <a:endParaRPr lang="ru-RU" sz="800" dirty="0"/>
          </a:p>
          <a:p>
            <a:pPr algn="just"/>
            <a:r>
              <a:rPr lang="ru-RU" sz="1400" b="1" dirty="0"/>
              <a:t> </a:t>
            </a:r>
            <a:r>
              <a:rPr lang="ru-RU" sz="1400" b="1" dirty="0" smtClean="0"/>
              <a:t>16</a:t>
            </a:r>
            <a:r>
              <a:rPr lang="ru-RU" sz="1400" b="1" dirty="0"/>
              <a:t>. Титаренко Н. Н.</a:t>
            </a:r>
            <a:endParaRPr lang="ru-RU" sz="1400" dirty="0"/>
          </a:p>
          <a:p>
            <a:pPr algn="just"/>
            <a:r>
              <a:rPr lang="ru-RU" sz="1400" dirty="0"/>
              <a:t>Комплексные работы как опыт оценки достижения </a:t>
            </a:r>
            <a:r>
              <a:rPr lang="ru-RU" sz="1400" dirty="0" err="1"/>
              <a:t>метапредметных</a:t>
            </a:r>
            <a:r>
              <a:rPr lang="ru-RU" sz="1400" dirty="0"/>
              <a:t> результатов обучения. 4 класс.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Оценка умений школьников по преобразованию и интерпретации информации. Задания. Опыт школ Челябинской области.</a:t>
            </a:r>
            <a:endParaRPr lang="ru-RU" sz="1400" dirty="0"/>
          </a:p>
          <a:p>
            <a:pPr algn="just"/>
            <a:r>
              <a:rPr lang="ru-RU" sz="1400" b="1" dirty="0"/>
              <a:t>//Начальная школа. – 2017. - №10. – С. 18</a:t>
            </a:r>
            <a:r>
              <a:rPr lang="ru-RU" sz="1400" b="1" dirty="0" smtClean="0"/>
              <a:t>.</a:t>
            </a:r>
            <a:endParaRPr lang="ru-RU" sz="800" b="1" dirty="0" smtClean="0"/>
          </a:p>
          <a:p>
            <a:pPr algn="just"/>
            <a:endParaRPr lang="ru-RU" sz="800" dirty="0"/>
          </a:p>
          <a:p>
            <a:pPr algn="just"/>
            <a:r>
              <a:rPr lang="ru-RU" sz="1400" b="1" dirty="0"/>
              <a:t> </a:t>
            </a:r>
            <a:r>
              <a:rPr lang="ru-RU" sz="1400" b="1" dirty="0" smtClean="0"/>
              <a:t>17</a:t>
            </a:r>
            <a:r>
              <a:rPr lang="ru-RU" sz="1400" b="1" dirty="0"/>
              <a:t>. </a:t>
            </a:r>
            <a:r>
              <a:rPr lang="ru-RU" sz="1400" b="1" dirty="0" err="1"/>
              <a:t>Арипова</a:t>
            </a:r>
            <a:r>
              <a:rPr lang="ru-RU" sz="1400" b="1" dirty="0"/>
              <a:t> Н. М.</a:t>
            </a:r>
            <a:endParaRPr lang="ru-RU" sz="1400" dirty="0"/>
          </a:p>
          <a:p>
            <a:pPr algn="just"/>
            <a:r>
              <a:rPr lang="ru-RU" sz="1400" dirty="0"/>
              <a:t>Педагогические средства формирования познавательных универсальных учебных действий обучающихся начальной </a:t>
            </a:r>
            <a:r>
              <a:rPr lang="ru-RU" sz="1400" dirty="0" err="1"/>
              <a:t>малокомплекной</a:t>
            </a:r>
            <a:r>
              <a:rPr lang="ru-RU" sz="1400" dirty="0"/>
              <a:t> школы.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В статье описан опыт применения УУД в условиях начальной малокомплектной школы. Что в таких школах можно использовать комплекс педагогических средств для развития познавательных учебных действий учащихся, реализуя возможности различных подходов к организации уроков в классе-комплекте. А также организуя взаимодействие детей разного возраста при проведении занятий.</a:t>
            </a:r>
            <a:endParaRPr lang="ru-RU" sz="1400" dirty="0"/>
          </a:p>
          <a:p>
            <a:pPr algn="just"/>
            <a:r>
              <a:rPr lang="ru-RU" sz="1400" b="1" dirty="0"/>
              <a:t>//Сельская школа. – 2017. - №4. – С. 77.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6051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/>
          <a:stretch/>
        </p:blipFill>
        <p:spPr>
          <a:xfrm>
            <a:off x="0" y="0"/>
            <a:ext cx="1890944" cy="56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88" y="107340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Кафедра педагогики и методики начального образования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04988" y="529940"/>
            <a:ext cx="6715484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764704"/>
            <a:ext cx="87849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18. </a:t>
            </a:r>
            <a:r>
              <a:rPr lang="ru-RU" sz="1400" b="1" dirty="0" err="1"/>
              <a:t>ЦукерманГ</a:t>
            </a:r>
            <a:r>
              <a:rPr lang="ru-RU" sz="1400" b="1" dirty="0"/>
              <a:t>. А., Обухова О. Л., Шибанова Н. А.</a:t>
            </a:r>
            <a:endParaRPr lang="ru-RU" sz="1400" dirty="0"/>
          </a:p>
          <a:p>
            <a:pPr algn="just"/>
            <a:r>
              <a:rPr lang="ru-RU" sz="1400" dirty="0"/>
              <a:t>Понимание информационного текста как </a:t>
            </a:r>
            <a:r>
              <a:rPr lang="ru-RU" sz="1400" dirty="0" err="1"/>
              <a:t>метапредметный</a:t>
            </a:r>
            <a:r>
              <a:rPr lang="ru-RU" sz="1400" dirty="0"/>
              <a:t> результат начального обучения.</a:t>
            </a:r>
          </a:p>
          <a:p>
            <a:pPr algn="just"/>
            <a:r>
              <a:rPr lang="ru-RU" sz="1400" b="1" i="1" dirty="0"/>
              <a:t>Аннотация</a:t>
            </a:r>
            <a:r>
              <a:rPr lang="ru-RU" sz="1400" dirty="0"/>
              <a:t>:</a:t>
            </a:r>
          </a:p>
          <a:p>
            <a:pPr algn="just"/>
            <a:r>
              <a:rPr lang="ru-RU" sz="1400" i="1" dirty="0"/>
              <a:t>Представлен новый принцип формирования письменной речи младших школьников, выражающей детские мысли об учебном содержании. Мы предположили, что культурной практикой, порождающей понятийные тексты и мотивирующей работу с ними, является перевод языка графических схем, описывающих существенные признаки изучаемых понятий, на язык слов. В статье представлены коммуникативные задачи, в рамках которых младшие школьники создают письменные высказывания, обмениваются ими с одноклассниками, редактируют и дополняют собственные тексты и тексты других авторов. До недавнего времени язык схем и моделей оставался в образовательной системе </a:t>
            </a:r>
            <a:r>
              <a:rPr lang="ru-RU" sz="1400" i="1" dirty="0" err="1"/>
              <a:t>Эльконина</a:t>
            </a:r>
            <a:r>
              <a:rPr lang="ru-RU" sz="1400" i="1" dirty="0"/>
              <a:t> - Давыдова не только исходной, но и единственной письменной формой фиксации детских мыслей об изучаемых предметах. В наших экспериментальных классах были апробированы условия и методы обучения письменной учебной коммуникации, в которой дети приобретали опыт перевода сообщений схем в письменные тексты, описывающие понятия. Диагностика </a:t>
            </a:r>
            <a:r>
              <a:rPr lang="ru-RU" sz="1400" i="1" dirty="0" err="1"/>
              <a:t>метапредметных</a:t>
            </a:r>
            <a:r>
              <a:rPr lang="ru-RU" sz="1400" i="1" dirty="0"/>
              <a:t> результатов начального обучения показала, что классы, где была создана ситуация письменного двуязычия, лучше понимают информационные тексты и лучше решают предметно-понятийные задачи, условия которых сформулированы вербально. При этом наблюдается широкий перенос сформированных читательских умений на тексты, отличающиеся от материала формирующих экспериментов по предметности и по типу. Выявлены ученики, которые максимально выигрывают от того, что часть устной учебной коммуникации переведена в письменную форму, которая обрекает пишущего на паузу между вопросом и ответом. Это две группы педагогического риска: дети, которые по разным причинам опережают своих одноклассников или отстают от них в учебных достижениях. Таким образом, мы дополнили классическую схему формирований понятий: действия детей, преобразующие предмет изучения так, чтобы выявить существенные свойства этого предмета, описание этих свойств с помощью моделей, которые строятся детьми, созданные детьми письменные тексты, описывающие эти модели.</a:t>
            </a:r>
            <a:endParaRPr lang="ru-RU" sz="1400" dirty="0"/>
          </a:p>
          <a:p>
            <a:pPr algn="just"/>
            <a:r>
              <a:rPr lang="ru-RU" sz="1400" b="1" dirty="0"/>
              <a:t>//Вопросы психологии. – 2017. - №2. – С. 45.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3363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2873</Words>
  <Application>Microsoft Office PowerPoint</Application>
  <PresentationFormat>Экран (4:3)</PresentationFormat>
  <Paragraphs>421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бюро</cp:lastModifiedBy>
  <cp:revision>20</cp:revision>
  <dcterms:created xsi:type="dcterms:W3CDTF">2021-02-04T06:22:59Z</dcterms:created>
  <dcterms:modified xsi:type="dcterms:W3CDTF">2021-04-19T09:23:20Z</dcterms:modified>
</cp:coreProperties>
</file>