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3" d="100"/>
          <a:sy n="103" d="100"/>
        </p:scale>
        <p:origin x="-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3F2C141-5E4D-49FD-ACDA-6317C5CFBE76}" type="datetimeFigureOut">
              <a:rPr lang="ru-RU" smtClean="0"/>
              <a:t>15.04.2021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1978292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3F2C141-5E4D-49FD-ACDA-6317C5CFBE76}" type="datetimeFigureOut">
              <a:rPr lang="ru-RU" smtClean="0"/>
              <a:t>15.04.2021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2036104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3F2C141-5E4D-49FD-ACDA-6317C5CFBE76}" type="datetimeFigureOut">
              <a:rPr lang="ru-RU" smtClean="0"/>
              <a:t>15.04.2021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1112465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3F2C141-5E4D-49FD-ACDA-6317C5CFBE76}" type="datetimeFigureOut">
              <a:rPr lang="ru-RU" smtClean="0"/>
              <a:t>15.04.2021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462675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3F2C141-5E4D-49FD-ACDA-6317C5CFBE76}" type="datetimeFigureOut">
              <a:rPr lang="ru-RU" smtClean="0"/>
              <a:t>15.04.2021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2233699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3F2C141-5E4D-49FD-ACDA-6317C5CFBE76}" type="datetimeFigureOut">
              <a:rPr lang="ru-RU" smtClean="0"/>
              <a:t>15.04.2021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4135754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3F2C141-5E4D-49FD-ACDA-6317C5CFBE76}" type="datetimeFigureOut">
              <a:rPr lang="ru-RU" smtClean="0"/>
              <a:t>15.04.2021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1127091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3F2C141-5E4D-49FD-ACDA-6317C5CFBE76}" type="datetimeFigureOut">
              <a:rPr lang="ru-RU" smtClean="0"/>
              <a:t>15.04.2021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296855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3F2C141-5E4D-49FD-ACDA-6317C5CFBE76}" type="datetimeFigureOut">
              <a:rPr lang="ru-RU" smtClean="0"/>
              <a:t>15.04.2021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506552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3F2C141-5E4D-49FD-ACDA-6317C5CFBE76}" type="datetimeFigureOut">
              <a:rPr lang="ru-RU" smtClean="0"/>
              <a:t>15.04.2021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393211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3F2C141-5E4D-49FD-ACDA-6317C5CFBE76}" type="datetimeFigureOut">
              <a:rPr lang="ru-RU" smtClean="0"/>
              <a:t>15.04.2021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ADE7E-39E6-4003-BB84-40907B1A86D1}" type="slidenum">
              <a:rPr lang="ru-RU" smtClean="0"/>
              <a:t>‹#›</a:t>
            </a:fld>
            <a:endParaRPr lang="ru-RU"/>
          </a:p>
        </p:txBody>
      </p:sp>
    </p:spTree>
    <p:extLst>
      <p:ext uri="{BB962C8B-B14F-4D97-AF65-F5344CB8AC3E}">
        <p14:creationId xmlns:p14="http://schemas.microsoft.com/office/powerpoint/2010/main" val="230422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2C141-5E4D-49FD-ACDA-6317C5CFBE76}" type="datetimeFigureOut">
              <a:rPr lang="ru-RU" smtClean="0"/>
              <a:t>15.04.2021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FADE7E-39E6-4003-BB84-40907B1A86D1}" type="slidenum">
              <a:rPr lang="ru-RU" smtClean="0"/>
              <a:t>‹#›</a:t>
            </a:fld>
            <a:endParaRPr lang="ru-RU"/>
          </a:p>
        </p:txBody>
      </p:sp>
    </p:spTree>
    <p:extLst>
      <p:ext uri="{BB962C8B-B14F-4D97-AF65-F5344CB8AC3E}">
        <p14:creationId xmlns:p14="http://schemas.microsoft.com/office/powerpoint/2010/main" val="1799976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ru.calameo.com/read/006398858818bd1df6572"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8a606868cb2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ru.calameo.com/read/0063988584a631160eb44"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95e157c4889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alameo.com/read/00639885870c680d0ca96"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calameo.com/read/0063988583e080227aee2"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alameo.com/read/006398858ffb48f31118b"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9dc9f83acf99"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alameo.com/read/006398858b43d3250e46f"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calameo.com/read/0063988582b0cce09fe1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calameo.com/read/006398858bf6e5d4b2880"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calameo.com/read/0063988583b7444315109"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calameo.com/read/00639885868815560b41f"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ru.calameo.com/read/0063988588c4ca506b465"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alameo.com/read/0063988583daccbc2bc6a"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calameo.com/read/00639885848c37a6f6e97"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ocs.cntd.ru/document/420359174#7D20K3"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ru.calameo.com/read/0063988581dc6baeddcaa"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u.calameo.com/read/0063988586920d6cff647"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8883ff881793"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ru.calameo.com/read/0063988588260a7f2e44a"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03a946f350c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ru.calameo.com/read/0063988584ede4289f50a"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ru.calameo.com/read/00639885827609e1b3990"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ru.calameo.com/read/0063988589a9f4e9f5c86"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3690502a2298"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ru.calameo.com/read/0063988589305f9b3aa20"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ru.calameo.com/read/00639885835deca61555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a:p>
        </p:txBody>
      </p:sp>
      <p:pic>
        <p:nvPicPr>
          <p:cNvPr id="1026" name="Picture 2" descr="C:\Users\бюро\Desktop\презентация  верная бюллетень_дополнительного образования_пр.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96799"/>
            <a:ext cx="9144000" cy="646440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3568" y="2916233"/>
            <a:ext cx="7776864" cy="584775"/>
          </a:xfrm>
          <a:prstGeom prst="rect">
            <a:avLst/>
          </a:prstGeom>
          <a:noFill/>
        </p:spPr>
        <p:txBody>
          <a:bodyPr wrap="square" rtlCol="0">
            <a:spAutoFit/>
          </a:bodyPr>
          <a:lstStyle/>
          <a:p>
            <a:r>
              <a:rPr lang="ru-RU" sz="3200" dirty="0" smtClean="0"/>
              <a:t>Тема:</a:t>
            </a:r>
            <a:endParaRPr lang="ru-RU" sz="3200" dirty="0"/>
          </a:p>
        </p:txBody>
      </p:sp>
      <p:sp>
        <p:nvSpPr>
          <p:cNvPr id="6" name="Надпись 2"/>
          <p:cNvSpPr txBox="1">
            <a:spLocks noChangeArrowheads="1"/>
          </p:cNvSpPr>
          <p:nvPr/>
        </p:nvSpPr>
        <p:spPr bwMode="auto">
          <a:xfrm>
            <a:off x="1876424" y="2492897"/>
            <a:ext cx="5575895" cy="1598092"/>
          </a:xfrm>
          <a:prstGeom prst="rect">
            <a:avLst/>
          </a:prstGeom>
          <a:solidFill>
            <a:srgbClr val="FFC000">
              <a:alpha val="0"/>
            </a:srgbClr>
          </a:solidFill>
          <a:ln w="9525">
            <a:noFill/>
            <a:miter lim="800000"/>
            <a:headEnd/>
            <a:tailEnd/>
          </a:ln>
        </p:spPr>
        <p:txBody>
          <a:bodyPr rot="0" vert="horz" wrap="square" lIns="91440" tIns="45720" rIns="91440" bIns="45720" anchor="ctr" anchorCtr="0">
            <a:noAutofit/>
          </a:bodyPr>
          <a:lstStyle/>
          <a:p>
            <a:pPr algn="ctr">
              <a:lnSpc>
                <a:spcPct val="115000"/>
              </a:lnSpc>
              <a:spcAft>
                <a:spcPts val="0"/>
              </a:spcAft>
            </a:pPr>
            <a:r>
              <a:rPr lang="ru-RU" sz="800" b="1" dirty="0">
                <a:effectLst/>
                <a:latin typeface="Times New Roman"/>
                <a:ea typeface="Calibri"/>
                <a:cs typeface="Times New Roman"/>
              </a:rPr>
              <a:t> </a:t>
            </a:r>
            <a:endParaRPr lang="ru-RU" sz="1100" dirty="0">
              <a:effectLst/>
              <a:latin typeface="Calibri"/>
              <a:ea typeface="Calibri"/>
              <a:cs typeface="Times New Roman"/>
            </a:endParaRPr>
          </a:p>
          <a:p>
            <a:pPr algn="ctr">
              <a:lnSpc>
                <a:spcPct val="115000"/>
              </a:lnSpc>
              <a:spcAft>
                <a:spcPts val="0"/>
              </a:spcAft>
            </a:pPr>
            <a:r>
              <a:rPr lang="ru-RU" sz="2000" b="1" dirty="0">
                <a:effectLst/>
                <a:latin typeface="Times New Roman"/>
                <a:ea typeface="Calibri"/>
                <a:cs typeface="Times New Roman"/>
              </a:rPr>
              <a:t>В ПОМОЩЬ</a:t>
            </a:r>
            <a:endParaRPr lang="ru-RU" sz="1100" dirty="0">
              <a:effectLst/>
              <a:latin typeface="Calibri"/>
              <a:ea typeface="Calibri"/>
              <a:cs typeface="Times New Roman"/>
            </a:endParaRPr>
          </a:p>
          <a:p>
            <a:pPr algn="ctr">
              <a:lnSpc>
                <a:spcPct val="115000"/>
              </a:lnSpc>
              <a:spcAft>
                <a:spcPts val="0"/>
              </a:spcAft>
            </a:pPr>
            <a:r>
              <a:rPr lang="ru-RU" sz="2000" b="1" dirty="0">
                <a:effectLst/>
                <a:latin typeface="Times New Roman"/>
                <a:ea typeface="Calibri"/>
                <a:cs typeface="Times New Roman"/>
              </a:rPr>
              <a:t>ПЕДАГОГУ ДОПОЛНИТЕЛЬНОГО</a:t>
            </a:r>
            <a:endParaRPr lang="ru-RU" sz="1100" dirty="0">
              <a:effectLst/>
              <a:latin typeface="Calibri"/>
              <a:ea typeface="Calibri"/>
              <a:cs typeface="Times New Roman"/>
            </a:endParaRPr>
          </a:p>
          <a:p>
            <a:pPr algn="ctr">
              <a:lnSpc>
                <a:spcPct val="115000"/>
              </a:lnSpc>
              <a:spcAft>
                <a:spcPts val="0"/>
              </a:spcAft>
            </a:pPr>
            <a:r>
              <a:rPr lang="ru-RU" sz="2000" b="1" dirty="0">
                <a:effectLst/>
                <a:latin typeface="Times New Roman"/>
                <a:ea typeface="Calibri"/>
                <a:cs typeface="Times New Roman"/>
              </a:rPr>
              <a:t>ОБРАЗОВАНИЯ ДЕТЕЙ</a:t>
            </a:r>
            <a:endParaRPr lang="ru-RU" sz="1100" dirty="0">
              <a:effectLst/>
              <a:latin typeface="Calibri"/>
              <a:ea typeface="Calibri"/>
              <a:cs typeface="Times New Roman"/>
            </a:endParaRPr>
          </a:p>
          <a:p>
            <a:pPr algn="ctr">
              <a:lnSpc>
                <a:spcPct val="115000"/>
              </a:lnSpc>
              <a:spcAft>
                <a:spcPts val="0"/>
              </a:spcAft>
            </a:pPr>
            <a:r>
              <a:rPr lang="ru-RU" sz="800" b="1" dirty="0">
                <a:effectLst/>
                <a:latin typeface="Times New Roman"/>
                <a:ea typeface="Calibri"/>
                <a:cs typeface="Times New Roman"/>
              </a:rPr>
              <a:t> </a:t>
            </a:r>
            <a:endParaRPr lang="ru-RU" sz="1100" dirty="0">
              <a:effectLst/>
              <a:latin typeface="Calibri"/>
              <a:ea typeface="Calibri"/>
              <a:cs typeface="Times New Roman"/>
            </a:endParaRPr>
          </a:p>
        </p:txBody>
      </p:sp>
    </p:spTree>
    <p:extLst>
      <p:ext uri="{BB962C8B-B14F-4D97-AF65-F5344CB8AC3E}">
        <p14:creationId xmlns:p14="http://schemas.microsoft.com/office/powerpoint/2010/main" val="1300297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a:t>
            </a:r>
            <a:r>
              <a:rPr lang="ru-RU" sz="1400" dirty="0" smtClean="0"/>
              <a:t>руководящих и </a:t>
            </a:r>
            <a:r>
              <a:rPr lang="ru-RU" sz="1400" dirty="0" smtClean="0"/>
              <a:t>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0" y="620688"/>
            <a:ext cx="8999551" cy="6370975"/>
          </a:xfrm>
          <a:prstGeom prst="rect">
            <a:avLst/>
          </a:prstGeom>
          <a:noFill/>
        </p:spPr>
        <p:txBody>
          <a:bodyPr wrap="square" rtlCol="0">
            <a:spAutoFit/>
          </a:bodyPr>
          <a:lstStyle/>
          <a:p>
            <a:pPr algn="just"/>
            <a:r>
              <a:rPr lang="ru-RU" sz="1300" b="1" dirty="0"/>
              <a:t>12. Региональная модель доступности дополнительного образования для мотивированных детей из сельской местности /Разработчик: </a:t>
            </a:r>
            <a:r>
              <a:rPr lang="ru-RU" sz="1300" b="1" dirty="0" err="1"/>
              <a:t>Панцевич</a:t>
            </a:r>
            <a:r>
              <a:rPr lang="ru-RU" sz="1300" b="1" dirty="0"/>
              <a:t> А.П. – Смоленск: ГАУ ДПО СОИРО, 2020. – 20 с. </a:t>
            </a:r>
            <a:r>
              <a:rPr lang="ru-RU" sz="1300" dirty="0"/>
              <a:t>Доступ к ресурсу: </a:t>
            </a:r>
            <a:r>
              <a:rPr lang="ru-RU" sz="1300" u="sng" dirty="0">
                <a:hlinkClick r:id="rId3"/>
              </a:rPr>
              <a:t>https://ru.calameo.com/read/006398858818bd1df6572</a:t>
            </a:r>
            <a:endParaRPr lang="ru-RU" sz="1300" dirty="0"/>
          </a:p>
          <a:p>
            <a:pPr algn="just"/>
            <a:r>
              <a:rPr lang="ru-RU" sz="1300" b="1" i="1" dirty="0"/>
              <a:t>Аннотация:</a:t>
            </a:r>
            <a:endParaRPr lang="ru-RU" sz="1300" dirty="0"/>
          </a:p>
          <a:p>
            <a:pPr algn="just"/>
            <a:r>
              <a:rPr lang="ru-RU" sz="1300" i="1" dirty="0"/>
              <a:t>В данном издании представлено описание модели доступности дополнительного образования для мотивированных детей из сельской местности. Особенностью данной модели является использование модульных, сетевых. Дистанционных программ, </a:t>
            </a:r>
            <a:r>
              <a:rPr lang="ru-RU" sz="1300" i="1" dirty="0" err="1"/>
              <a:t>тренинговых</a:t>
            </a:r>
            <a:r>
              <a:rPr lang="ru-RU" sz="1300" i="1" dirty="0"/>
              <a:t> образовательных форм, позволяющих совмещать как постоянно действующие занятия, организуемые педагогами дополнительного образования, так и «педагогические десанты» специалистов учреждений профессионального и высшего образования с целью формирования доступного образовательного пространства для мотивированных школьников из сельской местности. Модель рассматривает подходы к реализации дополнительных образовательных программ физкультурно-спортивной. Художественной, технической, туристско-краеведческой. Социально-педагогической и естественнонаучной направленностей для детей, проживающих в сельской местности; требования к кадровому составу; предлагает механизмы управления и инструменты оценивания результативности данных программ на региональном уровне в условиях реализации приоритетного проекта «Доступное дополнительное образования для детей» на территории Смоленской области</a:t>
            </a:r>
            <a:r>
              <a:rPr lang="ru-RU" sz="1300" i="1" dirty="0" smtClean="0"/>
              <a:t>.</a:t>
            </a:r>
            <a:endParaRPr lang="ru-RU" sz="800" i="1" dirty="0" smtClean="0"/>
          </a:p>
          <a:p>
            <a:pPr algn="just"/>
            <a:r>
              <a:rPr lang="ru-RU" sz="1300" b="1" dirty="0" smtClean="0"/>
              <a:t>13</a:t>
            </a:r>
            <a:r>
              <a:rPr lang="ru-RU" sz="1300" b="1" dirty="0"/>
              <a:t>. Региональная модель выравнивания доступности дополнительного образования для детей, проживающих в сельской местности /Разработчик: </a:t>
            </a:r>
            <a:r>
              <a:rPr lang="ru-RU" sz="1300" b="1" dirty="0" err="1"/>
              <a:t>Коренькова</a:t>
            </a:r>
            <a:r>
              <a:rPr lang="ru-RU" sz="1300" b="1" dirty="0"/>
              <a:t> Н.В. – Смоленск: ГАУ ДПО СОИРО, 2020. – 24 с. </a:t>
            </a:r>
            <a:r>
              <a:rPr lang="ru-RU" sz="1300" dirty="0"/>
              <a:t>Доступ к ресурсу: </a:t>
            </a:r>
            <a:r>
              <a:rPr lang="ru-RU" sz="1300" u="sng" dirty="0">
                <a:hlinkClick r:id="rId4"/>
              </a:rPr>
              <a:t>https://ru.calameo.com/read/0063988588a606868cb2e</a:t>
            </a:r>
            <a:endParaRPr lang="ru-RU" sz="1300" dirty="0"/>
          </a:p>
          <a:p>
            <a:pPr algn="just"/>
            <a:r>
              <a:rPr lang="ru-RU" sz="1300" b="1" i="1" dirty="0"/>
              <a:t>Аннотация:</a:t>
            </a:r>
            <a:endParaRPr lang="ru-RU" sz="1300" dirty="0"/>
          </a:p>
          <a:p>
            <a:pPr algn="just"/>
            <a:r>
              <a:rPr lang="ru-RU" sz="1300" i="1" dirty="0"/>
              <a:t>В данном издании представлено описание модели доступности дополнительного образования для детей, проживающих в сельской местности, характерной чертой которой является объединение внутренних ресурсов дополнительного образования и интеграция с основным образованием и другими отраслями социальной сферы. В основе объединения – создание единого пространства взаимодействия, в котором происходит формирование социального опыта обучающихся с выходом на образовательный результат на основе связи обучения и социальной практики. Это позволяет решить многоаспектные задачи дополнительного образования в содружестве с социальными институтами социума.</a:t>
            </a:r>
            <a:endParaRPr lang="ru-RU" sz="1300" dirty="0"/>
          </a:p>
          <a:p>
            <a:pPr algn="just"/>
            <a:r>
              <a:rPr lang="ru-RU" sz="1300" i="1" dirty="0"/>
              <a:t>Модель рассматривает подходы к реализации дополнительных образовательных программ для детей, проживающих в сельской местности; требования к кадровому составу; предлагает механизмы управления и инструменты оценивания результативности данных программ на региональном уровне в условиях реализации приоритетного проекта «Доступное дополнительного образование для детей» на территории Смоленской области.</a:t>
            </a:r>
            <a:endParaRPr lang="ru-RU" sz="1300" dirty="0"/>
          </a:p>
          <a:p>
            <a:endParaRPr lang="ru-RU" dirty="0"/>
          </a:p>
        </p:txBody>
      </p:sp>
    </p:spTree>
    <p:extLst>
      <p:ext uri="{BB962C8B-B14F-4D97-AF65-F5344CB8AC3E}">
        <p14:creationId xmlns:p14="http://schemas.microsoft.com/office/powerpoint/2010/main" val="3190297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764704"/>
            <a:ext cx="8856984" cy="6186309"/>
          </a:xfrm>
          <a:prstGeom prst="rect">
            <a:avLst/>
          </a:prstGeom>
          <a:noFill/>
        </p:spPr>
        <p:txBody>
          <a:bodyPr wrap="square" rtlCol="0">
            <a:spAutoFit/>
          </a:bodyPr>
          <a:lstStyle/>
          <a:p>
            <a:pPr algn="just"/>
            <a:r>
              <a:rPr lang="ru-RU" sz="1400" b="1" dirty="0"/>
              <a:t>14. Вовлечение обучающихся организаций, осуществляющих образовательную деятельность по дополнительным общеобразовательным программам, в различные формы сопровождения, наставничества и шефства: Методические рекомендации. – Смоленск: ГАУ ДПО СОИРО, 2019. – 20 с. </a:t>
            </a:r>
            <a:r>
              <a:rPr lang="ru-RU" sz="1400" dirty="0"/>
              <a:t>Составитель: Кочергина Г.Д., Доступ к ресурсу: </a:t>
            </a:r>
            <a:r>
              <a:rPr lang="ru-RU" sz="1400" u="sng" dirty="0">
                <a:hlinkClick r:id="rId3"/>
              </a:rPr>
              <a:t>https://ru.calameo.com/read/0063988584a631160eb44</a:t>
            </a:r>
            <a:endParaRPr lang="ru-RU" sz="1400" dirty="0"/>
          </a:p>
          <a:p>
            <a:pPr algn="just"/>
            <a:r>
              <a:rPr lang="ru-RU" sz="1400" b="1" i="1" dirty="0"/>
              <a:t>Аннотация:</a:t>
            </a:r>
            <a:endParaRPr lang="ru-RU" sz="1400" dirty="0"/>
          </a:p>
          <a:p>
            <a:pPr algn="just"/>
            <a:r>
              <a:rPr lang="ru-RU" sz="1400" i="1" dirty="0"/>
              <a:t>В методических рекомендациях раскрыты особенности реализации моделей наставничества и шефства «ученик – ученик», «дети учат детей» в условиях дополнительного образования. Представлено описание подходов и обучающихся в различные формы наставничества и шефства.</a:t>
            </a:r>
            <a:endParaRPr lang="ru-RU" sz="1400" dirty="0"/>
          </a:p>
          <a:p>
            <a:pPr algn="just"/>
            <a:r>
              <a:rPr lang="ru-RU" sz="1400" i="1" dirty="0"/>
              <a:t>Настоящие методические рекомендации могут быть использованы руководителями образовательных организаций, педагогами дополнительного образования, а также студентами педагогических вузов и слушателями курсов в системе повышения квалификации.</a:t>
            </a:r>
            <a:endParaRPr lang="ru-RU" sz="1400" dirty="0"/>
          </a:p>
          <a:p>
            <a:pPr algn="just"/>
            <a:r>
              <a:rPr lang="ru-RU" sz="1400" i="1" dirty="0"/>
              <a:t> </a:t>
            </a:r>
            <a:endParaRPr lang="ru-RU" sz="1400" dirty="0"/>
          </a:p>
          <a:p>
            <a:pPr algn="just"/>
            <a:r>
              <a:rPr lang="ru-RU" sz="1400" b="1" dirty="0"/>
              <a:t>15. Сопровождение наставничества и шефства для обучающихся организаций, осуществляющих образовательную деятельность по дополнительным общеобразовательным программам: Методические рекомендации. 2019. /</a:t>
            </a:r>
            <a:r>
              <a:rPr lang="ru-RU" sz="1400" dirty="0"/>
              <a:t>Составители: Акимова Е.М., </a:t>
            </a:r>
            <a:r>
              <a:rPr lang="ru-RU" sz="1400" dirty="0" err="1"/>
              <a:t>Зевакова</a:t>
            </a:r>
            <a:r>
              <a:rPr lang="ru-RU" sz="1400" dirty="0"/>
              <a:t> Н.С. Доступ к ресурсу: </a:t>
            </a:r>
            <a:r>
              <a:rPr lang="ru-RU" sz="1400" u="sng" dirty="0">
                <a:hlinkClick r:id="rId4"/>
              </a:rPr>
              <a:t>https://ru.calameo.com/read/00639885895e157c4889d</a:t>
            </a:r>
            <a:endParaRPr lang="ru-RU" sz="1400" dirty="0"/>
          </a:p>
          <a:p>
            <a:pPr algn="just"/>
            <a:r>
              <a:rPr lang="ru-RU" sz="1400" b="1" i="1" dirty="0"/>
              <a:t>Аннотация:</a:t>
            </a:r>
            <a:endParaRPr lang="ru-RU" sz="1400" dirty="0"/>
          </a:p>
          <a:p>
            <a:pPr algn="just"/>
            <a:r>
              <a:rPr lang="ru-RU" sz="1400" i="1" dirty="0"/>
              <a:t>В методических рекомендациях рассматриваются вопросы, раскрывающие феномен наставничества в исторической ретроспективе, актуализирующие значимость наставничества и шефства в освоении обучающимися дополнительных общеобразовательных программ, содержание и технологический инструментарий сопровождения данного вида деятельности, ориентирующие на создание системы наставничества и шефства в сфере дополнительного образования детей.</a:t>
            </a:r>
            <a:endParaRPr lang="ru-RU" sz="1400" dirty="0"/>
          </a:p>
          <a:p>
            <a:pPr algn="just"/>
            <a:r>
              <a:rPr lang="ru-RU" sz="1400" i="1" dirty="0"/>
              <a:t>В издании представлены эффективные практики организации наставничества и шефства для обучающихся из опыта работы образовательных организаций Смоленской области.</a:t>
            </a:r>
            <a:endParaRPr lang="ru-RU" sz="1400" dirty="0"/>
          </a:p>
          <a:p>
            <a:pPr algn="just"/>
            <a:r>
              <a:rPr lang="ru-RU" sz="1400" i="1" dirty="0"/>
              <a:t>Методические рекомендации разработаны в помощь администрации и педагогическим работникам организаций, осуществляющих образовательную деятельность по дополнительным общеобразовательным программам.</a:t>
            </a:r>
            <a:endParaRPr lang="ru-RU" sz="1400" dirty="0"/>
          </a:p>
          <a:p>
            <a:endParaRPr lang="ru-RU" dirty="0"/>
          </a:p>
        </p:txBody>
      </p:sp>
    </p:spTree>
    <p:extLst>
      <p:ext uri="{BB962C8B-B14F-4D97-AF65-F5344CB8AC3E}">
        <p14:creationId xmlns:p14="http://schemas.microsoft.com/office/powerpoint/2010/main" val="544281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928992" cy="6401753"/>
          </a:xfrm>
          <a:prstGeom prst="rect">
            <a:avLst/>
          </a:prstGeom>
          <a:noFill/>
        </p:spPr>
        <p:txBody>
          <a:bodyPr wrap="square" rtlCol="0">
            <a:spAutoFit/>
          </a:bodyPr>
          <a:lstStyle/>
          <a:p>
            <a:pPr algn="just"/>
            <a:r>
              <a:rPr lang="ru-RU" sz="1400" b="1" dirty="0"/>
              <a:t>16. Моделирование персонифицированной системы воспитания в условиях общего и дополнительного образования: Сборник материалов участников региональной инновационной площадки </a:t>
            </a:r>
            <a:r>
              <a:rPr lang="ru-RU" sz="1400" dirty="0"/>
              <a:t>/Сост. Кочергина Г.Д., </a:t>
            </a:r>
            <a:r>
              <a:rPr lang="ru-RU" sz="1400" dirty="0" err="1"/>
              <a:t>Зевакова</a:t>
            </a:r>
            <a:r>
              <a:rPr lang="ru-RU" sz="1400" dirty="0"/>
              <a:t> Н.С. – Смоленск: ГАУ ДПО СОИРО, 2019. – 468 с. Доступ к ресурсу: </a:t>
            </a:r>
            <a:r>
              <a:rPr lang="ru-RU" sz="1400" u="sng" dirty="0">
                <a:hlinkClick r:id="rId3"/>
              </a:rPr>
              <a:t>https://www.calameo.com/read/00639885870c680d0ca96</a:t>
            </a:r>
            <a:endParaRPr lang="ru-RU" sz="1400" dirty="0"/>
          </a:p>
          <a:p>
            <a:pPr algn="just"/>
            <a:r>
              <a:rPr lang="ru-RU" sz="1400" b="1" i="1" dirty="0"/>
              <a:t>Аннотация:</a:t>
            </a:r>
            <a:endParaRPr lang="ru-RU" sz="1400" dirty="0"/>
          </a:p>
          <a:p>
            <a:pPr algn="just"/>
            <a:r>
              <a:rPr lang="ru-RU" sz="1400" i="1" dirty="0"/>
              <a:t>В сборнике представлены теоретические и практические разработки участников региональной инновационной площадки. Они позволяют получить ответы на вопросы о том, почему важно педагогу обеспечивать персонифицированный подход в процессе воспитания,. Что такое персонифицированная система воспитания и как ее проектировать, при каких условиях ребенок проявляет желание разрабатывать и реализовывать проект саморазвития, что нужно делать педагогам, родителям и другим взрослым для поддержки усилий школьников в работе по самосовершенствованию.</a:t>
            </a:r>
            <a:endParaRPr lang="ru-RU" sz="1400" dirty="0"/>
          </a:p>
          <a:p>
            <a:pPr algn="just"/>
            <a:r>
              <a:rPr lang="ru-RU" sz="1400" i="1" dirty="0"/>
              <a:t>Предлагаемые материалы могут помочь учителю, педагогу дополнительного образования. Воспитателю. Классному руководителю дойти до каждого ребенка, сделать воспитательную деятельность персонально ориентированной и эффективно влияющей на процесс развития школьников</a:t>
            </a:r>
            <a:r>
              <a:rPr lang="ru-RU" sz="1400" i="1" dirty="0" smtClean="0"/>
              <a:t>.</a:t>
            </a:r>
            <a:endParaRPr lang="ru-RU" sz="800" i="1" dirty="0" smtClean="0"/>
          </a:p>
          <a:p>
            <a:pPr algn="just"/>
            <a:r>
              <a:rPr lang="ru-RU" sz="1400" b="1" dirty="0" smtClean="0"/>
              <a:t>17</a:t>
            </a:r>
            <a:r>
              <a:rPr lang="ru-RU" sz="1400" b="1" dirty="0"/>
              <a:t>. Персонифицированный подход в теории и практике воспитания и дополнительного образования детей: материалы межрегиональной научно-практической конференции 27 февраля 2019 года. </a:t>
            </a:r>
            <a:r>
              <a:rPr lang="ru-RU" sz="1400" dirty="0"/>
              <a:t>– Смоленск: ГАУ ДПО СОИРО, 2019. – /Ред. коллегия: Н.С. </a:t>
            </a:r>
            <a:r>
              <a:rPr lang="ru-RU" sz="1400" dirty="0" err="1"/>
              <a:t>Зевакова</a:t>
            </a:r>
            <a:r>
              <a:rPr lang="ru-RU" sz="1400" dirty="0"/>
              <a:t>, Г.Д. Кочергина, В.В. </a:t>
            </a:r>
            <a:r>
              <a:rPr lang="ru-RU" sz="1400" dirty="0" err="1"/>
              <a:t>Рудинская</a:t>
            </a:r>
            <a:r>
              <a:rPr lang="ru-RU" sz="1400" dirty="0"/>
              <a:t>. ГАУ ДПО СОИРО. Доступ к ресурсу: </a:t>
            </a:r>
            <a:r>
              <a:rPr lang="ru-RU" sz="1400" u="sng" dirty="0">
                <a:hlinkClick r:id="rId4"/>
              </a:rPr>
              <a:t>https://www.calameo.com/read/0063988583e080227aee2</a:t>
            </a:r>
            <a:endParaRPr lang="ru-RU" sz="1400" dirty="0"/>
          </a:p>
          <a:p>
            <a:pPr algn="just"/>
            <a:r>
              <a:rPr lang="ru-RU" sz="1400" b="1" i="1" dirty="0"/>
              <a:t>Аннотация:</a:t>
            </a:r>
            <a:endParaRPr lang="ru-RU" sz="1400" dirty="0"/>
          </a:p>
          <a:p>
            <a:pPr algn="just"/>
            <a:r>
              <a:rPr lang="ru-RU" sz="1400" i="1" dirty="0"/>
              <a:t>В сборник вошли тезисы докладов и статьи участников межрегиональной научно- практической конференции «Персонифицированный подход в теории и практике воспитания и дополнительного образования детей» 27 февраля 2019 года.</a:t>
            </a:r>
            <a:endParaRPr lang="ru-RU" sz="1400" dirty="0"/>
          </a:p>
          <a:p>
            <a:pPr algn="just"/>
            <a:r>
              <a:rPr lang="ru-RU" sz="1400" i="1" dirty="0"/>
              <a:t>Представленные в сборнике теоретические и практические материалы отражают результаты инновационной деятельности педагогов Смоленской и Псковской областей – участников межрегионального исследования «Персонифицированная система воспитания ребенка».</a:t>
            </a:r>
            <a:endParaRPr lang="ru-RU" sz="1400" dirty="0"/>
          </a:p>
          <a:p>
            <a:pPr algn="just"/>
            <a:r>
              <a:rPr lang="ru-RU" sz="1400" i="1" dirty="0"/>
              <a:t>Сборник адресован педагогам и руководителям учреждений общего и дополнительного образования, студентам педвузов и слушателям курсов повышения квалификации педагогических кадров, научно-методическим работникам.</a:t>
            </a:r>
            <a:endParaRPr lang="ru-RU" sz="1400" dirty="0"/>
          </a:p>
          <a:p>
            <a:endParaRPr lang="ru-RU" dirty="0"/>
          </a:p>
        </p:txBody>
      </p:sp>
    </p:spTree>
    <p:extLst>
      <p:ext uri="{BB962C8B-B14F-4D97-AF65-F5344CB8AC3E}">
        <p14:creationId xmlns:p14="http://schemas.microsoft.com/office/powerpoint/2010/main" val="1918804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856984" cy="5755422"/>
          </a:xfrm>
          <a:prstGeom prst="rect">
            <a:avLst/>
          </a:prstGeom>
          <a:noFill/>
        </p:spPr>
        <p:txBody>
          <a:bodyPr wrap="square" rtlCol="0">
            <a:spAutoFit/>
          </a:bodyPr>
          <a:lstStyle/>
          <a:p>
            <a:pPr algn="just"/>
            <a:r>
              <a:rPr lang="ru-RU" sz="1400" b="1" dirty="0"/>
              <a:t>18. Актуальные аспекты организации дополнительного образования в сельской школе: Методические рекомендации.</a:t>
            </a:r>
            <a:r>
              <a:rPr lang="ru-RU" sz="1400" dirty="0"/>
              <a:t> – Смоленск: ГАУ ДПО СОИРО, 2019 /Автор-составитель: Кочергина Г.Д., ГАУ ДПО СОИРО Доступ к ресурсу: </a:t>
            </a:r>
            <a:r>
              <a:rPr lang="ru-RU" sz="1400" u="sng" dirty="0">
                <a:hlinkClick r:id="rId3"/>
              </a:rPr>
              <a:t>https://www.calameo.com/read/006398858ffb48f31118b</a:t>
            </a:r>
            <a:endParaRPr lang="ru-RU" sz="1400" dirty="0"/>
          </a:p>
          <a:p>
            <a:pPr algn="just"/>
            <a:r>
              <a:rPr lang="ru-RU" sz="1400" b="1" i="1" dirty="0"/>
              <a:t>Аннотация:</a:t>
            </a:r>
            <a:endParaRPr lang="ru-RU" sz="1400" dirty="0"/>
          </a:p>
          <a:p>
            <a:pPr algn="just"/>
            <a:r>
              <a:rPr lang="ru-RU" sz="1400" i="1" dirty="0"/>
              <a:t>В методическом издании раскрываются особенности организации дополнительного образования с учетом специфики сельской школы, приведены нормативно-правовые доку- менты, регламентирующие разработку и реализацию дополнительных общеобразовательных программ, представлены методические рекомендации в адрес педагогов и широкий спектр программ из опыта работы образовательных организаций Смоленской области.</a:t>
            </a:r>
            <a:endParaRPr lang="ru-RU" sz="1400" dirty="0"/>
          </a:p>
          <a:p>
            <a:pPr algn="just"/>
            <a:r>
              <a:rPr lang="ru-RU" sz="1400" b="1" dirty="0"/>
              <a:t> </a:t>
            </a:r>
            <a:endParaRPr lang="ru-RU" sz="1400" dirty="0"/>
          </a:p>
          <a:p>
            <a:pPr algn="just"/>
            <a:r>
              <a:rPr lang="ru-RU" sz="1400" b="1" dirty="0"/>
              <a:t>19. Электронный сборник материалов участников региональной </a:t>
            </a:r>
            <a:r>
              <a:rPr lang="ru-RU" sz="1400" b="1" dirty="0" err="1"/>
              <a:t>нпк</a:t>
            </a:r>
            <a:r>
              <a:rPr lang="ru-RU" sz="1400" b="1" dirty="0"/>
              <a:t> «Дополнительное образование детей – вызовы современного развития». </a:t>
            </a:r>
            <a:r>
              <a:rPr lang="ru-RU" sz="1400" dirty="0"/>
              <a:t>Год издания: 2018 /Авторы: </a:t>
            </a:r>
            <a:r>
              <a:rPr lang="ru-RU" sz="1400" dirty="0" err="1"/>
              <a:t>Зевакова</a:t>
            </a:r>
            <a:r>
              <a:rPr lang="ru-RU" sz="1400" dirty="0"/>
              <a:t> Н.С., </a:t>
            </a:r>
            <a:r>
              <a:rPr lang="ru-RU" sz="1400" dirty="0" err="1"/>
              <a:t>Сечковская</a:t>
            </a:r>
            <a:r>
              <a:rPr lang="ru-RU" sz="1400" dirty="0"/>
              <a:t> Н.В., Акимова Е.М. Доступ к ресурсу: </a:t>
            </a:r>
            <a:r>
              <a:rPr lang="ru-RU" sz="1400" u="sng" dirty="0">
                <a:hlinkClick r:id="rId4"/>
              </a:rPr>
              <a:t>https://ru.calameo.com/read/0063988589dc9f83acf99</a:t>
            </a:r>
            <a:endParaRPr lang="ru-RU" sz="1400" dirty="0"/>
          </a:p>
          <a:p>
            <a:pPr algn="just"/>
            <a:r>
              <a:rPr lang="ru-RU" sz="1400" b="1" i="1" dirty="0"/>
              <a:t>Аннотация:</a:t>
            </a:r>
            <a:endParaRPr lang="ru-RU" sz="1400" dirty="0"/>
          </a:p>
          <a:p>
            <a:pPr algn="just"/>
            <a:r>
              <a:rPr lang="ru-RU" sz="1400" i="1" dirty="0"/>
              <a:t>После того как состоялась конференция «Дополнительное образование детей – вызовы современного развития» она стала открытой площадкой для конструктивного диалога и взаимодействия всех структур дополнительного образования. На конференции были обозначены актуальные проблемы и новые направления развития региональной системы дополнительного образования детей в соответствии с приоритетами государственной образовательной политики, намечены векторы консолидации и оптимизации ресурсов дополнительного образования на межведомственной основе.</a:t>
            </a:r>
            <a:endParaRPr lang="ru-RU" sz="1400" dirty="0"/>
          </a:p>
          <a:p>
            <a:pPr algn="just"/>
            <a:r>
              <a:rPr lang="ru-RU" sz="1400" i="1" dirty="0"/>
              <a:t>В электронном сборнике представлены эффективные модели, проекты и практики педагогов и учреждений дополнительного образования Смоленской области.</a:t>
            </a:r>
            <a:endParaRPr lang="ru-RU" sz="1400" dirty="0"/>
          </a:p>
          <a:p>
            <a:pPr algn="just"/>
            <a:r>
              <a:rPr lang="ru-RU" sz="1400" i="1" dirty="0"/>
              <a:t>Сборник адресован руководителям, заместителям руководителей, педагогам дополнительного образования, методистам, педагогам-организаторам и педагогическим работникам других образовательных организаций.</a:t>
            </a:r>
            <a:endParaRPr lang="ru-RU" sz="1400" dirty="0"/>
          </a:p>
          <a:p>
            <a:endParaRPr lang="ru-RU" dirty="0"/>
          </a:p>
        </p:txBody>
      </p:sp>
    </p:spTree>
    <p:extLst>
      <p:ext uri="{BB962C8B-B14F-4D97-AF65-F5344CB8AC3E}">
        <p14:creationId xmlns:p14="http://schemas.microsoft.com/office/powerpoint/2010/main" val="839995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a:t>
            </a:r>
            <a:r>
              <a:rPr lang="ru-RU" sz="1400" dirty="0" smtClean="0"/>
              <a:t>руководящих и </a:t>
            </a:r>
            <a:r>
              <a:rPr lang="ru-RU" sz="1400" dirty="0" smtClean="0"/>
              <a:t>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692696"/>
            <a:ext cx="8856984" cy="6571030"/>
          </a:xfrm>
          <a:prstGeom prst="rect">
            <a:avLst/>
          </a:prstGeom>
          <a:noFill/>
        </p:spPr>
        <p:txBody>
          <a:bodyPr wrap="square" rtlCol="0">
            <a:spAutoFit/>
          </a:bodyPr>
          <a:lstStyle/>
          <a:p>
            <a:pPr algn="just"/>
            <a:r>
              <a:rPr lang="ru-RU" sz="1300" b="1" dirty="0">
                <a:latin typeface="+mj-lt"/>
                <a:cs typeface="Times New Roman" pitchFamily="18" charset="0"/>
              </a:rPr>
              <a:t>20. Методические рекомендации для участников регионального конкурса на лучшую методическую разработку в системе внеурочной деятельности и дополнительного образования детей. </a:t>
            </a:r>
            <a:r>
              <a:rPr lang="ru-RU" sz="1300" dirty="0">
                <a:latin typeface="+mj-lt"/>
                <a:cs typeface="Times New Roman" pitchFamily="18" charset="0"/>
              </a:rPr>
              <a:t>Год издания: 2018 /Авторы: </a:t>
            </a:r>
            <a:r>
              <a:rPr lang="ru-RU" sz="1300" dirty="0" err="1">
                <a:latin typeface="+mj-lt"/>
                <a:cs typeface="Times New Roman" pitchFamily="18" charset="0"/>
              </a:rPr>
              <a:t>Зевакова</a:t>
            </a:r>
            <a:r>
              <a:rPr lang="ru-RU" sz="1300" dirty="0">
                <a:latin typeface="+mj-lt"/>
                <a:cs typeface="Times New Roman" pitchFamily="18" charset="0"/>
              </a:rPr>
              <a:t> Т.С., </a:t>
            </a:r>
            <a:r>
              <a:rPr lang="ru-RU" sz="1300" dirty="0" err="1">
                <a:latin typeface="+mj-lt"/>
                <a:cs typeface="Times New Roman" pitchFamily="18" charset="0"/>
              </a:rPr>
              <a:t>Сечковская</a:t>
            </a:r>
            <a:r>
              <a:rPr lang="ru-RU" sz="1300" dirty="0">
                <a:latin typeface="+mj-lt"/>
                <a:cs typeface="Times New Roman" pitchFamily="18" charset="0"/>
              </a:rPr>
              <a:t> Н.В. Доступ к ресурсу: </a:t>
            </a:r>
            <a:r>
              <a:rPr lang="ru-RU" sz="1300" u="sng" dirty="0">
                <a:latin typeface="+mj-lt"/>
                <a:cs typeface="Times New Roman" pitchFamily="18" charset="0"/>
                <a:hlinkClick r:id="rId3"/>
              </a:rPr>
              <a:t>https://www.calameo.com/read/006398858b43d3250e46f</a:t>
            </a:r>
            <a:endParaRPr lang="ru-RU" sz="1300" dirty="0">
              <a:latin typeface="+mj-lt"/>
              <a:cs typeface="Times New Roman" pitchFamily="18" charset="0"/>
            </a:endParaRPr>
          </a:p>
          <a:p>
            <a:pPr algn="just"/>
            <a:r>
              <a:rPr lang="ru-RU" sz="1300" b="1" i="1" dirty="0">
                <a:latin typeface="+mj-lt"/>
                <a:cs typeface="Times New Roman" pitchFamily="18" charset="0"/>
              </a:rPr>
              <a:t>Аннотация:</a:t>
            </a:r>
            <a:endParaRPr lang="ru-RU" sz="1300" dirty="0">
              <a:latin typeface="+mj-lt"/>
              <a:cs typeface="Times New Roman" pitchFamily="18" charset="0"/>
            </a:endParaRPr>
          </a:p>
          <a:p>
            <a:pPr algn="just"/>
            <a:r>
              <a:rPr lang="ru-RU" sz="1300" i="1" dirty="0">
                <a:latin typeface="+mj-lt"/>
                <a:cs typeface="Times New Roman" pitchFamily="18" charset="0"/>
              </a:rPr>
              <a:t>В методических рекомендациях для участников регионального конкурса на лучшую методическую разработку в системе внеурочной деятельности и дополнительного образования детей описаны следующие разделы:</a:t>
            </a:r>
            <a:endParaRPr lang="ru-RU" sz="1300" dirty="0">
              <a:latin typeface="+mj-lt"/>
              <a:cs typeface="Times New Roman" pitchFamily="18" charset="0"/>
            </a:endParaRPr>
          </a:p>
          <a:p>
            <a:pPr algn="just"/>
            <a:r>
              <a:rPr lang="ru-RU" sz="1300" i="1" dirty="0">
                <a:latin typeface="+mj-lt"/>
                <a:cs typeface="Times New Roman" pitchFamily="18" charset="0"/>
              </a:rPr>
              <a:t>- Методическая разработка как особый образовательный продукт.</a:t>
            </a:r>
            <a:endParaRPr lang="ru-RU" sz="1300" dirty="0">
              <a:latin typeface="+mj-lt"/>
              <a:cs typeface="Times New Roman" pitchFamily="18" charset="0"/>
            </a:endParaRPr>
          </a:p>
          <a:p>
            <a:pPr algn="just"/>
            <a:r>
              <a:rPr lang="ru-RU" sz="1300" i="1" dirty="0">
                <a:latin typeface="+mj-lt"/>
                <a:cs typeface="Times New Roman" pitchFamily="18" charset="0"/>
              </a:rPr>
              <a:t>- Содержание и технология проектирования методической разработки.</a:t>
            </a:r>
            <a:endParaRPr lang="ru-RU" sz="1300" dirty="0">
              <a:latin typeface="+mj-lt"/>
              <a:cs typeface="Times New Roman" pitchFamily="18" charset="0"/>
            </a:endParaRPr>
          </a:p>
          <a:p>
            <a:pPr algn="just"/>
            <a:r>
              <a:rPr lang="ru-RU" sz="1300" i="1" dirty="0">
                <a:latin typeface="+mj-lt"/>
                <a:cs typeface="Times New Roman" pitchFamily="18" charset="0"/>
              </a:rPr>
              <a:t>- Требования к структуре методической разработки:</a:t>
            </a:r>
            <a:endParaRPr lang="ru-RU" sz="1300" dirty="0">
              <a:latin typeface="+mj-lt"/>
              <a:cs typeface="Times New Roman" pitchFamily="18" charset="0"/>
            </a:endParaRPr>
          </a:p>
          <a:p>
            <a:pPr algn="just"/>
            <a:r>
              <a:rPr lang="ru-RU" sz="1300" i="1" dirty="0">
                <a:latin typeface="+mj-lt"/>
                <a:cs typeface="Times New Roman" pitchFamily="18" charset="0"/>
              </a:rPr>
              <a:t>требования к структуре дополнительной общеобразовательной общеразвивающей программы.</a:t>
            </a:r>
            <a:endParaRPr lang="ru-RU" sz="1300" dirty="0">
              <a:latin typeface="+mj-lt"/>
              <a:cs typeface="Times New Roman" pitchFamily="18" charset="0"/>
            </a:endParaRPr>
          </a:p>
          <a:p>
            <a:pPr algn="just"/>
            <a:r>
              <a:rPr lang="ru-RU" sz="1300" i="1" dirty="0">
                <a:latin typeface="+mj-lt"/>
                <a:cs typeface="Times New Roman" pitchFamily="18" charset="0"/>
              </a:rPr>
              <a:t>требования к структуре рабочей программы внеурочной деятельности.</a:t>
            </a:r>
            <a:endParaRPr lang="ru-RU" sz="1300" dirty="0">
              <a:latin typeface="+mj-lt"/>
              <a:cs typeface="Times New Roman" pitchFamily="18" charset="0"/>
            </a:endParaRPr>
          </a:p>
          <a:p>
            <a:pPr algn="just"/>
            <a:r>
              <a:rPr lang="ru-RU" sz="1300" i="1" dirty="0">
                <a:latin typeface="+mj-lt"/>
                <a:cs typeface="Times New Roman" pitchFamily="18" charset="0"/>
              </a:rPr>
              <a:t>требования к структуре плана внеурочной деятельности.</a:t>
            </a:r>
            <a:endParaRPr lang="ru-RU" sz="1300" dirty="0">
              <a:latin typeface="+mj-lt"/>
              <a:cs typeface="Times New Roman" pitchFamily="18" charset="0"/>
            </a:endParaRPr>
          </a:p>
          <a:p>
            <a:pPr algn="just"/>
            <a:r>
              <a:rPr lang="ru-RU" sz="1300" i="1" dirty="0">
                <a:latin typeface="+mj-lt"/>
                <a:cs typeface="Times New Roman" pitchFamily="18" charset="0"/>
              </a:rPr>
              <a:t>требования к структуре сценария учебного занятия / внеурочного занятия / сценария воспитательного мероприятия.</a:t>
            </a:r>
            <a:endParaRPr lang="ru-RU" sz="1300" dirty="0">
              <a:latin typeface="+mj-lt"/>
              <a:cs typeface="Times New Roman" pitchFamily="18" charset="0"/>
            </a:endParaRPr>
          </a:p>
          <a:p>
            <a:pPr algn="just"/>
            <a:r>
              <a:rPr lang="ru-RU" sz="1300" i="1" dirty="0">
                <a:latin typeface="+mj-lt"/>
                <a:cs typeface="Times New Roman" pitchFamily="18" charset="0"/>
              </a:rPr>
              <a:t>требования к структуре социального проекта</a:t>
            </a:r>
            <a:r>
              <a:rPr lang="ru-RU" sz="1300" i="1" dirty="0" smtClean="0">
                <a:latin typeface="+mj-lt"/>
                <a:cs typeface="Times New Roman" pitchFamily="18" charset="0"/>
              </a:rPr>
              <a:t>.</a:t>
            </a:r>
            <a:endParaRPr lang="ru-RU" sz="800" i="1" dirty="0" smtClean="0">
              <a:latin typeface="+mj-lt"/>
              <a:cs typeface="Times New Roman" pitchFamily="18" charset="0"/>
            </a:endParaRPr>
          </a:p>
          <a:p>
            <a:pPr algn="just"/>
            <a:r>
              <a:rPr lang="ru-RU" sz="1300" b="1" dirty="0" smtClean="0">
                <a:latin typeface="+mj-lt"/>
                <a:cs typeface="Times New Roman" pitchFamily="18" charset="0"/>
              </a:rPr>
              <a:t>21</a:t>
            </a:r>
            <a:r>
              <a:rPr lang="ru-RU" sz="1300" b="1" dirty="0">
                <a:latin typeface="+mj-lt"/>
                <a:cs typeface="Times New Roman" pitchFamily="18" charset="0"/>
              </a:rPr>
              <a:t>. Сборник методических разработок участников регионально-исследовательской группы по проблеме разработки оптимальной модели внеурочной деятельности в условиях интеграции общего и дополнительного образования. </a:t>
            </a:r>
            <a:r>
              <a:rPr lang="ru-RU" sz="1300" dirty="0">
                <a:latin typeface="+mj-lt"/>
                <a:cs typeface="Times New Roman" pitchFamily="18" charset="0"/>
              </a:rPr>
              <a:t>Год издания: 2018 /Авторы: </a:t>
            </a:r>
            <a:r>
              <a:rPr lang="ru-RU" sz="1300" dirty="0" err="1">
                <a:latin typeface="+mj-lt"/>
                <a:cs typeface="Times New Roman" pitchFamily="18" charset="0"/>
              </a:rPr>
              <a:t>Зевакова</a:t>
            </a:r>
            <a:r>
              <a:rPr lang="ru-RU" sz="1300" dirty="0">
                <a:latin typeface="+mj-lt"/>
                <a:cs typeface="Times New Roman" pitchFamily="18" charset="0"/>
              </a:rPr>
              <a:t> Н.С., </a:t>
            </a:r>
            <a:r>
              <a:rPr lang="ru-RU" sz="1300" dirty="0" err="1">
                <a:latin typeface="+mj-lt"/>
                <a:cs typeface="Times New Roman" pitchFamily="18" charset="0"/>
              </a:rPr>
              <a:t>Сечковская</a:t>
            </a:r>
            <a:r>
              <a:rPr lang="ru-RU" sz="1300" dirty="0">
                <a:latin typeface="+mj-lt"/>
                <a:cs typeface="Times New Roman" pitchFamily="18" charset="0"/>
              </a:rPr>
              <a:t> Н.В. Доступ к ресурсу: </a:t>
            </a:r>
            <a:r>
              <a:rPr lang="ru-RU" sz="1300" u="sng" dirty="0">
                <a:latin typeface="+mj-lt"/>
                <a:cs typeface="Times New Roman" pitchFamily="18" charset="0"/>
                <a:hlinkClick r:id="rId4"/>
              </a:rPr>
              <a:t>https://www.calameo.com/read/0063988582b0cce09fe1d</a:t>
            </a:r>
            <a:endParaRPr lang="ru-RU" sz="1300" dirty="0">
              <a:latin typeface="+mj-lt"/>
              <a:cs typeface="Times New Roman" pitchFamily="18" charset="0"/>
            </a:endParaRPr>
          </a:p>
          <a:p>
            <a:pPr algn="just"/>
            <a:r>
              <a:rPr lang="ru-RU" sz="1300" b="1" i="1" dirty="0">
                <a:latin typeface="+mj-lt"/>
                <a:cs typeface="Times New Roman" pitchFamily="18" charset="0"/>
              </a:rPr>
              <a:t>Аннотация:</a:t>
            </a:r>
            <a:endParaRPr lang="ru-RU" sz="1300" dirty="0">
              <a:latin typeface="+mj-lt"/>
              <a:cs typeface="Times New Roman" pitchFamily="18" charset="0"/>
            </a:endParaRPr>
          </a:p>
          <a:p>
            <a:pPr algn="just"/>
            <a:r>
              <a:rPr lang="ru-RU" sz="1300" i="1" dirty="0">
                <a:latin typeface="+mj-lt"/>
                <a:cs typeface="Times New Roman" pitchFamily="18" charset="0"/>
              </a:rPr>
              <a:t>В сборнике представлены методические разработки участников региональной исследовательской группы по проблеме разработки оптимальной модели внеурочной деятельности в условиях интеграции общего и дополнительного образования </a:t>
            </a:r>
            <a:endParaRPr lang="ru-RU" sz="1300" i="1" dirty="0" smtClean="0">
              <a:latin typeface="+mj-lt"/>
              <a:cs typeface="Times New Roman" pitchFamily="18" charset="0"/>
            </a:endParaRPr>
          </a:p>
          <a:p>
            <a:pPr algn="just"/>
            <a:r>
              <a:rPr lang="ru-RU" sz="1300" i="1" dirty="0" smtClean="0">
                <a:latin typeface="+mj-lt"/>
                <a:cs typeface="Times New Roman" pitchFamily="18" charset="0"/>
              </a:rPr>
              <a:t>- </a:t>
            </a:r>
            <a:r>
              <a:rPr lang="ru-RU" sz="1300" i="1" dirty="0">
                <a:latin typeface="+mj-lt"/>
                <a:cs typeface="Times New Roman" pitchFamily="18" charset="0"/>
              </a:rPr>
              <a:t>модели продуктивного взаимодействия учреждений и организаций разного уровня и ведомственной принадлежности по проблематике исследования, в том числе на основе сетевого взаимодействия;</a:t>
            </a:r>
            <a:endParaRPr lang="ru-RU" sz="1300" dirty="0">
              <a:latin typeface="+mj-lt"/>
              <a:cs typeface="Times New Roman" pitchFamily="18" charset="0"/>
            </a:endParaRPr>
          </a:p>
          <a:p>
            <a:pPr algn="just"/>
            <a:r>
              <a:rPr lang="ru-RU" sz="1300" i="1" dirty="0">
                <a:latin typeface="+mj-lt"/>
                <a:cs typeface="Times New Roman" pitchFamily="18" charset="0"/>
              </a:rPr>
              <a:t>- информационные, технологические, мониторинговые карты для оптимизации ресурсов образовательных учреждений, организации практико-ориентированной деятельности и проведения мониторинговых процедур;</a:t>
            </a:r>
            <a:endParaRPr lang="ru-RU" sz="1300" dirty="0">
              <a:latin typeface="+mj-lt"/>
              <a:cs typeface="Times New Roman" pitchFamily="18" charset="0"/>
            </a:endParaRPr>
          </a:p>
          <a:p>
            <a:pPr algn="just"/>
            <a:r>
              <a:rPr lang="ru-RU" sz="1300" i="1" dirty="0">
                <a:latin typeface="+mj-lt"/>
                <a:cs typeface="Times New Roman" pitchFamily="18" charset="0"/>
              </a:rPr>
              <a:t>- методические рекомендации по созданию и функционированию ресурсного центра и </a:t>
            </a:r>
            <a:r>
              <a:rPr lang="ru-RU" sz="1300" i="1" dirty="0" err="1">
                <a:latin typeface="+mj-lt"/>
                <a:cs typeface="Times New Roman" pitchFamily="18" charset="0"/>
              </a:rPr>
              <a:t>стажировочных</a:t>
            </a:r>
            <a:r>
              <a:rPr lang="ru-RU" sz="1300" i="1" dirty="0">
                <a:latin typeface="+mj-lt"/>
                <a:cs typeface="Times New Roman" pitchFamily="18" charset="0"/>
              </a:rPr>
              <a:t> площадок на муниципальном уровне;</a:t>
            </a:r>
            <a:endParaRPr lang="ru-RU" sz="1300" dirty="0">
              <a:latin typeface="+mj-lt"/>
              <a:cs typeface="Times New Roman" pitchFamily="18" charset="0"/>
            </a:endParaRPr>
          </a:p>
          <a:p>
            <a:pPr algn="just"/>
            <a:r>
              <a:rPr lang="ru-RU" sz="1300" i="1" dirty="0">
                <a:latin typeface="+mj-lt"/>
                <a:cs typeface="Times New Roman" pitchFamily="18" charset="0"/>
              </a:rPr>
              <a:t>- сценарные планы интегрированных календарных мероприятий.</a:t>
            </a:r>
            <a:endParaRPr lang="ru-RU" sz="1300" dirty="0">
              <a:latin typeface="+mj-lt"/>
              <a:cs typeface="Times New Roman" pitchFamily="18" charset="0"/>
            </a:endParaRPr>
          </a:p>
          <a:p>
            <a:endParaRPr lang="ru-RU" dirty="0"/>
          </a:p>
        </p:txBody>
      </p:sp>
    </p:spTree>
    <p:extLst>
      <p:ext uri="{BB962C8B-B14F-4D97-AF65-F5344CB8AC3E}">
        <p14:creationId xmlns:p14="http://schemas.microsoft.com/office/powerpoint/2010/main" val="2430465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928992" cy="5539978"/>
          </a:xfrm>
          <a:prstGeom prst="rect">
            <a:avLst/>
          </a:prstGeom>
          <a:noFill/>
        </p:spPr>
        <p:txBody>
          <a:bodyPr wrap="square" rtlCol="0">
            <a:spAutoFit/>
          </a:bodyPr>
          <a:lstStyle/>
          <a:p>
            <a:pPr algn="just"/>
            <a:endParaRPr lang="ru-RU" sz="1400" b="1" dirty="0" smtClean="0"/>
          </a:p>
          <a:p>
            <a:pPr algn="just"/>
            <a:r>
              <a:rPr lang="ru-RU" sz="1400" b="1" dirty="0" smtClean="0"/>
              <a:t>22</a:t>
            </a:r>
            <a:r>
              <a:rPr lang="ru-RU" sz="1400" b="1" dirty="0"/>
              <a:t>. Электронный сборник материалов участников региональной научно-практической конференции «Дополнительное образование детей: вызовы современного развития». </a:t>
            </a:r>
            <a:r>
              <a:rPr lang="ru-RU" sz="1400" dirty="0"/>
              <a:t>Год издания: 2018 /Авторы: </a:t>
            </a:r>
            <a:r>
              <a:rPr lang="ru-RU" sz="1400" dirty="0" err="1"/>
              <a:t>Зевакова</a:t>
            </a:r>
            <a:r>
              <a:rPr lang="ru-RU" sz="1400" dirty="0"/>
              <a:t> Н.С., </a:t>
            </a:r>
            <a:r>
              <a:rPr lang="ru-RU" sz="1400" dirty="0" err="1"/>
              <a:t>Сечковская</a:t>
            </a:r>
            <a:r>
              <a:rPr lang="ru-RU" sz="1400" dirty="0"/>
              <a:t> Н.В., </a:t>
            </a:r>
            <a:r>
              <a:rPr lang="ru-RU" sz="1400" dirty="0" err="1"/>
              <a:t>Акимиова</a:t>
            </a:r>
            <a:r>
              <a:rPr lang="ru-RU" sz="1400" dirty="0"/>
              <a:t> Е.М. Доступ к ресурсу: </a:t>
            </a:r>
            <a:r>
              <a:rPr lang="ru-RU" sz="1400" u="sng" dirty="0">
                <a:hlinkClick r:id="rId3"/>
              </a:rPr>
              <a:t>https://www.calameo.com/read/006398858bf6e5d4b2880</a:t>
            </a:r>
            <a:endParaRPr lang="ru-RU" sz="1400" dirty="0"/>
          </a:p>
          <a:p>
            <a:pPr algn="just"/>
            <a:r>
              <a:rPr lang="ru-RU" sz="1400" b="1" i="1" dirty="0"/>
              <a:t>Аннотация</a:t>
            </a:r>
            <a:r>
              <a:rPr lang="ru-RU" sz="1400" dirty="0"/>
              <a:t>:</a:t>
            </a:r>
          </a:p>
          <a:p>
            <a:pPr algn="just"/>
            <a:r>
              <a:rPr lang="ru-RU" sz="1400" i="1" dirty="0"/>
              <a:t>Конференция «Дополнительное образование детей: вызовы современного развития» стала открытой площадкой для конструктивного диалога и взаимодействия всех структур дополнительного образования. На конференции были обозначены актуальные проблемы и новые направления развития региональной системы дополнительного образования детей в соответствии с приоритетами государственной образовательной политики, намечены векторы консолидации и оптимизации ресурсов дополнительного образования на межведомственной основе.</a:t>
            </a:r>
            <a:endParaRPr lang="ru-RU" sz="1400" dirty="0"/>
          </a:p>
          <a:p>
            <a:pPr algn="just"/>
            <a:r>
              <a:rPr lang="ru-RU" sz="1400" i="1" dirty="0"/>
              <a:t>В электронном сборнике представлены эффективные модели, проекты и практики педагогов и учреждении дополнительного образования Смоленской области. Сборник адресован руководителям, заместителям руководителя,  педагогам дополнительного образования, методистам, педагогам-организаторам, старшим вожатым, воспитателям общеобразовательных организаций.</a:t>
            </a:r>
            <a:endParaRPr lang="ru-RU" sz="1400" dirty="0"/>
          </a:p>
          <a:p>
            <a:pPr algn="just"/>
            <a:r>
              <a:rPr lang="ru-RU" sz="1400" i="1" dirty="0"/>
              <a:t> </a:t>
            </a:r>
            <a:endParaRPr lang="ru-RU" sz="1400" dirty="0"/>
          </a:p>
          <a:p>
            <a:pPr algn="just"/>
            <a:r>
              <a:rPr lang="ru-RU" sz="1400" b="1" dirty="0"/>
              <a:t>23. Методические рекомендации по разработке системы оценки результатов внеурочной деятельности в общеобразовательной организации. </a:t>
            </a:r>
            <a:r>
              <a:rPr lang="ru-RU" sz="1400" dirty="0"/>
              <a:t>Год издания: 2018 /Авторы: </a:t>
            </a:r>
            <a:r>
              <a:rPr lang="ru-RU" sz="1400" dirty="0" err="1"/>
              <a:t>Зевакова</a:t>
            </a:r>
            <a:r>
              <a:rPr lang="ru-RU" sz="1400" dirty="0"/>
              <a:t> Н.С., </a:t>
            </a:r>
            <a:r>
              <a:rPr lang="ru-RU" sz="1400" dirty="0" err="1"/>
              <a:t>Сечковская</a:t>
            </a:r>
            <a:r>
              <a:rPr lang="ru-RU" sz="1400" dirty="0"/>
              <a:t> Н.В. Доступ к ресурсу: </a:t>
            </a:r>
            <a:r>
              <a:rPr lang="ru-RU" sz="1400" u="sng" dirty="0">
                <a:hlinkClick r:id="rId4"/>
              </a:rPr>
              <a:t>https://www.calameo.com/read/0063988583b7444315109</a:t>
            </a:r>
            <a:endParaRPr lang="ru-RU" sz="1400" dirty="0"/>
          </a:p>
          <a:p>
            <a:pPr algn="just"/>
            <a:r>
              <a:rPr lang="ru-RU" sz="1400" b="1" i="1" dirty="0"/>
              <a:t>Аннотация</a:t>
            </a:r>
            <a:r>
              <a:rPr lang="ru-RU" sz="1400" dirty="0"/>
              <a:t>:</a:t>
            </a:r>
          </a:p>
          <a:p>
            <a:pPr algn="just"/>
            <a:r>
              <a:rPr lang="ru-RU" sz="1400" i="1" dirty="0"/>
              <a:t>Методические рекомендации направлены на разрешение имеющихся профессиональных затруднений и помогут администрации и педагогам, реализующим внеурочную деятельность. Разрабатывать программы мониторинга, рабочие программы / планы внеурочной деятельности, фиксировать занятость и достижения обучающихся, формировать фонд контрольно-измерительных материалов.</a:t>
            </a:r>
            <a:endParaRPr lang="ru-RU" sz="1400" dirty="0"/>
          </a:p>
          <a:p>
            <a:endParaRPr lang="ru-RU" dirty="0"/>
          </a:p>
        </p:txBody>
      </p:sp>
    </p:spTree>
    <p:extLst>
      <p:ext uri="{BB962C8B-B14F-4D97-AF65-F5344CB8AC3E}">
        <p14:creationId xmlns:p14="http://schemas.microsoft.com/office/powerpoint/2010/main" val="1960144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764704"/>
            <a:ext cx="8928992" cy="5324535"/>
          </a:xfrm>
          <a:prstGeom prst="rect">
            <a:avLst/>
          </a:prstGeom>
          <a:noFill/>
        </p:spPr>
        <p:txBody>
          <a:bodyPr wrap="square" rtlCol="0">
            <a:spAutoFit/>
          </a:bodyPr>
          <a:lstStyle/>
          <a:p>
            <a:pPr algn="just"/>
            <a:endParaRPr lang="ru-RU" sz="1400" b="1" dirty="0" smtClean="0"/>
          </a:p>
          <a:p>
            <a:pPr algn="just"/>
            <a:endParaRPr lang="ru-RU" sz="1400" b="1" dirty="0"/>
          </a:p>
          <a:p>
            <a:pPr algn="just"/>
            <a:r>
              <a:rPr lang="ru-RU" sz="1400" b="1" dirty="0" smtClean="0"/>
              <a:t>24</a:t>
            </a:r>
            <a:r>
              <a:rPr lang="ru-RU" sz="1400" b="1" dirty="0"/>
              <a:t>. Методические рекомендации «Разработка системы оценки результатов внеурочной деятельности в общеобразовательной организации». </a:t>
            </a:r>
            <a:r>
              <a:rPr lang="ru-RU" sz="1400" dirty="0"/>
              <a:t>Год издания: 2018 /Авторы: </a:t>
            </a:r>
            <a:r>
              <a:rPr lang="ru-RU" sz="1400" dirty="0" err="1"/>
              <a:t>Зевакова</a:t>
            </a:r>
            <a:r>
              <a:rPr lang="ru-RU" sz="1400" dirty="0"/>
              <a:t> Н.С., </a:t>
            </a:r>
            <a:r>
              <a:rPr lang="ru-RU" sz="1400" dirty="0" err="1"/>
              <a:t>Сечковская</a:t>
            </a:r>
            <a:r>
              <a:rPr lang="ru-RU" sz="1400" dirty="0"/>
              <a:t> Н.В. Доступ к ресурсу: </a:t>
            </a:r>
            <a:r>
              <a:rPr lang="ru-RU" sz="1400" u="sng" dirty="0">
                <a:hlinkClick r:id="rId3"/>
              </a:rPr>
              <a:t>https://www.calameo.com/read/00639885868815560b41f</a:t>
            </a:r>
            <a:endParaRPr lang="ru-RU" sz="1400" dirty="0"/>
          </a:p>
          <a:p>
            <a:pPr algn="just"/>
            <a:r>
              <a:rPr lang="ru-RU" sz="1400" b="1" i="1" dirty="0"/>
              <a:t>Аннотация</a:t>
            </a:r>
            <a:r>
              <a:rPr lang="ru-RU" sz="1400" dirty="0"/>
              <a:t>:</a:t>
            </a:r>
          </a:p>
          <a:p>
            <a:pPr algn="just"/>
            <a:r>
              <a:rPr lang="ru-RU" sz="1400" i="1" dirty="0"/>
              <a:t>В методических рекомендациях представлены материалы по разработке системы оценки результатов внеурочной деятельности в контексте требований ФГОС, которые включают в себя:</a:t>
            </a:r>
            <a:endParaRPr lang="ru-RU" sz="1400" dirty="0"/>
          </a:p>
          <a:p>
            <a:pPr algn="just"/>
            <a:r>
              <a:rPr lang="ru-RU" sz="1400" i="1" dirty="0"/>
              <a:t>- требования к формированию и оценке планируемых результатов внеурочной деятельности в рамках освоения основной образовательной программы образовательной организации;</a:t>
            </a:r>
            <a:endParaRPr lang="ru-RU" sz="1400" dirty="0"/>
          </a:p>
          <a:p>
            <a:pPr algn="just"/>
            <a:r>
              <a:rPr lang="ru-RU" sz="1400" i="1" dirty="0"/>
              <a:t>- фрагменты нормативных локальных актов;</a:t>
            </a:r>
            <a:endParaRPr lang="ru-RU" sz="1400" dirty="0"/>
          </a:p>
          <a:p>
            <a:pPr algn="just"/>
            <a:r>
              <a:rPr lang="ru-RU" sz="1400" i="1" dirty="0"/>
              <a:t>- мониторинговые карты оценки результатов внеурочной деятельности;</a:t>
            </a:r>
            <a:endParaRPr lang="ru-RU" sz="1400" dirty="0"/>
          </a:p>
          <a:p>
            <a:pPr algn="just"/>
            <a:r>
              <a:rPr lang="ru-RU" sz="1400" i="1" dirty="0"/>
              <a:t>- контрольно-измерительные материалы для оценки </a:t>
            </a:r>
            <a:r>
              <a:rPr lang="ru-RU" sz="1400" i="1" dirty="0" err="1"/>
              <a:t>метапредметных</a:t>
            </a:r>
            <a:r>
              <a:rPr lang="ru-RU" sz="1400" i="1" dirty="0"/>
              <a:t> и личностных результатов в ходе освоения программ и планов внеурочной деятельности на уровне начального общего/основного общего образования.</a:t>
            </a:r>
            <a:endParaRPr lang="ru-RU" sz="1400" dirty="0"/>
          </a:p>
          <a:p>
            <a:pPr algn="just"/>
            <a:r>
              <a:rPr lang="ru-RU" sz="1400" i="1" dirty="0"/>
              <a:t>На основе предлагаемого материала администрация и педагогические работники образовательных организаций смогут разрабатывать локальные акты. Оформлять учебную документацию, фиксировать занятость и достижения обучающихся во время внеурочной деятельности. разрабатывать программы мониторинга, рабочие программы,. Планы внеурочной деятельности. формировать фонд контрольно-измерительных материалов. Пособие адресовано руководителям, заместителям руководителя, учителям-предметникам, классным руководителям, старшим вожатым, педагогам-организаторам, педагогам дополнительного образования, воспитателям общеобразовательных организаций.</a:t>
            </a:r>
            <a:endParaRPr lang="ru-RU" sz="1400" dirty="0"/>
          </a:p>
          <a:p>
            <a:r>
              <a:rPr lang="ru-RU" sz="1400" b="1" dirty="0"/>
              <a:t> </a:t>
            </a:r>
            <a:endParaRPr lang="ru-RU" sz="1400" dirty="0"/>
          </a:p>
          <a:p>
            <a:endParaRPr lang="ru-RU" dirty="0"/>
          </a:p>
        </p:txBody>
      </p:sp>
    </p:spTree>
    <p:extLst>
      <p:ext uri="{BB962C8B-B14F-4D97-AF65-F5344CB8AC3E}">
        <p14:creationId xmlns:p14="http://schemas.microsoft.com/office/powerpoint/2010/main" val="2592133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a:t>
            </a:r>
            <a:r>
              <a:rPr lang="ru-RU" sz="1400" dirty="0" smtClean="0"/>
              <a:t>руководящих и </a:t>
            </a:r>
            <a:r>
              <a:rPr lang="ru-RU" sz="1400" dirty="0" smtClean="0"/>
              <a:t>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764704"/>
            <a:ext cx="8784976" cy="4401205"/>
          </a:xfrm>
          <a:prstGeom prst="rect">
            <a:avLst/>
          </a:prstGeom>
          <a:noFill/>
        </p:spPr>
        <p:txBody>
          <a:bodyPr wrap="square" rtlCol="0">
            <a:spAutoFit/>
          </a:bodyPr>
          <a:lstStyle/>
          <a:p>
            <a:pPr algn="just"/>
            <a:endParaRPr lang="ru-RU" sz="1400" b="1" dirty="0" smtClean="0"/>
          </a:p>
          <a:p>
            <a:pPr algn="just"/>
            <a:endParaRPr lang="ru-RU" sz="1400" b="1" dirty="0"/>
          </a:p>
          <a:p>
            <a:pPr algn="just"/>
            <a:endParaRPr lang="ru-RU" sz="1400" b="1" dirty="0" smtClean="0"/>
          </a:p>
          <a:p>
            <a:pPr algn="just"/>
            <a:r>
              <a:rPr lang="ru-RU" sz="1400" b="1" dirty="0" smtClean="0"/>
              <a:t>25</a:t>
            </a:r>
            <a:r>
              <a:rPr lang="ru-RU" sz="1400" b="1" dirty="0"/>
              <a:t>. Сборник методических разработок участников региональной исследовательской группы по проблеме разработке оптимальной модели </a:t>
            </a:r>
            <a:r>
              <a:rPr lang="ru-RU" sz="1400" b="1" dirty="0" err="1"/>
              <a:t>внутриурочной</a:t>
            </a:r>
            <a:r>
              <a:rPr lang="ru-RU" sz="1400" b="1" dirty="0"/>
              <a:t> деятельности в условиях интеграции общего и дополнительного образования. </a:t>
            </a:r>
            <a:r>
              <a:rPr lang="ru-RU" sz="1400" dirty="0"/>
              <a:t>Год издания: 2017 /Авторы: </a:t>
            </a:r>
            <a:r>
              <a:rPr lang="ru-RU" sz="1400" dirty="0" err="1"/>
              <a:t>Зевакова</a:t>
            </a:r>
            <a:r>
              <a:rPr lang="ru-RU" sz="1400" dirty="0"/>
              <a:t> Н.С., </a:t>
            </a:r>
            <a:r>
              <a:rPr lang="ru-RU" sz="1400" dirty="0" err="1"/>
              <a:t>Сечковская</a:t>
            </a:r>
            <a:r>
              <a:rPr lang="ru-RU" sz="1400" dirty="0"/>
              <a:t> Н.В. Доступ к ресурсу: </a:t>
            </a:r>
            <a:r>
              <a:rPr lang="ru-RU" sz="1400" u="sng" dirty="0">
                <a:hlinkClick r:id="rId3"/>
              </a:rPr>
              <a:t>https://ru.calameo.com/read/0063988588c4ca506b465</a:t>
            </a:r>
            <a:endParaRPr lang="ru-RU" sz="1400" dirty="0"/>
          </a:p>
          <a:p>
            <a:pPr algn="just"/>
            <a:r>
              <a:rPr lang="ru-RU" sz="1400" b="1" i="1" dirty="0"/>
              <a:t>Аннотация</a:t>
            </a:r>
            <a:r>
              <a:rPr lang="ru-RU" sz="1400" dirty="0"/>
              <a:t>:</a:t>
            </a:r>
          </a:p>
          <a:p>
            <a:pPr algn="just"/>
            <a:r>
              <a:rPr lang="ru-RU" sz="1400" i="1" dirty="0"/>
              <a:t>В сборнике представлены методические разработки участников исследовательской группы по проблеме разработки оптимальной модели внеурочной деятельности в условиях интеграции общего и дополнительного образования учреждений дополнительного образования:…</a:t>
            </a:r>
            <a:endParaRPr lang="ru-RU" sz="1400" dirty="0"/>
          </a:p>
          <a:p>
            <a:pPr algn="just"/>
            <a:r>
              <a:rPr lang="ru-RU" sz="1400" i="1" dirty="0"/>
              <a:t>В сборнике представлены:</a:t>
            </a:r>
            <a:endParaRPr lang="ru-RU" sz="1400" dirty="0"/>
          </a:p>
          <a:p>
            <a:pPr algn="just"/>
            <a:r>
              <a:rPr lang="ru-RU" sz="1400" i="1" dirty="0"/>
              <a:t>- модели продуктивного взаимодействия учреждений и организаций разного уровня и ведомственной принадлежности по проблематике исследования.  Том числе на основе сетевого взаимодействия;</a:t>
            </a:r>
            <a:endParaRPr lang="ru-RU" sz="1400" dirty="0"/>
          </a:p>
          <a:p>
            <a:pPr algn="just"/>
            <a:r>
              <a:rPr lang="ru-RU" sz="1400" i="1" dirty="0"/>
              <a:t>- информационные. Технологические, мониторинговые карты для оптимизации ресурсов образовательных учреждений, организации практико-ориентированной деятельности и проведения мониторинговых процедур;</a:t>
            </a:r>
            <a:endParaRPr lang="ru-RU" sz="1400" dirty="0"/>
          </a:p>
          <a:p>
            <a:pPr algn="just"/>
            <a:r>
              <a:rPr lang="ru-RU" sz="1400" i="1" dirty="0"/>
              <a:t>- методические рекомендации по созданию и функционированию ресурсного центра и </a:t>
            </a:r>
            <a:r>
              <a:rPr lang="ru-RU" sz="1400" i="1" dirty="0" err="1"/>
              <a:t>стажировочных</a:t>
            </a:r>
            <a:r>
              <a:rPr lang="ru-RU" sz="1400" i="1" dirty="0"/>
              <a:t> площадок на муниципальном уровне;</a:t>
            </a:r>
            <a:endParaRPr lang="ru-RU" sz="1400" dirty="0"/>
          </a:p>
          <a:p>
            <a:pPr algn="just"/>
            <a:r>
              <a:rPr lang="ru-RU" sz="1400" i="1" dirty="0"/>
              <a:t>- сценарные планы интегрированных календарных мероприятий.</a:t>
            </a:r>
            <a:endParaRPr lang="ru-RU" sz="1400" dirty="0"/>
          </a:p>
        </p:txBody>
      </p:sp>
    </p:spTree>
    <p:extLst>
      <p:ext uri="{BB962C8B-B14F-4D97-AF65-F5344CB8AC3E}">
        <p14:creationId xmlns:p14="http://schemas.microsoft.com/office/powerpoint/2010/main" val="583742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764704"/>
            <a:ext cx="8856984" cy="6370975"/>
          </a:xfrm>
          <a:prstGeom prst="rect">
            <a:avLst/>
          </a:prstGeom>
          <a:noFill/>
        </p:spPr>
        <p:txBody>
          <a:bodyPr wrap="square" rtlCol="0">
            <a:spAutoFit/>
          </a:bodyPr>
          <a:lstStyle/>
          <a:p>
            <a:r>
              <a:rPr lang="ru-RU" sz="1300" b="1" dirty="0"/>
              <a:t>26. Методическое пособие «Организация внеурочной деятельности в общеобразовательном учреждении: от требований ФГОС к практике реализации» </a:t>
            </a:r>
            <a:r>
              <a:rPr lang="ru-RU" sz="1300" dirty="0"/>
              <a:t>Год издания: 2017/Авторы: </a:t>
            </a:r>
            <a:r>
              <a:rPr lang="ru-RU" sz="1300" dirty="0" err="1"/>
              <a:t>Зевакова</a:t>
            </a:r>
            <a:r>
              <a:rPr lang="ru-RU" sz="1300" dirty="0"/>
              <a:t> Н.С., </a:t>
            </a:r>
            <a:r>
              <a:rPr lang="ru-RU" sz="1300" dirty="0" err="1"/>
              <a:t>Сечковская</a:t>
            </a:r>
            <a:r>
              <a:rPr lang="ru-RU" sz="1300" dirty="0"/>
              <a:t> Н.В. Доступ к ресурсу: </a:t>
            </a:r>
            <a:r>
              <a:rPr lang="ru-RU" sz="1300" u="sng" dirty="0">
                <a:hlinkClick r:id="rId3"/>
              </a:rPr>
              <a:t>https://www.calameo.com/read/0063988583daccbc2bc6a</a:t>
            </a:r>
            <a:endParaRPr lang="ru-RU" sz="1300" dirty="0"/>
          </a:p>
          <a:p>
            <a:r>
              <a:rPr lang="ru-RU" sz="1300" b="1" i="1" dirty="0"/>
              <a:t>Аннотация</a:t>
            </a:r>
            <a:r>
              <a:rPr lang="ru-RU" sz="1300" dirty="0"/>
              <a:t>: </a:t>
            </a:r>
          </a:p>
          <a:p>
            <a:r>
              <a:rPr lang="ru-RU" sz="1300" i="1" dirty="0"/>
              <a:t>В методическом пособии использованы материалы победителей и призеров регионального конкурса на лучшую программу внеурочной деятельности.</a:t>
            </a:r>
            <a:endParaRPr lang="ru-RU" sz="1300" dirty="0"/>
          </a:p>
          <a:p>
            <a:r>
              <a:rPr lang="ru-RU" sz="1300" i="1" dirty="0"/>
              <a:t>В пособии представлены материалы на организации внеурочной деятельности обучающихся в контексте требований ФГОС, которые включают в себя нормативно-правовое обеспечение. Программно-методическое и мониторинговое сопровождение внеурочной деятельности. На основе предлагаемого материала администрация и педагогические работники общеобразовательных организаций смогут разработать локальные акты. Оформить учебную документацию, фиксировать занятость и достижения обучающихся во внеурочной деятельности, разрабатывать рабочие программы, планы внеурочной деятельности. Ориентированные на достижения планируемых воспитательных результатов разного уровня. Создавать программы мониторинга для оценки эффективности реализации внеурочной деятельности, подбирать фонд контрольно-измерительных материалов. В пособии представлены ответы на актуальные вопросы педагогической общественности региона из практики организации внеурочной деятельности. фрагменты рабочих программ победителей и призеров регионального конкурса на лучшую программу внеурочной деятельности.</a:t>
            </a:r>
            <a:endParaRPr lang="ru-RU" sz="1300" dirty="0"/>
          </a:p>
          <a:p>
            <a:r>
              <a:rPr lang="ru-RU" sz="1300" i="1" dirty="0"/>
              <a:t>Пособие адресовано руководителям. Заместителям руководителя, учителям предметникам, классным руководителям, старшим вожатым, педагогам-организаторам, педагогам дополнительного образования, воспитателям общеобразовательных организаций.</a:t>
            </a:r>
            <a:endParaRPr lang="ru-RU" sz="1300" dirty="0"/>
          </a:p>
          <a:p>
            <a:r>
              <a:rPr lang="ru-RU" sz="1300" i="1" dirty="0"/>
              <a:t> </a:t>
            </a:r>
            <a:endParaRPr lang="ru-RU" sz="1300" dirty="0"/>
          </a:p>
          <a:p>
            <a:r>
              <a:rPr lang="ru-RU" sz="1300" b="1" dirty="0"/>
              <a:t>27. Методические рекомендации для участников регионального конкурса инновационных программ и проектов в системе дополнительного образования детей. </a:t>
            </a:r>
            <a:r>
              <a:rPr lang="ru-RU" sz="1300" dirty="0"/>
              <a:t>Год издания: 2015 /Авторы: </a:t>
            </a:r>
            <a:r>
              <a:rPr lang="ru-RU" sz="1300" dirty="0" err="1"/>
              <a:t>Зевакова</a:t>
            </a:r>
            <a:r>
              <a:rPr lang="ru-RU" sz="1300" dirty="0"/>
              <a:t> Н.С., </a:t>
            </a:r>
            <a:r>
              <a:rPr lang="ru-RU" sz="1300" dirty="0" err="1"/>
              <a:t>Сечковская</a:t>
            </a:r>
            <a:r>
              <a:rPr lang="ru-RU" sz="1300" dirty="0"/>
              <a:t> Н.В. Доступ к ресурсу: </a:t>
            </a:r>
            <a:r>
              <a:rPr lang="ru-RU" sz="1300" u="sng" dirty="0">
                <a:hlinkClick r:id="rId4"/>
              </a:rPr>
              <a:t>https://www.calameo.com/read/00639885848c37a6f6e97</a:t>
            </a:r>
            <a:endParaRPr lang="ru-RU" sz="1300" dirty="0"/>
          </a:p>
          <a:p>
            <a:r>
              <a:rPr lang="ru-RU" sz="1300" b="1" i="1" dirty="0"/>
              <a:t>Аннотация</a:t>
            </a:r>
            <a:r>
              <a:rPr lang="ru-RU" sz="1300" dirty="0"/>
              <a:t>: </a:t>
            </a:r>
          </a:p>
          <a:p>
            <a:r>
              <a:rPr lang="ru-RU" sz="1300" i="1" dirty="0"/>
              <a:t>Методические рекомендации разработаны в целях оказания практической помощи педагогам дополнительного образования по разработке инновационных программ и проектов в системе дополнительного образования детей, помогут найти ответы на многие вопросы, возникающие в процессе создания.</a:t>
            </a:r>
            <a:endParaRPr lang="ru-RU" sz="1300" dirty="0"/>
          </a:p>
          <a:p>
            <a:r>
              <a:rPr lang="ru-RU" sz="1300" i="1" dirty="0"/>
              <a:t>Методические рекомендации предназначены для руководителей, методистов и педагогов дополнительного образования и носят рекомендательный характер.</a:t>
            </a:r>
            <a:endParaRPr lang="ru-RU" sz="1300" dirty="0"/>
          </a:p>
          <a:p>
            <a:endParaRPr lang="ru-RU" dirty="0"/>
          </a:p>
        </p:txBody>
      </p:sp>
    </p:spTree>
    <p:extLst>
      <p:ext uri="{BB962C8B-B14F-4D97-AF65-F5344CB8AC3E}">
        <p14:creationId xmlns:p14="http://schemas.microsoft.com/office/powerpoint/2010/main" val="1200509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 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Прямоугольник 1"/>
          <p:cNvSpPr/>
          <p:nvPr/>
        </p:nvSpPr>
        <p:spPr>
          <a:xfrm>
            <a:off x="395536" y="836712"/>
            <a:ext cx="6984776" cy="338554"/>
          </a:xfrm>
          <a:prstGeom prst="rect">
            <a:avLst/>
          </a:prstGeom>
        </p:spPr>
        <p:txBody>
          <a:bodyPr wrap="square">
            <a:spAutoFit/>
          </a:bodyPr>
          <a:lstStyle/>
          <a:p>
            <a:pPr marL="442913" indent="-442913"/>
            <a:r>
              <a:rPr lang="en-US" sz="1600" b="1" dirty="0">
                <a:latin typeface="+mj-lt"/>
                <a:cs typeface="Times New Roman" pitchFamily="18" charset="0"/>
              </a:rPr>
              <a:t>II</a:t>
            </a:r>
            <a:r>
              <a:rPr lang="ru-RU" sz="1600" b="1" dirty="0">
                <a:latin typeface="+mj-lt"/>
                <a:cs typeface="Times New Roman" pitchFamily="18" charset="0"/>
              </a:rPr>
              <a:t>. Каталог статей. Раздел «Дополнительное образование»</a:t>
            </a:r>
          </a:p>
        </p:txBody>
      </p:sp>
      <p:sp>
        <p:nvSpPr>
          <p:cNvPr id="3" name="TextBox 2"/>
          <p:cNvSpPr txBox="1"/>
          <p:nvPr/>
        </p:nvSpPr>
        <p:spPr>
          <a:xfrm>
            <a:off x="179512" y="1340768"/>
            <a:ext cx="8856984" cy="5770811"/>
          </a:xfrm>
          <a:prstGeom prst="rect">
            <a:avLst/>
          </a:prstGeom>
          <a:noFill/>
        </p:spPr>
        <p:txBody>
          <a:bodyPr wrap="square" rtlCol="0">
            <a:spAutoFit/>
          </a:bodyPr>
          <a:lstStyle/>
          <a:p>
            <a:pPr algn="just"/>
            <a:r>
              <a:rPr lang="ru-RU" sz="1350" b="1" dirty="0"/>
              <a:t>1</a:t>
            </a:r>
            <a:r>
              <a:rPr lang="ru-RU" sz="1350" dirty="0"/>
              <a:t>. </a:t>
            </a:r>
            <a:r>
              <a:rPr lang="ru-RU" sz="1350" b="1" dirty="0"/>
              <a:t>Кузнецова Е.В. </a:t>
            </a:r>
            <a:endParaRPr lang="ru-RU" sz="1350" dirty="0"/>
          </a:p>
          <a:p>
            <a:pPr algn="just"/>
            <a:r>
              <a:rPr lang="ru-RU" sz="1350" dirty="0"/>
              <a:t>Влияние инноваций в системе дополнительного образования детей на формирование социально-психологических компетенций педагогов.</a:t>
            </a:r>
          </a:p>
          <a:p>
            <a:pPr algn="just"/>
            <a:r>
              <a:rPr lang="ru-RU" sz="1350" b="1" i="1" dirty="0"/>
              <a:t>Аннотация</a:t>
            </a:r>
            <a:r>
              <a:rPr lang="ru-RU" sz="1350" dirty="0"/>
              <a:t>: </a:t>
            </a:r>
          </a:p>
          <a:p>
            <a:pPr algn="just"/>
            <a:r>
              <a:rPr lang="ru-RU" sz="1350" i="1" dirty="0"/>
              <a:t>В статье проанализированы авторские классификации специальных социально-психологических компетенций педагога, которые получают широкое научное обоснование, предполагают наличие умений мобилизовать важные с профессиональной точки зрения личностные качества, которыми обеспечивается продуктивность непосредственной работы в период внедрения инноваций в систему дополнительного образования детей.</a:t>
            </a:r>
            <a:endParaRPr lang="ru-RU" sz="1350" dirty="0"/>
          </a:p>
          <a:p>
            <a:pPr algn="just"/>
            <a:r>
              <a:rPr lang="ru-RU" sz="1350" b="1" dirty="0"/>
              <a:t>//Методист. – 2020. - №9. – С. 17</a:t>
            </a:r>
            <a:r>
              <a:rPr lang="ru-RU" sz="1350" b="1" dirty="0" smtClean="0"/>
              <a:t>.</a:t>
            </a:r>
            <a:r>
              <a:rPr lang="ru-RU" sz="1350" b="1" dirty="0"/>
              <a:t> </a:t>
            </a:r>
            <a:endParaRPr lang="ru-RU" sz="1350" dirty="0"/>
          </a:p>
          <a:p>
            <a:pPr algn="just"/>
            <a:r>
              <a:rPr lang="ru-RU" sz="1350" b="1" dirty="0"/>
              <a:t>2</a:t>
            </a:r>
            <a:r>
              <a:rPr lang="ru-RU" sz="1350" dirty="0"/>
              <a:t>. </a:t>
            </a:r>
            <a:r>
              <a:rPr lang="ru-RU" sz="1350" b="1" dirty="0" err="1"/>
              <a:t>Кармазь</a:t>
            </a:r>
            <a:r>
              <a:rPr lang="ru-RU" sz="1350" b="1" dirty="0"/>
              <a:t> К.А., Кузнецова Т.Ю., </a:t>
            </a:r>
            <a:r>
              <a:rPr lang="ru-RU" sz="1350" b="1" dirty="0" err="1"/>
              <a:t>Фредрикссон</a:t>
            </a:r>
            <a:r>
              <a:rPr lang="ru-RU" sz="1350" b="1" dirty="0"/>
              <a:t> Ю.А.</a:t>
            </a:r>
            <a:endParaRPr lang="ru-RU" sz="1350" dirty="0"/>
          </a:p>
          <a:p>
            <a:pPr algn="just"/>
            <a:r>
              <a:rPr lang="ru-RU" sz="1350" dirty="0"/>
              <a:t>Кто хочет стать воспитателем дополнительного образования?</a:t>
            </a:r>
          </a:p>
          <a:p>
            <a:pPr algn="just"/>
            <a:r>
              <a:rPr lang="ru-RU" sz="1350" b="1" i="1" dirty="0"/>
              <a:t>Аннотация</a:t>
            </a:r>
            <a:r>
              <a:rPr lang="ru-RU" sz="1350" dirty="0"/>
              <a:t>: </a:t>
            </a:r>
          </a:p>
          <a:p>
            <a:pPr algn="just"/>
            <a:r>
              <a:rPr lang="ru-RU" sz="1350" i="1" dirty="0"/>
              <a:t>Законопроект «О внесении изменений в Федеральный закон “Об образовании в Российской Федерации” по вопросам воспитания обучающихся» предполагает изменения в программах основного образования. Команда Дворца детского </a:t>
            </a:r>
            <a:r>
              <a:rPr lang="ru-RU" sz="1350" i="1" dirty="0" smtClean="0"/>
              <a:t>творчества </a:t>
            </a:r>
            <a:r>
              <a:rPr lang="ru-RU" sz="1350" i="1" dirty="0"/>
              <a:t>Выборгского района раскроет перспективы дополнительного образования с учётом этого проекта в формате популярной телевизионной игры «Кто хочет стать миллионером?».</a:t>
            </a:r>
            <a:endParaRPr lang="ru-RU" sz="1350" dirty="0"/>
          </a:p>
          <a:p>
            <a:pPr algn="just"/>
            <a:r>
              <a:rPr lang="ru-RU" sz="1350" b="1" dirty="0"/>
              <a:t>//Методист. – 2020. - №6. – С. 8</a:t>
            </a:r>
            <a:r>
              <a:rPr lang="ru-RU" sz="1350" b="1" dirty="0" smtClean="0"/>
              <a:t>.</a:t>
            </a:r>
            <a:r>
              <a:rPr lang="ru-RU" sz="1350" b="1" dirty="0"/>
              <a:t> </a:t>
            </a:r>
            <a:endParaRPr lang="ru-RU" sz="1350" dirty="0"/>
          </a:p>
          <a:p>
            <a:pPr algn="just"/>
            <a:r>
              <a:rPr lang="ru-RU" sz="1350" b="1" dirty="0"/>
              <a:t>3. Васильченко И.А.</a:t>
            </a:r>
            <a:endParaRPr lang="ru-RU" sz="1350" dirty="0"/>
          </a:p>
          <a:p>
            <a:pPr algn="just"/>
            <a:r>
              <a:rPr lang="ru-RU" sz="1350" dirty="0"/>
              <a:t>Инновационные подходы к дополнительному образованию: акселератор для педагогов.</a:t>
            </a:r>
          </a:p>
          <a:p>
            <a:pPr algn="just"/>
            <a:r>
              <a:rPr lang="ru-RU" sz="1350" b="1" i="1" dirty="0"/>
              <a:t>Аннотация</a:t>
            </a:r>
            <a:r>
              <a:rPr lang="ru-RU" sz="1350" dirty="0"/>
              <a:t>: </a:t>
            </a:r>
          </a:p>
          <a:p>
            <a:pPr algn="just"/>
            <a:r>
              <a:rPr lang="ru-RU" sz="1350" i="1" dirty="0"/>
              <a:t>В статье рассматриваются современные педагогические технологии дополнительного образования детей на примере творческих объединений/коллективов ГБУ ДО «Центр дополнительного образования Липецкой области». Статья базируется на нормах Федерального закона «Об образовании в РФ» и Концепции развития дополнительного образования детей как ключевых нормативно-правовых актов в сфере дополнительного образования.</a:t>
            </a:r>
            <a:endParaRPr lang="ru-RU" sz="1350" dirty="0"/>
          </a:p>
          <a:p>
            <a:pPr algn="just"/>
            <a:r>
              <a:rPr lang="ru-RU" sz="1350" b="1" dirty="0"/>
              <a:t>//Методист. – 2020. - №8. – С. 29.</a:t>
            </a:r>
            <a:endParaRPr lang="ru-RU" sz="1350" dirty="0"/>
          </a:p>
          <a:p>
            <a:endParaRPr lang="ru-RU" dirty="0"/>
          </a:p>
        </p:txBody>
      </p:sp>
    </p:spTree>
    <p:extLst>
      <p:ext uri="{BB962C8B-B14F-4D97-AF65-F5344CB8AC3E}">
        <p14:creationId xmlns:p14="http://schemas.microsoft.com/office/powerpoint/2010/main" val="4219852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79512" y="836712"/>
            <a:ext cx="4176464" cy="461665"/>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СОДЕРЖАНИЕ</a:t>
            </a:r>
            <a:endParaRPr lang="ru-RU" sz="2400" b="1" dirty="0">
              <a:latin typeface="Times New Roman" pitchFamily="18" charset="0"/>
              <a:cs typeface="Times New Roman" pitchFamily="18" charset="0"/>
            </a:endParaRPr>
          </a:p>
        </p:txBody>
      </p:sp>
      <p:sp>
        <p:nvSpPr>
          <p:cNvPr id="8" name="TextBox 7"/>
          <p:cNvSpPr txBox="1"/>
          <p:nvPr/>
        </p:nvSpPr>
        <p:spPr>
          <a:xfrm>
            <a:off x="945472" y="1484784"/>
            <a:ext cx="4778656" cy="369332"/>
          </a:xfrm>
          <a:prstGeom prst="rect">
            <a:avLst/>
          </a:prstGeom>
          <a:noFill/>
        </p:spPr>
        <p:txBody>
          <a:bodyPr wrap="square" rtlCol="0">
            <a:spAutoFit/>
          </a:bodyPr>
          <a:lstStyle/>
          <a:p>
            <a:endParaRPr lang="ru-RU" dirty="0"/>
          </a:p>
        </p:txBody>
      </p:sp>
      <p:sp>
        <p:nvSpPr>
          <p:cNvPr id="9" name="TextBox 2"/>
          <p:cNvSpPr txBox="1"/>
          <p:nvPr/>
        </p:nvSpPr>
        <p:spPr>
          <a:xfrm>
            <a:off x="179512" y="1854117"/>
            <a:ext cx="8460940" cy="830997"/>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latin typeface="Times New Roman" pitchFamily="18" charset="0"/>
                <a:cs typeface="Times New Roman" pitchFamily="18" charset="0"/>
              </a:rPr>
              <a:t>I</a:t>
            </a:r>
            <a:r>
              <a:rPr lang="ru-RU" sz="2400" b="1" dirty="0" smtClean="0">
                <a:latin typeface="Times New Roman" pitchFamily="18" charset="0"/>
                <a:cs typeface="Times New Roman" pitchFamily="18" charset="0"/>
              </a:rPr>
              <a:t>. </a:t>
            </a:r>
            <a:r>
              <a:rPr lang="ru-RU" sz="2400" b="1" dirty="0">
                <a:latin typeface="Times New Roman" pitchFamily="18" charset="0"/>
                <a:cs typeface="Times New Roman" pitchFamily="18" charset="0"/>
              </a:rPr>
              <a:t>Каталог </a:t>
            </a:r>
            <a:r>
              <a:rPr lang="ru-RU" sz="2400" b="1" dirty="0" smtClean="0">
                <a:latin typeface="Times New Roman" pitchFamily="18" charset="0"/>
                <a:cs typeface="Times New Roman" pitchFamily="18" charset="0"/>
              </a:rPr>
              <a:t>изданий </a:t>
            </a:r>
            <a:r>
              <a:rPr lang="ru-RU" sz="2400" b="1" dirty="0">
                <a:latin typeface="Times New Roman" pitchFamily="18" charset="0"/>
                <a:cs typeface="Times New Roman" pitchFamily="18" charset="0"/>
              </a:rPr>
              <a:t>СОИРО</a:t>
            </a:r>
          </a:p>
          <a:p>
            <a:pPr marL="442913" indent="-442913"/>
            <a:r>
              <a:rPr lang="en-US" sz="2400" b="1" dirty="0" smtClean="0">
                <a:latin typeface="Times New Roman" pitchFamily="18" charset="0"/>
                <a:cs typeface="Times New Roman" pitchFamily="18" charset="0"/>
              </a:rPr>
              <a:t>II</a:t>
            </a:r>
            <a:r>
              <a:rPr lang="ru-RU" sz="2400" b="1" dirty="0" smtClean="0">
                <a:latin typeface="Times New Roman" pitchFamily="18" charset="0"/>
                <a:cs typeface="Times New Roman" pitchFamily="18" charset="0"/>
              </a:rPr>
              <a:t>. </a:t>
            </a:r>
            <a:r>
              <a:rPr lang="ru-RU" sz="2400" b="1" dirty="0">
                <a:latin typeface="Times New Roman" pitchFamily="18" charset="0"/>
                <a:cs typeface="Times New Roman" pitchFamily="18" charset="0"/>
              </a:rPr>
              <a:t>Каталог статей. Раздел </a:t>
            </a:r>
            <a:r>
              <a:rPr lang="ru-RU" sz="2400" b="1" dirty="0" smtClean="0">
                <a:latin typeface="Times New Roman" pitchFamily="18" charset="0"/>
                <a:cs typeface="Times New Roman" pitchFamily="18" charset="0"/>
              </a:rPr>
              <a:t>«Дополнительное образование»</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904063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a:t>
            </a:r>
            <a:r>
              <a:rPr lang="ru-RU" sz="1400" dirty="0" smtClean="0"/>
              <a:t>руководящих и </a:t>
            </a:r>
            <a:r>
              <a:rPr lang="ru-RU" sz="1400" dirty="0" smtClean="0"/>
              <a:t>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20688"/>
            <a:ext cx="8928992" cy="4678204"/>
          </a:xfrm>
          <a:prstGeom prst="rect">
            <a:avLst/>
          </a:prstGeom>
          <a:noFill/>
        </p:spPr>
        <p:txBody>
          <a:bodyPr wrap="square" rtlCol="0">
            <a:spAutoFit/>
          </a:bodyPr>
          <a:lstStyle/>
          <a:p>
            <a:pPr algn="just"/>
            <a:endParaRPr lang="ru-RU" sz="1400" b="1" dirty="0" smtClean="0"/>
          </a:p>
          <a:p>
            <a:pPr algn="just"/>
            <a:endParaRPr lang="ru-RU" sz="1400" b="1" dirty="0"/>
          </a:p>
          <a:p>
            <a:pPr algn="just"/>
            <a:endParaRPr lang="ru-RU" sz="1400" b="1" dirty="0" smtClean="0"/>
          </a:p>
          <a:p>
            <a:pPr algn="just"/>
            <a:r>
              <a:rPr lang="ru-RU" sz="1400" b="1" dirty="0" smtClean="0"/>
              <a:t>4</a:t>
            </a:r>
            <a:r>
              <a:rPr lang="ru-RU" sz="1400" b="1" dirty="0"/>
              <a:t>. </a:t>
            </a:r>
            <a:r>
              <a:rPr lang="ru-RU" sz="1400" b="1" dirty="0" err="1"/>
              <a:t>Клочкова</a:t>
            </a:r>
            <a:r>
              <a:rPr lang="ru-RU" sz="1400" b="1" dirty="0"/>
              <a:t> А.М.</a:t>
            </a:r>
            <a:endParaRPr lang="ru-RU" sz="1400" dirty="0"/>
          </a:p>
          <a:p>
            <a:pPr algn="just"/>
            <a:r>
              <a:rPr lang="ru-RU" sz="1400" dirty="0"/>
              <a:t>Самообразование как средство повышения профессиональной компетентности педагога дополнительного образования.</a:t>
            </a:r>
          </a:p>
          <a:p>
            <a:pPr algn="just"/>
            <a:r>
              <a:rPr lang="ru-RU" sz="1400" b="1" i="1" dirty="0"/>
              <a:t>Аннотация</a:t>
            </a:r>
            <a:r>
              <a:rPr lang="ru-RU" sz="1400" dirty="0"/>
              <a:t>: </a:t>
            </a:r>
          </a:p>
          <a:p>
            <a:pPr algn="just"/>
            <a:r>
              <a:rPr lang="ru-RU" sz="1400" i="1" dirty="0"/>
              <a:t>Автор статьи рассматривает проблему самообразования педагогов дополнительного образования повышения как необходимого условия повышения качества образования обучающихся в учреждениях этого вида. В статье называются виды, формы, процедуры, а также ожидаемые результаты самообразовательной работы педагогов.</a:t>
            </a:r>
            <a:endParaRPr lang="ru-RU" sz="1400" dirty="0"/>
          </a:p>
          <a:p>
            <a:pPr algn="just"/>
            <a:r>
              <a:rPr lang="ru-RU" sz="1400" b="1" dirty="0"/>
              <a:t>//Методист. – 2020. - №10. – С. 21.</a:t>
            </a:r>
            <a:endParaRPr lang="ru-RU" sz="1400" dirty="0"/>
          </a:p>
          <a:p>
            <a:pPr algn="just"/>
            <a:r>
              <a:rPr lang="ru-RU" sz="1400" b="1" dirty="0"/>
              <a:t> </a:t>
            </a:r>
            <a:endParaRPr lang="ru-RU" sz="1400" dirty="0"/>
          </a:p>
          <a:p>
            <a:pPr algn="just"/>
            <a:r>
              <a:rPr lang="ru-RU" sz="1400" b="1" dirty="0"/>
              <a:t>5. </a:t>
            </a:r>
            <a:r>
              <a:rPr lang="ru-RU" sz="1400" b="1" dirty="0" err="1"/>
              <a:t>Кащеева</a:t>
            </a:r>
            <a:r>
              <a:rPr lang="ru-RU" sz="1400" b="1" dirty="0"/>
              <a:t> Т. И.</a:t>
            </a:r>
            <a:endParaRPr lang="ru-RU" sz="1400" dirty="0"/>
          </a:p>
          <a:p>
            <a:pPr algn="just"/>
            <a:r>
              <a:rPr lang="ru-RU" sz="1400" dirty="0"/>
              <a:t>Использование </a:t>
            </a:r>
            <a:r>
              <a:rPr lang="ru-RU" sz="1400" dirty="0" err="1"/>
              <a:t>здоровьесберегающих</a:t>
            </a:r>
            <a:r>
              <a:rPr lang="ru-RU" sz="1400" dirty="0"/>
              <a:t> технологий в работе педагога </a:t>
            </a:r>
            <a:r>
              <a:rPr lang="ru-RU" sz="1400" dirty="0" err="1"/>
              <a:t>допобразования</a:t>
            </a:r>
            <a:r>
              <a:rPr lang="ru-RU" sz="1400" dirty="0"/>
              <a:t>.</a:t>
            </a:r>
          </a:p>
          <a:p>
            <a:pPr algn="just"/>
            <a:r>
              <a:rPr lang="ru-RU" sz="1400" b="1" i="1" dirty="0"/>
              <a:t>Аннотация</a:t>
            </a:r>
            <a:r>
              <a:rPr lang="ru-RU" sz="1400" dirty="0"/>
              <a:t>: </a:t>
            </a:r>
          </a:p>
          <a:p>
            <a:pPr algn="just"/>
            <a:r>
              <a:rPr lang="ru-RU" sz="1400" i="1" dirty="0" err="1"/>
              <a:t>Здоровьесберегающие</a:t>
            </a:r>
            <a:r>
              <a:rPr lang="ru-RU" sz="1400" i="1" dirty="0"/>
              <a:t> технологии все больше и больше входят в число эффективных методов работы с детьми и помогают достижению максимально возможных успехов в оздоровлении детей. Не требуя особых усилий и педагога, и ребенка, способствуют оздоровлению всего детского организма.</a:t>
            </a:r>
            <a:endParaRPr lang="ru-RU" sz="1400" dirty="0"/>
          </a:p>
          <a:p>
            <a:pPr algn="just"/>
            <a:r>
              <a:rPr lang="ru-RU" sz="1400" b="1" dirty="0"/>
              <a:t>//Дополнительное образование и воспитание. – 2019. - №9. – С. 20.</a:t>
            </a:r>
            <a:endParaRPr lang="ru-RU" sz="1400" dirty="0"/>
          </a:p>
          <a:p>
            <a:endParaRPr lang="ru-RU" dirty="0"/>
          </a:p>
        </p:txBody>
      </p:sp>
    </p:spTree>
    <p:extLst>
      <p:ext uri="{BB962C8B-B14F-4D97-AF65-F5344CB8AC3E}">
        <p14:creationId xmlns:p14="http://schemas.microsoft.com/office/powerpoint/2010/main" val="3765694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5496" y="692696"/>
            <a:ext cx="9001000" cy="5539978"/>
          </a:xfrm>
          <a:prstGeom prst="rect">
            <a:avLst/>
          </a:prstGeom>
          <a:noFill/>
        </p:spPr>
        <p:txBody>
          <a:bodyPr wrap="square" rtlCol="0">
            <a:spAutoFit/>
          </a:bodyPr>
          <a:lstStyle/>
          <a:p>
            <a:pPr algn="just"/>
            <a:endParaRPr lang="ru-RU" sz="1400" b="1" dirty="0" smtClean="0"/>
          </a:p>
          <a:p>
            <a:pPr algn="just"/>
            <a:r>
              <a:rPr lang="ru-RU" sz="1400" b="1" dirty="0" smtClean="0"/>
              <a:t>6</a:t>
            </a:r>
            <a:r>
              <a:rPr lang="ru-RU" sz="1400" b="1" dirty="0"/>
              <a:t>. </a:t>
            </a:r>
            <a:r>
              <a:rPr lang="ru-RU" sz="1400" b="1" dirty="0" err="1"/>
              <a:t>Евушкина</a:t>
            </a:r>
            <a:r>
              <a:rPr lang="ru-RU" sz="1400" b="1" dirty="0"/>
              <a:t> М.В.</a:t>
            </a:r>
            <a:endParaRPr lang="ru-RU" sz="1400" dirty="0"/>
          </a:p>
          <a:p>
            <a:pPr algn="just"/>
            <a:r>
              <a:rPr lang="ru-RU" sz="1400" dirty="0"/>
              <a:t>Обучение педагога дополнительного образования </a:t>
            </a:r>
            <a:r>
              <a:rPr lang="ru-RU" sz="1400" dirty="0" err="1"/>
              <a:t>спсобам</a:t>
            </a:r>
            <a:r>
              <a:rPr lang="ru-RU" sz="1400" dirty="0"/>
              <a:t> оценки своей деятельности как фактор методического сопровождения процесса развития его профессиональной компетенции.</a:t>
            </a:r>
          </a:p>
          <a:p>
            <a:pPr algn="just"/>
            <a:r>
              <a:rPr lang="ru-RU" sz="1400" b="1" i="1" dirty="0"/>
              <a:t>Аннотация</a:t>
            </a:r>
            <a:r>
              <a:rPr lang="ru-RU" sz="1400" dirty="0"/>
              <a:t>: </a:t>
            </a:r>
          </a:p>
          <a:p>
            <a:pPr algn="just"/>
            <a:r>
              <a:rPr lang="ru-RU" sz="1400" i="1" dirty="0"/>
              <a:t>Цель статьи заключается в описании механизма оценки качества образования как единой системы приёмов методического сопровождения образовательного процесса в учреждении дополнительного образования детей на основе анализа уровня обученности учащегося, отражающего качество и объём полученных и усвоенных знаний, а также степень сформированности умений и навыков. Предлагаемая модель диагностики образовательных результатов учитывает специфическое разнообразие программ различных направленностей, помогает педагогам оптимизировать свою педагогическую деятельность, повышать её результативность, определять уровень развития учащихся, диагностировать причины недостатков и определять пути улучшения качества образования, что в свою очередь способствует повышению мастерства педагога.</a:t>
            </a:r>
            <a:endParaRPr lang="ru-RU" sz="1400" dirty="0"/>
          </a:p>
          <a:p>
            <a:pPr algn="just"/>
            <a:r>
              <a:rPr lang="ru-RU" sz="1400" b="1" dirty="0"/>
              <a:t>//Методист. – 2019. - №5. – С. 32.</a:t>
            </a:r>
            <a:endParaRPr lang="ru-RU" sz="1400" dirty="0"/>
          </a:p>
          <a:p>
            <a:pPr algn="just"/>
            <a:r>
              <a:rPr lang="ru-RU" sz="1400" b="1" dirty="0"/>
              <a:t> </a:t>
            </a:r>
            <a:endParaRPr lang="ru-RU" sz="1400" dirty="0"/>
          </a:p>
          <a:p>
            <a:pPr algn="just"/>
            <a:r>
              <a:rPr lang="ru-RU" sz="1400" b="1" dirty="0"/>
              <a:t>7. </a:t>
            </a:r>
            <a:r>
              <a:rPr lang="ru-RU" sz="1400" b="1" dirty="0" err="1"/>
              <a:t>Бурлакова</a:t>
            </a:r>
            <a:r>
              <a:rPr lang="ru-RU" sz="1400" b="1" dirty="0"/>
              <a:t> И.В.</a:t>
            </a:r>
            <a:endParaRPr lang="ru-RU" sz="1400" dirty="0"/>
          </a:p>
          <a:p>
            <a:pPr algn="just"/>
            <a:r>
              <a:rPr lang="ru-RU" sz="1400" dirty="0"/>
              <a:t>Использование проектной и исследовательской технологии в условиях реализации проекта «История образовательного учреждения». Семинар-практикум для педагогов ДО.</a:t>
            </a:r>
          </a:p>
          <a:p>
            <a:pPr algn="just"/>
            <a:r>
              <a:rPr lang="ru-RU" sz="1400" b="1" i="1" dirty="0"/>
              <a:t>Аннотация</a:t>
            </a:r>
            <a:r>
              <a:rPr lang="ru-RU" sz="1400" dirty="0"/>
              <a:t>: </a:t>
            </a:r>
          </a:p>
          <a:p>
            <a:pPr algn="just"/>
            <a:r>
              <a:rPr lang="ru-RU" sz="1400" i="1" dirty="0"/>
              <a:t>Проектно-исследовательская деятельность - это серьёзная и целенаправленная работа каждого педагога. Для детального изучения педагогами проектной и исследовательской технологий в учреждении возникла идея разработки совместного проекта по теме «История образовательного учреждения».</a:t>
            </a:r>
            <a:endParaRPr lang="ru-RU" sz="1400" dirty="0"/>
          </a:p>
          <a:p>
            <a:pPr algn="just"/>
            <a:r>
              <a:rPr lang="ru-RU" sz="1400" b="1" dirty="0"/>
              <a:t>//Дополнительное образование и воспитание. – 2019. - №5. – С. 7.</a:t>
            </a:r>
            <a:endParaRPr lang="ru-RU" sz="1400" dirty="0"/>
          </a:p>
          <a:p>
            <a:endParaRPr lang="ru-RU" dirty="0"/>
          </a:p>
        </p:txBody>
      </p:sp>
    </p:spTree>
    <p:extLst>
      <p:ext uri="{BB962C8B-B14F-4D97-AF65-F5344CB8AC3E}">
        <p14:creationId xmlns:p14="http://schemas.microsoft.com/office/powerpoint/2010/main" val="1335812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856984" cy="6394058"/>
          </a:xfrm>
          <a:prstGeom prst="rect">
            <a:avLst/>
          </a:prstGeom>
          <a:noFill/>
        </p:spPr>
        <p:txBody>
          <a:bodyPr wrap="square" rtlCol="0">
            <a:spAutoFit/>
          </a:bodyPr>
          <a:lstStyle/>
          <a:p>
            <a:pPr algn="just"/>
            <a:r>
              <a:rPr lang="ru-RU" sz="1350" b="1" dirty="0"/>
              <a:t>8. Иванова И.Н.</a:t>
            </a:r>
            <a:endParaRPr lang="ru-RU" sz="1350" dirty="0"/>
          </a:p>
          <a:p>
            <a:pPr algn="just"/>
            <a:r>
              <a:rPr lang="ru-RU" sz="1350" dirty="0" err="1"/>
              <a:t>Здоровьесберегающие</a:t>
            </a:r>
            <a:r>
              <a:rPr lang="ru-RU" sz="1350" dirty="0"/>
              <a:t> технологии в работе педагога ДО.</a:t>
            </a:r>
          </a:p>
          <a:p>
            <a:pPr algn="just"/>
            <a:r>
              <a:rPr lang="ru-RU" sz="1350" b="1" i="1" dirty="0"/>
              <a:t>Аннотация</a:t>
            </a:r>
            <a:r>
              <a:rPr lang="ru-RU" sz="1350" dirty="0"/>
              <a:t>: </a:t>
            </a:r>
          </a:p>
          <a:p>
            <a:pPr algn="just"/>
            <a:r>
              <a:rPr lang="ru-RU" sz="1350" i="1" dirty="0"/>
              <a:t>В статье описано занятие для педагогов дополнительного образования, целью которого является формирование важности значимости </a:t>
            </a:r>
            <a:r>
              <a:rPr lang="ru-RU" sz="1350" i="1" dirty="0" err="1"/>
              <a:t>здоровьесберегающих</a:t>
            </a:r>
            <a:r>
              <a:rPr lang="ru-RU" sz="1350" i="1" dirty="0"/>
              <a:t> технологий в работе педагога дополнительного образования. Задачи занятия:</a:t>
            </a:r>
            <a:endParaRPr lang="ru-RU" sz="1350" dirty="0"/>
          </a:p>
          <a:p>
            <a:pPr algn="just"/>
            <a:r>
              <a:rPr lang="ru-RU" sz="1350" i="1" dirty="0"/>
              <a:t>- расширить, имеющиеся знания о здоровье;</a:t>
            </a:r>
            <a:endParaRPr lang="ru-RU" sz="1350" dirty="0"/>
          </a:p>
          <a:p>
            <a:pPr algn="just"/>
            <a:r>
              <a:rPr lang="ru-RU" sz="1350" i="1" dirty="0"/>
              <a:t>- изучить факторы, влияющие на состояние здоровья;</a:t>
            </a:r>
            <a:endParaRPr lang="ru-RU" sz="1350" dirty="0"/>
          </a:p>
          <a:p>
            <a:pPr algn="just"/>
            <a:r>
              <a:rPr lang="ru-RU" sz="1350" i="1" dirty="0"/>
              <a:t>- развить потребности учащихся в двигательной активности;</a:t>
            </a:r>
            <a:endParaRPr lang="ru-RU" sz="1350" dirty="0"/>
          </a:p>
          <a:p>
            <a:pPr algn="just"/>
            <a:r>
              <a:rPr lang="ru-RU" sz="1350" i="1" dirty="0"/>
              <a:t>- углубить представления педагогов о формировании у учащихся чувства ответственности за свое здоровье.</a:t>
            </a:r>
            <a:endParaRPr lang="ru-RU" sz="1350" dirty="0"/>
          </a:p>
          <a:p>
            <a:pPr algn="just"/>
            <a:r>
              <a:rPr lang="ru-RU" sz="1350" b="1" dirty="0"/>
              <a:t>//Дополнительное образование и воспитание. – 2019. - №6. – С. 8</a:t>
            </a:r>
            <a:r>
              <a:rPr lang="ru-RU" sz="1350" b="1" dirty="0" smtClean="0"/>
              <a:t>.</a:t>
            </a:r>
            <a:r>
              <a:rPr lang="ru-RU" sz="1350" b="1" dirty="0"/>
              <a:t> </a:t>
            </a:r>
            <a:endParaRPr lang="ru-RU" sz="1350" dirty="0"/>
          </a:p>
          <a:p>
            <a:pPr algn="just"/>
            <a:r>
              <a:rPr lang="ru-RU" sz="1350" b="1" dirty="0"/>
              <a:t>9. Калиничева Т.Ю.</a:t>
            </a:r>
            <a:endParaRPr lang="ru-RU" sz="1350" dirty="0"/>
          </a:p>
          <a:p>
            <a:pPr algn="just"/>
            <a:r>
              <a:rPr lang="ru-RU" sz="1350" dirty="0"/>
              <a:t>«В поисках решений». Методический </a:t>
            </a:r>
            <a:r>
              <a:rPr lang="ru-RU" sz="1350" dirty="0" err="1"/>
              <a:t>квест</a:t>
            </a:r>
            <a:r>
              <a:rPr lang="ru-RU" sz="1350" dirty="0"/>
              <a:t> для педагогов дополнительного образования.</a:t>
            </a:r>
          </a:p>
          <a:p>
            <a:pPr algn="just"/>
            <a:r>
              <a:rPr lang="ru-RU" sz="1350" b="1" i="1" dirty="0"/>
              <a:t>Аннотация</a:t>
            </a:r>
            <a:r>
              <a:rPr lang="ru-RU" sz="1350" dirty="0"/>
              <a:t>: </a:t>
            </a:r>
          </a:p>
          <a:p>
            <a:pPr algn="just"/>
            <a:r>
              <a:rPr lang="ru-RU" sz="1350" i="1" dirty="0"/>
              <a:t>В статье описано занятие, представленное в виде методического </a:t>
            </a:r>
            <a:r>
              <a:rPr lang="ru-RU" sz="1350" i="1" dirty="0" err="1"/>
              <a:t>квеста</a:t>
            </a:r>
            <a:r>
              <a:rPr lang="ru-RU" sz="1350" i="1" dirty="0"/>
              <a:t>, направленного на совершенствование методического сопровождения педагогической деятельности, и на повышение профессионального мастерства и творческого потенциала педагогов дополнительного образования.</a:t>
            </a:r>
            <a:endParaRPr lang="ru-RU" sz="1350" dirty="0"/>
          </a:p>
          <a:p>
            <a:pPr algn="just"/>
            <a:r>
              <a:rPr lang="ru-RU" sz="1350" i="1" dirty="0"/>
              <a:t>Участники </a:t>
            </a:r>
            <a:r>
              <a:rPr lang="ru-RU" sz="1350" i="1" dirty="0" smtClean="0"/>
              <a:t>делятся </a:t>
            </a:r>
            <a:r>
              <a:rPr lang="ru-RU" sz="1350" i="1" dirty="0"/>
              <a:t>на две команды  сформированные из педагогов </a:t>
            </a:r>
            <a:r>
              <a:rPr lang="ru-RU" sz="1350" i="1" dirty="0" smtClean="0"/>
              <a:t>методических объединений МБУ ДО ЦВР. </a:t>
            </a:r>
            <a:r>
              <a:rPr lang="ru-RU" sz="1350" i="1" dirty="0"/>
              <a:t>Задачами данного </a:t>
            </a:r>
            <a:r>
              <a:rPr lang="ru-RU" sz="1350" i="1" dirty="0" err="1"/>
              <a:t>квеста</a:t>
            </a:r>
            <a:r>
              <a:rPr lang="ru-RU" sz="1350" i="1" dirty="0"/>
              <a:t> являются:</a:t>
            </a:r>
            <a:endParaRPr lang="ru-RU" sz="1350" dirty="0"/>
          </a:p>
          <a:p>
            <a:pPr algn="just"/>
            <a:r>
              <a:rPr lang="ru-RU" sz="1350" i="1" dirty="0"/>
              <a:t>- развитие инновационной и экспериментальной деятельности педагогических работников в процессе разработок и внедрения образовательных технологий в процесс обучения;</a:t>
            </a:r>
            <a:endParaRPr lang="ru-RU" sz="1350" dirty="0"/>
          </a:p>
          <a:p>
            <a:pPr algn="just"/>
            <a:r>
              <a:rPr lang="ru-RU" sz="1350" i="1" dirty="0"/>
              <a:t>- повышение профессиональных компетенций педагога в сфере методической деятельности, ориентации содержания, форм и методов подготовки обучающихся;</a:t>
            </a:r>
            <a:endParaRPr lang="ru-RU" sz="1350" dirty="0"/>
          </a:p>
          <a:p>
            <a:pPr algn="just"/>
            <a:r>
              <a:rPr lang="ru-RU" sz="1350" i="1" dirty="0"/>
              <a:t>- создание условий для профессионального взаимодействия педагогов в рамках участия в </a:t>
            </a:r>
            <a:r>
              <a:rPr lang="ru-RU" sz="1350" i="1" dirty="0" err="1"/>
              <a:t>квесте</a:t>
            </a:r>
            <a:r>
              <a:rPr lang="ru-RU" sz="1350" i="1" dirty="0"/>
              <a:t>.</a:t>
            </a:r>
            <a:endParaRPr lang="ru-RU" sz="1350" dirty="0"/>
          </a:p>
          <a:p>
            <a:pPr algn="just"/>
            <a:r>
              <a:rPr lang="ru-RU" sz="1350" i="1" dirty="0"/>
              <a:t>- совершенствование учебно-методического обеспечения образовательного процесса на основе активизации экспериментальной, научно-исследовательской, методической и воспитательной деятельности педагогов;</a:t>
            </a:r>
            <a:endParaRPr lang="ru-RU" sz="1350" dirty="0"/>
          </a:p>
          <a:p>
            <a:pPr algn="just"/>
            <a:r>
              <a:rPr lang="ru-RU" sz="1350" i="1" dirty="0"/>
              <a:t>- выявление и поддержка талантливых и творчески работающих педагогов по реализации и внедрению современных образовательных технологий в педагогическую практику.</a:t>
            </a:r>
            <a:endParaRPr lang="ru-RU" sz="1350" dirty="0"/>
          </a:p>
          <a:p>
            <a:pPr algn="just"/>
            <a:r>
              <a:rPr lang="ru-RU" sz="1350" b="1" dirty="0"/>
              <a:t>//Дополнительное образование и воспитание. – 2019. - №6. – С. 29.</a:t>
            </a:r>
            <a:endParaRPr lang="ru-RU" sz="1350" dirty="0"/>
          </a:p>
          <a:p>
            <a:pPr algn="just"/>
            <a:endParaRPr lang="ru-RU" dirty="0"/>
          </a:p>
        </p:txBody>
      </p:sp>
    </p:spTree>
    <p:extLst>
      <p:ext uri="{BB962C8B-B14F-4D97-AF65-F5344CB8AC3E}">
        <p14:creationId xmlns:p14="http://schemas.microsoft.com/office/powerpoint/2010/main" val="2310946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20688"/>
            <a:ext cx="8928992" cy="6694140"/>
          </a:xfrm>
          <a:prstGeom prst="rect">
            <a:avLst/>
          </a:prstGeom>
          <a:noFill/>
        </p:spPr>
        <p:txBody>
          <a:bodyPr wrap="square" rtlCol="0">
            <a:spAutoFit/>
          </a:bodyPr>
          <a:lstStyle/>
          <a:p>
            <a:pPr algn="just"/>
            <a:r>
              <a:rPr lang="ru-RU" sz="1300" b="1" dirty="0"/>
              <a:t>10. </a:t>
            </a:r>
            <a:r>
              <a:rPr lang="ru-RU" sz="1300" b="1" dirty="0" err="1"/>
              <a:t>Бурлакова</a:t>
            </a:r>
            <a:r>
              <a:rPr lang="ru-RU" sz="1300" b="1" dirty="0"/>
              <a:t> И.В.</a:t>
            </a:r>
            <a:endParaRPr lang="ru-RU" sz="1300" dirty="0"/>
          </a:p>
          <a:p>
            <a:pPr algn="just"/>
            <a:r>
              <a:rPr lang="ru-RU" sz="1300" dirty="0"/>
              <a:t>Тематическое планирование как способ для объединения субъектов образовательных отношений при организации воспитательных мероприятий. Семинар-практикум для педагогов дополнительного образования в рамках презентационной площадки «Проектирование. Опыт. Мастерство».</a:t>
            </a:r>
          </a:p>
          <a:p>
            <a:pPr algn="just"/>
            <a:r>
              <a:rPr lang="ru-RU" sz="1300" b="1" i="1" dirty="0"/>
              <a:t>Аннотация</a:t>
            </a:r>
            <a:r>
              <a:rPr lang="ru-RU" sz="1300" dirty="0"/>
              <a:t>: </a:t>
            </a:r>
          </a:p>
          <a:p>
            <a:pPr algn="just"/>
            <a:r>
              <a:rPr lang="ru-RU" sz="1300" i="1" dirty="0"/>
              <a:t>В статье описано мероприятие в виде семинара-практикума для педагогов дополнительного образования в рамках презентационной площадки «Проектирование. Опыт. Мастерство».</a:t>
            </a:r>
            <a:endParaRPr lang="ru-RU" sz="1300" dirty="0"/>
          </a:p>
          <a:p>
            <a:pPr algn="just"/>
            <a:r>
              <a:rPr lang="ru-RU" sz="1300" i="1" dirty="0"/>
              <a:t>Семинар-практикум нацелен на освоение педагогами теоретических и практических основ тематического планирования и практическое планирование итоговых воспитательных </a:t>
            </a:r>
            <a:r>
              <a:rPr lang="ru-RU" sz="1300" i="1" dirty="0" smtClean="0"/>
              <a:t>мероприятий</a:t>
            </a:r>
            <a:endParaRPr lang="ru-RU" sz="1300" dirty="0"/>
          </a:p>
          <a:p>
            <a:pPr algn="just"/>
            <a:r>
              <a:rPr lang="ru-RU" sz="1300" i="1" dirty="0"/>
              <a:t>Задачи:</a:t>
            </a:r>
            <a:endParaRPr lang="ru-RU" sz="1300" dirty="0"/>
          </a:p>
          <a:p>
            <a:pPr algn="just"/>
            <a:r>
              <a:rPr lang="ru-RU" sz="1300" i="1" dirty="0"/>
              <a:t>1. Обсудить тематическое предназначение ключевых слов семинара, их целесообразность использования в образовательной деятельности учреждения дополнительного образования;</a:t>
            </a:r>
            <a:endParaRPr lang="ru-RU" sz="1300" dirty="0"/>
          </a:p>
          <a:p>
            <a:pPr algn="just"/>
            <a:r>
              <a:rPr lang="ru-RU" sz="1300" i="1" dirty="0"/>
              <a:t>2. Изучить и обсудить структуру воспитательного мероприятия;</a:t>
            </a:r>
            <a:endParaRPr lang="ru-RU" sz="1300" dirty="0"/>
          </a:p>
          <a:p>
            <a:pPr algn="just"/>
            <a:r>
              <a:rPr lang="ru-RU" sz="1300" i="1" dirty="0"/>
              <a:t>3. Составить и проанализировать планы итоговых мероприятий.</a:t>
            </a:r>
            <a:endParaRPr lang="ru-RU" sz="1300" dirty="0"/>
          </a:p>
          <a:p>
            <a:pPr algn="just"/>
            <a:r>
              <a:rPr lang="ru-RU" sz="1300" b="1" dirty="0"/>
              <a:t>//Дополнительное образование и воспитание. – 2019. - №1. – С. 7.</a:t>
            </a:r>
            <a:endParaRPr lang="ru-RU" sz="1300" dirty="0"/>
          </a:p>
          <a:p>
            <a:pPr algn="just"/>
            <a:r>
              <a:rPr lang="ru-RU" sz="1300" b="1" dirty="0"/>
              <a:t> </a:t>
            </a:r>
            <a:r>
              <a:rPr lang="ru-RU" sz="1300" b="1" dirty="0" smtClean="0"/>
              <a:t>11</a:t>
            </a:r>
            <a:r>
              <a:rPr lang="ru-RU" sz="1300" b="1" dirty="0"/>
              <a:t>. </a:t>
            </a:r>
            <a:r>
              <a:rPr lang="ru-RU" sz="1300" b="1" dirty="0" err="1"/>
              <a:t>Бурлакова</a:t>
            </a:r>
            <a:r>
              <a:rPr lang="ru-RU" sz="1300" b="1" dirty="0"/>
              <a:t> И.В.</a:t>
            </a:r>
            <a:endParaRPr lang="ru-RU" sz="1300" dirty="0"/>
          </a:p>
          <a:p>
            <a:pPr algn="just"/>
            <a:r>
              <a:rPr lang="ru-RU" sz="1300" dirty="0"/>
              <a:t>Школа педагога. Проектирование воспитательных мероприятий по теме «Прошлое. Настоящее. Будущее».</a:t>
            </a:r>
          </a:p>
          <a:p>
            <a:pPr algn="just"/>
            <a:r>
              <a:rPr lang="ru-RU" sz="1300" b="1" i="1" dirty="0"/>
              <a:t>Аннотация</a:t>
            </a:r>
            <a:r>
              <a:rPr lang="ru-RU" sz="1300" dirty="0"/>
              <a:t>: </a:t>
            </a:r>
          </a:p>
          <a:p>
            <a:pPr algn="just"/>
            <a:r>
              <a:rPr lang="ru-RU" sz="1300" i="1" dirty="0"/>
              <a:t>Семинар-практикум по теме «Прошлое. Настоящее. Будущее» нацелен на: изучение принципов педагогического проектирования, совместное педагогическое планирование мероприятий при использовании социально значимых событий, которые произойдут в 2019-2020 </a:t>
            </a:r>
            <a:r>
              <a:rPr lang="ru-RU" sz="1300" i="1" dirty="0" err="1"/>
              <a:t>уч.г</a:t>
            </a:r>
            <a:r>
              <a:rPr lang="ru-RU" sz="1300" i="1" dirty="0"/>
              <a:t>., выбор форм и методов педагогического взаимодействия и использование их в комплексном тематическом планировании.</a:t>
            </a:r>
            <a:endParaRPr lang="ru-RU" sz="1300" dirty="0"/>
          </a:p>
          <a:p>
            <a:pPr algn="just"/>
            <a:r>
              <a:rPr lang="ru-RU" sz="1300" b="1" dirty="0"/>
              <a:t>//Дополнительное образование и воспитание. – 2019. - №10. – С. 17.</a:t>
            </a:r>
            <a:endParaRPr lang="ru-RU" sz="1300" dirty="0"/>
          </a:p>
          <a:p>
            <a:pPr algn="just"/>
            <a:r>
              <a:rPr lang="ru-RU" sz="1300" b="1" dirty="0"/>
              <a:t> </a:t>
            </a:r>
            <a:r>
              <a:rPr lang="ru-RU" sz="1300" b="1" dirty="0" smtClean="0"/>
              <a:t>12</a:t>
            </a:r>
            <a:r>
              <a:rPr lang="ru-RU" sz="1300" b="1" dirty="0"/>
              <a:t>. Ширяева Г.Н.</a:t>
            </a:r>
            <a:endParaRPr lang="ru-RU" sz="1300" dirty="0"/>
          </a:p>
          <a:p>
            <a:pPr algn="just"/>
            <a:r>
              <a:rPr lang="ru-RU" sz="1300" dirty="0"/>
              <a:t>Учебное занятие в системе дополнительного образования. Для методистов и педагогов </a:t>
            </a:r>
            <a:r>
              <a:rPr lang="ru-RU" sz="1300" dirty="0" err="1"/>
              <a:t>допобразования</a:t>
            </a:r>
            <a:r>
              <a:rPr lang="ru-RU" sz="1300" dirty="0"/>
              <a:t>.</a:t>
            </a:r>
          </a:p>
          <a:p>
            <a:pPr algn="just"/>
            <a:r>
              <a:rPr lang="ru-RU" sz="1300" b="1" i="1" dirty="0"/>
              <a:t>Аннотация</a:t>
            </a:r>
            <a:r>
              <a:rPr lang="ru-RU" sz="1300" dirty="0"/>
              <a:t>: </a:t>
            </a:r>
          </a:p>
          <a:p>
            <a:pPr algn="just"/>
            <a:r>
              <a:rPr lang="ru-RU" sz="1300" i="1" dirty="0"/>
              <a:t>Целью описанного занятия является повышение уровня профессиональной компетентности педагогических работников как условие повышения качества реализации дополнительных общеобразовательных общеразвивающих программ. Задачи учебного занятия: повышение профессионального мастерства методистов и педагогов дополнительного образования; реализация принципов компетентностного подхода в образовании; поддержка молодых педагогов.</a:t>
            </a:r>
            <a:endParaRPr lang="ru-RU" sz="1300" dirty="0"/>
          </a:p>
          <a:p>
            <a:endParaRPr lang="ru-RU" sz="1300" dirty="0"/>
          </a:p>
        </p:txBody>
      </p:sp>
    </p:spTree>
    <p:extLst>
      <p:ext uri="{BB962C8B-B14F-4D97-AF65-F5344CB8AC3E}">
        <p14:creationId xmlns:p14="http://schemas.microsoft.com/office/powerpoint/2010/main" val="2401413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 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764704"/>
            <a:ext cx="8856984" cy="6455613"/>
          </a:xfrm>
          <a:prstGeom prst="rect">
            <a:avLst/>
          </a:prstGeom>
          <a:noFill/>
        </p:spPr>
        <p:txBody>
          <a:bodyPr wrap="square" rtlCol="0">
            <a:spAutoFit/>
          </a:bodyPr>
          <a:lstStyle/>
          <a:p>
            <a:pPr algn="just"/>
            <a:r>
              <a:rPr lang="ru-RU" sz="1350" b="1" dirty="0"/>
              <a:t>13. </a:t>
            </a:r>
            <a:r>
              <a:rPr lang="ru-RU" sz="1350" b="1" dirty="0" err="1"/>
              <a:t>Солодкова</a:t>
            </a:r>
            <a:r>
              <a:rPr lang="ru-RU" sz="1350" b="1" dirty="0"/>
              <a:t> Е.А.</a:t>
            </a:r>
            <a:endParaRPr lang="ru-RU" sz="1350" dirty="0"/>
          </a:p>
          <a:p>
            <a:pPr algn="just"/>
            <a:r>
              <a:rPr lang="ru-RU" sz="1350" dirty="0"/>
              <a:t>Методический семинар как механизм внутриорганизационного повышения квалификации педагогических работников организации дополнительного профессионального образования.</a:t>
            </a:r>
          </a:p>
          <a:p>
            <a:pPr algn="just"/>
            <a:r>
              <a:rPr lang="ru-RU" sz="1350" b="1" i="1" dirty="0"/>
              <a:t>Аннотация</a:t>
            </a:r>
            <a:r>
              <a:rPr lang="ru-RU" sz="1350" dirty="0"/>
              <a:t>:</a:t>
            </a:r>
          </a:p>
          <a:p>
            <a:pPr algn="just"/>
            <a:r>
              <a:rPr lang="ru-RU" sz="1350" i="1" dirty="0"/>
              <a:t>В статье поднимается вопрос о необходимости непрерывного профессионального образования в организациях дополнительного профессионального образования. Описывается одна из форм внутриорганизационного повышения квалификации, необходимая для обеспечения условий повышения профессиональной компетентности педагогических работников.</a:t>
            </a:r>
            <a:endParaRPr lang="ru-RU" sz="1350" dirty="0"/>
          </a:p>
          <a:p>
            <a:pPr algn="just"/>
            <a:r>
              <a:rPr lang="ru-RU" sz="1350" b="1" dirty="0"/>
              <a:t>//Методист. – 2018. - №10. – С. 5.</a:t>
            </a:r>
            <a:endParaRPr lang="ru-RU" sz="1350" dirty="0"/>
          </a:p>
          <a:p>
            <a:pPr algn="just"/>
            <a:r>
              <a:rPr lang="ru-RU" sz="1350" b="1" dirty="0"/>
              <a:t> </a:t>
            </a:r>
            <a:endParaRPr lang="ru-RU" sz="1350" dirty="0"/>
          </a:p>
          <a:p>
            <a:pPr algn="just"/>
            <a:r>
              <a:rPr lang="ru-RU" sz="1350" b="1" dirty="0"/>
              <a:t>14. </a:t>
            </a:r>
            <a:r>
              <a:rPr lang="ru-RU" sz="1350" dirty="0"/>
              <a:t>Разъяснения по устранению избыточной отчетности воспитателей и педагогов дополнительного образования детей.</a:t>
            </a:r>
          </a:p>
          <a:p>
            <a:pPr algn="just"/>
            <a:r>
              <a:rPr lang="ru-RU" sz="1350" b="1" i="1" dirty="0"/>
              <a:t>Аннотация</a:t>
            </a:r>
            <a:r>
              <a:rPr lang="ru-RU" sz="1350" dirty="0"/>
              <a:t>:</a:t>
            </a:r>
          </a:p>
          <a:p>
            <a:pPr algn="just"/>
            <a:r>
              <a:rPr lang="ru-RU" sz="1350" i="1" dirty="0"/>
              <a:t>Описано дополнение к </a:t>
            </a:r>
            <a:r>
              <a:rPr lang="ru-RU" sz="1350" i="1" dirty="0">
                <a:hlinkClick r:id="rId3"/>
              </a:rPr>
              <a:t>письму </a:t>
            </a:r>
            <a:r>
              <a:rPr lang="ru-RU" sz="1350" i="1" dirty="0" err="1">
                <a:hlinkClick r:id="rId3"/>
              </a:rPr>
              <a:t>Минобрнауки</a:t>
            </a:r>
            <a:r>
              <a:rPr lang="ru-RU" sz="1350" i="1" dirty="0">
                <a:hlinkClick r:id="rId3"/>
              </a:rPr>
              <a:t> России и Профсоюза от 16 мая 2016 г. N НТ-664/08</a:t>
            </a:r>
            <a:r>
              <a:rPr lang="ru-RU" sz="1350" i="1" dirty="0"/>
              <a:t> о сокращении и устранении избыточной отчетности учителей разъяснения по устранению избыточной отчетности воспитателей и педагогов дополнительного образования детей.</a:t>
            </a:r>
            <a:endParaRPr lang="ru-RU" sz="1350" dirty="0"/>
          </a:p>
          <a:p>
            <a:pPr algn="just"/>
            <a:r>
              <a:rPr lang="ru-RU" sz="1350" b="1" dirty="0"/>
              <a:t>//Вестник образования России. – 2018. - №10. – С. 23</a:t>
            </a:r>
            <a:r>
              <a:rPr lang="ru-RU" sz="1350" b="1" dirty="0" smtClean="0"/>
              <a:t>.</a:t>
            </a:r>
          </a:p>
          <a:p>
            <a:pPr algn="just"/>
            <a:endParaRPr lang="ru-RU" sz="1350" b="1" dirty="0" smtClean="0"/>
          </a:p>
          <a:p>
            <a:pPr algn="just"/>
            <a:r>
              <a:rPr lang="ru-RU" sz="1350" b="1" dirty="0" smtClean="0"/>
              <a:t>15</a:t>
            </a:r>
            <a:r>
              <a:rPr lang="ru-RU" sz="1350" b="1" dirty="0"/>
              <a:t>. Попова Е.Н., </a:t>
            </a:r>
            <a:r>
              <a:rPr lang="ru-RU" sz="1350" b="1" dirty="0" err="1"/>
              <a:t>Боровская</a:t>
            </a:r>
            <a:r>
              <a:rPr lang="ru-RU" sz="1350" b="1" dirty="0"/>
              <a:t> Н.И.</a:t>
            </a:r>
            <a:endParaRPr lang="ru-RU" sz="1350" dirty="0"/>
          </a:p>
          <a:p>
            <a:pPr algn="just"/>
            <a:r>
              <a:rPr lang="ru-RU" sz="1350" dirty="0"/>
              <a:t>Рефлексия как этап современного занятия в системе ДО: подводим итоги учебных занятий, учебного года.</a:t>
            </a:r>
          </a:p>
          <a:p>
            <a:pPr algn="just"/>
            <a:r>
              <a:rPr lang="ru-RU" sz="1350" b="1" i="1" dirty="0"/>
              <a:t>Аннотация</a:t>
            </a:r>
            <a:r>
              <a:rPr lang="ru-RU" sz="1350" dirty="0"/>
              <a:t>:</a:t>
            </a:r>
          </a:p>
          <a:p>
            <a:pPr algn="just"/>
            <a:r>
              <a:rPr lang="ru-RU" sz="1350" i="1" dirty="0"/>
              <a:t>Сегодня к современному занятию в системе дополнительного образования предъявляется множество требований. Одно из которых – формирования у обучающихся умения осознавать то, что он делает, обосновывать свою деятельность, формирование способности конструктивно действовать даже в ситуациях неуспеха. При выборе приемов рефлексивной деятельности педагогу необходимо учитывать тип учебного занятия, его цель, а также необходимость и целесообразность проведения данного приема.</a:t>
            </a:r>
            <a:endParaRPr lang="ru-RU" sz="1350" dirty="0"/>
          </a:p>
          <a:p>
            <a:pPr algn="just"/>
            <a:r>
              <a:rPr lang="ru-RU" sz="1350" b="1" dirty="0"/>
              <a:t>//Дополнительное образование и воспитание. – 2018. - №12. – С. 3-4.</a:t>
            </a:r>
            <a:endParaRPr lang="ru-RU" sz="1350" dirty="0"/>
          </a:p>
          <a:p>
            <a:endParaRPr lang="ru-RU" sz="1300" dirty="0"/>
          </a:p>
          <a:p>
            <a:r>
              <a:rPr lang="ru-RU" b="1" dirty="0"/>
              <a:t> </a:t>
            </a:r>
            <a:endParaRPr lang="ru-RU" dirty="0"/>
          </a:p>
          <a:p>
            <a:endParaRPr lang="ru-RU" dirty="0"/>
          </a:p>
        </p:txBody>
      </p:sp>
    </p:spTree>
    <p:extLst>
      <p:ext uri="{BB962C8B-B14F-4D97-AF65-F5344CB8AC3E}">
        <p14:creationId xmlns:p14="http://schemas.microsoft.com/office/powerpoint/2010/main" val="168237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764704"/>
            <a:ext cx="8928992" cy="6124754"/>
          </a:xfrm>
          <a:prstGeom prst="rect">
            <a:avLst/>
          </a:prstGeom>
          <a:noFill/>
        </p:spPr>
        <p:txBody>
          <a:bodyPr wrap="square" rtlCol="0">
            <a:spAutoFit/>
          </a:bodyPr>
          <a:lstStyle/>
          <a:p>
            <a:pPr algn="just"/>
            <a:r>
              <a:rPr lang="ru-RU" sz="1400" b="1" dirty="0"/>
              <a:t>16. Баженова Д.В.</a:t>
            </a:r>
            <a:endParaRPr lang="ru-RU" sz="1400" dirty="0"/>
          </a:p>
          <a:p>
            <a:pPr algn="just"/>
            <a:r>
              <a:rPr lang="ru-RU" sz="1400" dirty="0"/>
              <a:t>Муниципальная выставка творческих работ педагогических работников «Бенефис увлечений».</a:t>
            </a:r>
          </a:p>
          <a:p>
            <a:pPr algn="just"/>
            <a:r>
              <a:rPr lang="ru-RU" sz="1400" b="1" i="1" dirty="0"/>
              <a:t>Аннотация</a:t>
            </a:r>
            <a:r>
              <a:rPr lang="ru-RU" sz="1400" dirty="0"/>
              <a:t>:</a:t>
            </a:r>
          </a:p>
          <a:p>
            <a:pPr algn="just"/>
            <a:r>
              <a:rPr lang="ru-RU" sz="1400" i="1" dirty="0"/>
              <a:t>В учреждении, где трудится автор статьи, педагоги регулярно делятся опытом своей творческой деятельности с окружающими, организуя персональные выставки, которые, во-первых, оказывают большое воспитательное воздействие на учащихся, ведь именно личный положительный пример педагога ценен для развития личности ребенка; во-вторых, формирует имидж дополнительного образования в целом для родителей и общественности.</a:t>
            </a:r>
            <a:endParaRPr lang="ru-RU" sz="1400" dirty="0"/>
          </a:p>
          <a:p>
            <a:pPr algn="just"/>
            <a:r>
              <a:rPr lang="ru-RU" sz="1400" b="1" dirty="0"/>
              <a:t>//Дополнительное образование и воспитание. – 2018. - №9. – С. 36.</a:t>
            </a:r>
            <a:endParaRPr lang="ru-RU" sz="1400" dirty="0"/>
          </a:p>
          <a:p>
            <a:pPr algn="just"/>
            <a:r>
              <a:rPr lang="ru-RU" sz="1400" b="1" dirty="0"/>
              <a:t> </a:t>
            </a:r>
            <a:endParaRPr lang="ru-RU" sz="1400" dirty="0"/>
          </a:p>
          <a:p>
            <a:pPr algn="just"/>
            <a:r>
              <a:rPr lang="ru-RU" sz="1400" b="1" dirty="0"/>
              <a:t>17. </a:t>
            </a:r>
            <a:r>
              <a:rPr lang="ru-RU" sz="1400" b="1" dirty="0" err="1"/>
              <a:t>Зинич</a:t>
            </a:r>
            <a:r>
              <a:rPr lang="ru-RU" sz="1400" b="1" dirty="0"/>
              <a:t> М.В., Кузнецова Ю.В.</a:t>
            </a:r>
            <a:endParaRPr lang="ru-RU" sz="1400" dirty="0"/>
          </a:p>
          <a:p>
            <a:pPr algn="just"/>
            <a:r>
              <a:rPr lang="ru-RU" sz="1400" dirty="0"/>
              <a:t>Рейтинг работы педагогов ДО как средство мотивации профессиональной педагогической деятельности.</a:t>
            </a:r>
          </a:p>
          <a:p>
            <a:pPr algn="just"/>
            <a:r>
              <a:rPr lang="ru-RU" sz="1400" b="1" i="1" dirty="0"/>
              <a:t>Аннотация</a:t>
            </a:r>
            <a:r>
              <a:rPr lang="ru-RU" sz="1400" dirty="0"/>
              <a:t>:</a:t>
            </a:r>
          </a:p>
          <a:p>
            <a:pPr algn="just"/>
            <a:r>
              <a:rPr lang="ru-RU" sz="1400" i="1" dirty="0"/>
              <a:t>Контроль – одна из важнейших управленческих задач, определяемая, как постоянное сравнение того, что есть, с тем, что должно быть. Одной из острейших проблем контроля в педагогическом коллективе выступает проблема оценки педагогического труда. Как оценить результат деятельности педагога? Что брать за основу? От чего отталкиваться? Об этом рассуждают авторы статьи.</a:t>
            </a:r>
            <a:endParaRPr lang="ru-RU" sz="1400" dirty="0"/>
          </a:p>
          <a:p>
            <a:pPr algn="just"/>
            <a:r>
              <a:rPr lang="ru-RU" sz="1400" b="1" dirty="0"/>
              <a:t>//Дополнительное образование и воспитание. – 2018. - №9. – С. 14.</a:t>
            </a:r>
            <a:endParaRPr lang="ru-RU" sz="1400" dirty="0"/>
          </a:p>
          <a:p>
            <a:pPr algn="just"/>
            <a:r>
              <a:rPr lang="ru-RU" sz="1400" b="1" dirty="0"/>
              <a:t> </a:t>
            </a:r>
            <a:endParaRPr lang="ru-RU" sz="1400" dirty="0"/>
          </a:p>
          <a:p>
            <a:pPr algn="just"/>
            <a:r>
              <a:rPr lang="ru-RU" sz="1400" b="1" dirty="0"/>
              <a:t>18. Копылова Е.В.</a:t>
            </a:r>
            <a:endParaRPr lang="ru-RU" sz="1400" dirty="0"/>
          </a:p>
          <a:p>
            <a:pPr algn="just"/>
            <a:r>
              <a:rPr lang="ru-RU" sz="1400" dirty="0"/>
              <a:t>Методический марафон для педагогов ДО как средство повышения профессионализма.</a:t>
            </a:r>
          </a:p>
          <a:p>
            <a:pPr algn="just"/>
            <a:r>
              <a:rPr lang="ru-RU" sz="1400" b="1" i="1" dirty="0"/>
              <a:t>Аннотация</a:t>
            </a:r>
            <a:r>
              <a:rPr lang="ru-RU" sz="1400" dirty="0"/>
              <a:t>:</a:t>
            </a:r>
          </a:p>
          <a:p>
            <a:pPr algn="just"/>
            <a:r>
              <a:rPr lang="ru-RU" sz="1400" i="1" dirty="0"/>
              <a:t>С целью поддержки профессиональных потребностей педагогов самосовершенствовании и самореализации автором с коллегами был разработан и проведен методический марафон для педагогов дополнительного образования МАОУ ДО ЦДТ, который проводился три месяца. Содержание марафона включало в себя четыре задания.</a:t>
            </a:r>
            <a:endParaRPr lang="ru-RU" sz="1400" dirty="0"/>
          </a:p>
          <a:p>
            <a:pPr algn="just"/>
            <a:r>
              <a:rPr lang="ru-RU" sz="1400" b="1" dirty="0"/>
              <a:t>//Дополнительное образование и воспитание. – 2018. - №9. – С. 19.</a:t>
            </a:r>
            <a:endParaRPr lang="ru-RU" sz="1400" dirty="0"/>
          </a:p>
          <a:p>
            <a:endParaRPr lang="ru-RU" sz="1400" dirty="0"/>
          </a:p>
        </p:txBody>
      </p:sp>
    </p:spTree>
    <p:extLst>
      <p:ext uri="{BB962C8B-B14F-4D97-AF65-F5344CB8AC3E}">
        <p14:creationId xmlns:p14="http://schemas.microsoft.com/office/powerpoint/2010/main" val="2991760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692696"/>
            <a:ext cx="8856984" cy="5755422"/>
          </a:xfrm>
          <a:prstGeom prst="rect">
            <a:avLst/>
          </a:prstGeom>
          <a:noFill/>
        </p:spPr>
        <p:txBody>
          <a:bodyPr wrap="square" rtlCol="0">
            <a:spAutoFit/>
          </a:bodyPr>
          <a:lstStyle/>
          <a:p>
            <a:pPr algn="just"/>
            <a:r>
              <a:rPr lang="ru-RU" sz="1400" b="1" dirty="0"/>
              <a:t>28. </a:t>
            </a:r>
            <a:r>
              <a:rPr lang="ru-RU" sz="1400" b="1" dirty="0" err="1"/>
              <a:t>Тагильцева</a:t>
            </a:r>
            <a:r>
              <a:rPr lang="ru-RU" sz="1400" b="1" dirty="0"/>
              <a:t> Н.Г., Присяжная Е.А.</a:t>
            </a:r>
            <a:endParaRPr lang="ru-RU" sz="1400" dirty="0"/>
          </a:p>
          <a:p>
            <a:pPr algn="just"/>
            <a:r>
              <a:rPr lang="ru-RU" sz="1400" dirty="0"/>
              <a:t>Информационные технологии в профессиональной деятельности педагога дополнительного образования.</a:t>
            </a:r>
          </a:p>
          <a:p>
            <a:pPr algn="just"/>
            <a:r>
              <a:rPr lang="ru-RU" sz="1400" b="1" i="1" dirty="0"/>
              <a:t>Аннотация</a:t>
            </a:r>
            <a:r>
              <a:rPr lang="ru-RU" sz="1400" dirty="0"/>
              <a:t>:</a:t>
            </a:r>
          </a:p>
          <a:p>
            <a:pPr algn="just"/>
            <a:r>
              <a:rPr lang="ru-RU" sz="1400" i="1" dirty="0"/>
              <a:t>В статье рассматриваются направления использования информационных технологий в системе учреждений дополнительного музыкального образования. В опоре на идеи современных отечественных авторов определяют пути включения в учебный процесс детских музыкальных школ и школ искусств таких форм как электронное учебное пособие, презентация, отдельные сайты. Рассматриваются способы работы с этими формами.</a:t>
            </a:r>
            <a:endParaRPr lang="ru-RU" sz="1400" dirty="0"/>
          </a:p>
          <a:p>
            <a:pPr algn="just"/>
            <a:r>
              <a:rPr lang="ru-RU" sz="1400" b="1" dirty="0"/>
              <a:t>//Муниципальное образование: инновации и эксперимент. – 2016. - №6. – С. 12.</a:t>
            </a:r>
            <a:endParaRPr lang="ru-RU" sz="1400" dirty="0"/>
          </a:p>
          <a:p>
            <a:pPr algn="just"/>
            <a:r>
              <a:rPr lang="ru-RU" sz="1400" b="1" dirty="0"/>
              <a:t> </a:t>
            </a:r>
            <a:endParaRPr lang="ru-RU" sz="1400" dirty="0"/>
          </a:p>
          <a:p>
            <a:pPr algn="just"/>
            <a:r>
              <a:rPr lang="ru-RU" sz="1400" b="1" dirty="0"/>
              <a:t>29. Серякова С.Б., Ширяева В.В.</a:t>
            </a:r>
            <a:endParaRPr lang="ru-RU" sz="1400" dirty="0"/>
          </a:p>
          <a:p>
            <a:pPr algn="just"/>
            <a:r>
              <a:rPr lang="ru-RU" sz="1400" dirty="0"/>
              <a:t>Структура профессиональной деформации педагогов дополнительного образования детей.</a:t>
            </a:r>
          </a:p>
          <a:p>
            <a:pPr algn="just"/>
            <a:r>
              <a:rPr lang="ru-RU" sz="1400" b="1" i="1" dirty="0"/>
              <a:t>Аннотация</a:t>
            </a:r>
            <a:r>
              <a:rPr lang="ru-RU" sz="1400" dirty="0"/>
              <a:t>:</a:t>
            </a:r>
          </a:p>
          <a:p>
            <a:pPr algn="just"/>
            <a:r>
              <a:rPr lang="ru-RU" sz="1400" i="1" dirty="0"/>
              <a:t>Авторами предлагается трехкомпонентная структура профессиональной деформации педагогов дополнительного образования детей. Представлены результаты диагностического исследования профессиональной деформации педагогов дополнительного образования детей по данным компонентам.</a:t>
            </a:r>
            <a:endParaRPr lang="ru-RU" sz="1400" dirty="0"/>
          </a:p>
          <a:p>
            <a:pPr algn="just"/>
            <a:r>
              <a:rPr lang="ru-RU" sz="1400" b="1" dirty="0"/>
              <a:t>//Муниципальное образование: инновации и эксперимент. – 2016. - №6. – С. 24.</a:t>
            </a:r>
            <a:endParaRPr lang="ru-RU" sz="1400" dirty="0"/>
          </a:p>
          <a:p>
            <a:pPr algn="just"/>
            <a:r>
              <a:rPr lang="ru-RU" sz="1400" b="1" dirty="0"/>
              <a:t> </a:t>
            </a:r>
            <a:endParaRPr lang="ru-RU" sz="1400" dirty="0"/>
          </a:p>
          <a:p>
            <a:pPr algn="just"/>
            <a:r>
              <a:rPr lang="ru-RU" sz="1400" b="1" dirty="0"/>
              <a:t>30. Серякова С.Б., Ширяева В.В.</a:t>
            </a:r>
            <a:endParaRPr lang="ru-RU" sz="1400" dirty="0"/>
          </a:p>
          <a:p>
            <a:pPr algn="just"/>
            <a:r>
              <a:rPr lang="ru-RU" sz="1400" dirty="0"/>
              <a:t>Структура профессиональной деформации педагогов дополнительного образования детей.</a:t>
            </a:r>
          </a:p>
          <a:p>
            <a:pPr algn="just"/>
            <a:r>
              <a:rPr lang="ru-RU" sz="1400" b="1" i="1" dirty="0"/>
              <a:t>Аннотация</a:t>
            </a:r>
            <a:r>
              <a:rPr lang="ru-RU" sz="1400" dirty="0"/>
              <a:t>:</a:t>
            </a:r>
          </a:p>
          <a:p>
            <a:pPr algn="just"/>
            <a:r>
              <a:rPr lang="ru-RU" sz="1400" i="1" dirty="0"/>
              <a:t>Авторами предлагается трехкомпонентная структура профессиональной деформации педагогов дополнительного образования детей. Представлены результаты диагностического исследования профессиональной деформации педагогов дополнительного образования детей по данным компонентам.</a:t>
            </a:r>
            <a:endParaRPr lang="ru-RU" sz="1400" dirty="0"/>
          </a:p>
          <a:p>
            <a:pPr algn="just"/>
            <a:r>
              <a:rPr lang="ru-RU" sz="1400" b="1" dirty="0"/>
              <a:t>//Муниципальное образование: инновации и эксперимент. – 2016. - №6. – С. 24.</a:t>
            </a:r>
            <a:endParaRPr lang="ru-RU" sz="1400" dirty="0"/>
          </a:p>
          <a:p>
            <a:endParaRPr lang="ru-RU" dirty="0"/>
          </a:p>
        </p:txBody>
      </p:sp>
    </p:spTree>
    <p:extLst>
      <p:ext uri="{BB962C8B-B14F-4D97-AF65-F5344CB8AC3E}">
        <p14:creationId xmlns:p14="http://schemas.microsoft.com/office/powerpoint/2010/main" val="2012258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928992" cy="6401753"/>
          </a:xfrm>
          <a:prstGeom prst="rect">
            <a:avLst/>
          </a:prstGeom>
          <a:noFill/>
        </p:spPr>
        <p:txBody>
          <a:bodyPr wrap="square" rtlCol="0">
            <a:spAutoFit/>
          </a:bodyPr>
          <a:lstStyle/>
          <a:p>
            <a:r>
              <a:rPr lang="ru-RU" sz="1400" b="1" dirty="0"/>
              <a:t>31. Удалова Т.А.</a:t>
            </a:r>
            <a:endParaRPr lang="ru-RU" sz="1400" dirty="0"/>
          </a:p>
          <a:p>
            <a:r>
              <a:rPr lang="ru-RU" sz="1400" dirty="0"/>
              <a:t>Организация </a:t>
            </a:r>
            <a:r>
              <a:rPr lang="ru-RU" sz="1400" dirty="0" err="1"/>
              <a:t>самоменеджмента</a:t>
            </a:r>
            <a:r>
              <a:rPr lang="ru-RU" sz="1400" dirty="0"/>
              <a:t> педагога ДО.</a:t>
            </a:r>
          </a:p>
          <a:p>
            <a:r>
              <a:rPr lang="ru-RU" sz="1400" b="1" i="1" dirty="0"/>
              <a:t>Аннотация</a:t>
            </a:r>
            <a:r>
              <a:rPr lang="ru-RU" sz="1400" dirty="0"/>
              <a:t>:</a:t>
            </a:r>
          </a:p>
          <a:p>
            <a:r>
              <a:rPr lang="ru-RU" sz="1400" i="1" dirty="0"/>
              <a:t>Об организации </a:t>
            </a:r>
            <a:r>
              <a:rPr lang="ru-RU" sz="1400" i="1" dirty="0" err="1"/>
              <a:t>самоменеджмента</a:t>
            </a:r>
            <a:r>
              <a:rPr lang="ru-RU" sz="1400" i="1" dirty="0"/>
              <a:t> педагогов Дома детского творчества г. Прокопьевска Кемеровской области.</a:t>
            </a:r>
            <a:endParaRPr lang="ru-RU" sz="1400" dirty="0"/>
          </a:p>
          <a:p>
            <a:r>
              <a:rPr lang="ru-RU" sz="1400" b="1" dirty="0"/>
              <a:t>//Дополнительное образование и воспитание. – 2016. - №2. – С. 7.</a:t>
            </a:r>
            <a:endParaRPr lang="ru-RU" sz="1400" dirty="0"/>
          </a:p>
          <a:p>
            <a:r>
              <a:rPr lang="ru-RU" sz="1400" b="1" dirty="0"/>
              <a:t> </a:t>
            </a:r>
            <a:endParaRPr lang="ru-RU" sz="1400" dirty="0"/>
          </a:p>
          <a:p>
            <a:r>
              <a:rPr lang="ru-RU" sz="1400" b="1" dirty="0"/>
              <a:t>32. Иванова М. В.</a:t>
            </a:r>
            <a:endParaRPr lang="ru-RU" sz="1400" dirty="0"/>
          </a:p>
          <a:p>
            <a:r>
              <a:rPr lang="ru-RU" sz="1400" dirty="0"/>
              <a:t>Оценка достижений личностных результатов освоения образовательной программы в работе педагогов дополнительного образования.</a:t>
            </a:r>
          </a:p>
          <a:p>
            <a:r>
              <a:rPr lang="ru-RU" sz="1400" b="1" i="1" dirty="0"/>
              <a:t>Аннотация</a:t>
            </a:r>
            <a:r>
              <a:rPr lang="ru-RU" sz="1400" dirty="0"/>
              <a:t>:</a:t>
            </a:r>
          </a:p>
          <a:p>
            <a:r>
              <a:rPr lang="ru-RU" sz="1400" i="1" dirty="0"/>
              <a:t>В статье описана работа круглого стола «Оценка достижений личностных результатов освоения образовательной программы в работе педагогов дополнительного образования» в нем приняли участие педагоги дополнительного образования и воспитатели. Он был посвящен двум актуальным вопросам: как помочь ученику достичь личностного роста в системе дополнительного образования и как оценить произошедшее за учебный год изменения?</a:t>
            </a:r>
            <a:endParaRPr lang="ru-RU" sz="1400" dirty="0"/>
          </a:p>
          <a:p>
            <a:r>
              <a:rPr lang="ru-RU" sz="1400" b="1" dirty="0"/>
              <a:t>//Завуч. – 2016. - №4. – С. 84.</a:t>
            </a:r>
            <a:endParaRPr lang="ru-RU" sz="1400" dirty="0"/>
          </a:p>
          <a:p>
            <a:r>
              <a:rPr lang="ru-RU" sz="1400" b="1" dirty="0"/>
              <a:t> </a:t>
            </a:r>
            <a:endParaRPr lang="ru-RU" sz="1400" dirty="0"/>
          </a:p>
          <a:p>
            <a:r>
              <a:rPr lang="ru-RU" sz="1400" b="1" dirty="0"/>
              <a:t>33. Васильева Г.</a:t>
            </a:r>
            <a:endParaRPr lang="ru-RU" sz="1400" dirty="0"/>
          </a:p>
          <a:p>
            <a:r>
              <a:rPr lang="ru-RU" sz="1400" dirty="0"/>
              <a:t>Педагоги дополнительного образования повышают правовую компетентность.</a:t>
            </a:r>
          </a:p>
          <a:p>
            <a:r>
              <a:rPr lang="ru-RU" sz="1400" b="1" i="1" dirty="0"/>
              <a:t>Аннотация</a:t>
            </a:r>
            <a:r>
              <a:rPr lang="ru-RU" sz="1400" dirty="0"/>
              <a:t>:</a:t>
            </a:r>
          </a:p>
          <a:p>
            <a:r>
              <a:rPr lang="ru-RU" sz="1400" i="1" dirty="0"/>
              <a:t>Сегодня перед учреждениями дополнительного образования детей остро встаёт вопрос: как сделать образование в наших учреждениях конкурентоспособным? Это можно сделать только в том случае, если педагоги дополнительного образования станут профессионалами, поскольку от профессионализма педагогических кадров зависит уровень подготовки учащихся. Важная составляющая часть профессионализма — правовая компетентность педагога. Это важно ещё и потому, что в России традиционно существует негативное отношение к закону и правовым актам.</a:t>
            </a:r>
            <a:endParaRPr lang="ru-RU" sz="1400" dirty="0"/>
          </a:p>
          <a:p>
            <a:r>
              <a:rPr lang="ru-RU" sz="1400" b="1" dirty="0"/>
              <a:t>//Методическая работа в школе. – 2015. - №4. – С. 51.</a:t>
            </a:r>
            <a:endParaRPr lang="ru-RU" sz="1400" dirty="0"/>
          </a:p>
          <a:p>
            <a:endParaRPr lang="ru-RU" dirty="0"/>
          </a:p>
        </p:txBody>
      </p:sp>
    </p:spTree>
    <p:extLst>
      <p:ext uri="{BB962C8B-B14F-4D97-AF65-F5344CB8AC3E}">
        <p14:creationId xmlns:p14="http://schemas.microsoft.com/office/powerpoint/2010/main" val="1428037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692696"/>
            <a:ext cx="8856984" cy="4824398"/>
          </a:xfrm>
          <a:prstGeom prst="rect">
            <a:avLst/>
          </a:prstGeom>
          <a:noFill/>
        </p:spPr>
        <p:txBody>
          <a:bodyPr wrap="square" rtlCol="0">
            <a:spAutoFit/>
          </a:bodyPr>
          <a:lstStyle/>
          <a:p>
            <a:pPr algn="just"/>
            <a:r>
              <a:rPr lang="ru-RU" sz="1400" b="1" dirty="0"/>
              <a:t>34. </a:t>
            </a:r>
            <a:r>
              <a:rPr lang="ru-RU" sz="1400" b="1" dirty="0" err="1"/>
              <a:t>Патрикова</a:t>
            </a:r>
            <a:r>
              <a:rPr lang="ru-RU" sz="1400" b="1" dirty="0"/>
              <a:t> Т.С.</a:t>
            </a:r>
            <a:endParaRPr lang="ru-RU" sz="1400" dirty="0"/>
          </a:p>
          <a:p>
            <a:pPr algn="just"/>
            <a:r>
              <a:rPr lang="ru-RU" sz="1400" dirty="0"/>
              <a:t>Основы управления профессиональным ростом педагога дополнительного образования.</a:t>
            </a:r>
          </a:p>
          <a:p>
            <a:pPr algn="just"/>
            <a:r>
              <a:rPr lang="ru-RU" sz="1400" b="1" i="1" dirty="0"/>
              <a:t>Аннотация</a:t>
            </a:r>
            <a:r>
              <a:rPr lang="ru-RU" sz="1400" dirty="0"/>
              <a:t>:</a:t>
            </a:r>
          </a:p>
          <a:p>
            <a:pPr algn="just"/>
            <a:r>
              <a:rPr lang="ru-RU" sz="1400" i="1" dirty="0"/>
              <a:t>В статье рассказано о конкурентных преимуществах дополнительного образования, о профессиональном развитии педагога. Также представлено методическое занятие «Профессиональная компетентность педагога дополнительного образования как объект управления» в рамках внутрикорпоративного повышения квалификации педагогов с использованием активных методов обучения, что продуктивно необходимостью формирования мотивации к творческому педагогическому труду, качественному использованию своих должностных обязанностей педагогами дополнительного образования.</a:t>
            </a:r>
            <a:endParaRPr lang="ru-RU" sz="1400" dirty="0"/>
          </a:p>
          <a:p>
            <a:pPr algn="just"/>
            <a:r>
              <a:rPr lang="ru-RU" sz="1400" b="1" dirty="0"/>
              <a:t>//Справочник заместителя директора школы. – 2015. - №8. – С. 89.</a:t>
            </a:r>
            <a:endParaRPr lang="ru-RU" sz="1400" dirty="0"/>
          </a:p>
          <a:p>
            <a:pPr algn="just"/>
            <a:endParaRPr lang="ru-RU" sz="1400" b="1" dirty="0" smtClean="0"/>
          </a:p>
          <a:p>
            <a:pPr algn="just"/>
            <a:r>
              <a:rPr lang="ru-RU" sz="1400" b="1" dirty="0"/>
              <a:t> </a:t>
            </a:r>
            <a:r>
              <a:rPr lang="ru-RU" sz="1400" b="1" dirty="0" smtClean="0"/>
              <a:t>35</a:t>
            </a:r>
            <a:r>
              <a:rPr lang="ru-RU" sz="1400" b="1" dirty="0"/>
              <a:t>. Гетманенко А.О.</a:t>
            </a:r>
            <a:endParaRPr lang="ru-RU" sz="1400" dirty="0"/>
          </a:p>
          <a:p>
            <a:pPr algn="just"/>
            <a:r>
              <a:rPr lang="ru-RU" sz="1400" dirty="0"/>
              <a:t>Методические рекомендации по разработке открытых занятий для педагогов дополнительного образования детей.</a:t>
            </a:r>
          </a:p>
          <a:p>
            <a:pPr algn="just"/>
            <a:r>
              <a:rPr lang="ru-RU" sz="1400" b="1" i="1" dirty="0"/>
              <a:t>Аннотация</a:t>
            </a:r>
            <a:r>
              <a:rPr lang="ru-RU" sz="1400" dirty="0"/>
              <a:t>:</a:t>
            </a:r>
          </a:p>
          <a:p>
            <a:pPr algn="just"/>
            <a:r>
              <a:rPr lang="ru-RU" sz="1400" i="1" dirty="0"/>
              <a:t>Методические рекомендации составлены с целью повышения эффективности деятельности педагогов дополнительного образования в аспекте их подготовки к организации и проведению открытых занятия. В данных рекомендациях также содержатся некоторые указания по оформлению планов-конспектов открытых занятия, рассмотрен вопрос совместного анализа занятия педагогами, методистами и руководителями.</a:t>
            </a:r>
            <a:endParaRPr lang="ru-RU" sz="1400" dirty="0"/>
          </a:p>
          <a:p>
            <a:pPr algn="just"/>
            <a:r>
              <a:rPr lang="ru-RU" sz="1400" b="1" dirty="0"/>
              <a:t>//Методист. – 2015. - №9. – С. 30.</a:t>
            </a:r>
            <a:endParaRPr lang="ru-RU" sz="1400" dirty="0"/>
          </a:p>
          <a:p>
            <a:pPr algn="just"/>
            <a:r>
              <a:rPr lang="ru-RU" sz="1350" b="1" dirty="0"/>
              <a:t> </a:t>
            </a:r>
            <a:endParaRPr lang="ru-RU" dirty="0"/>
          </a:p>
        </p:txBody>
      </p:sp>
    </p:spTree>
    <p:extLst>
      <p:ext uri="{BB962C8B-B14F-4D97-AF65-F5344CB8AC3E}">
        <p14:creationId xmlns:p14="http://schemas.microsoft.com/office/powerpoint/2010/main" val="1927867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a:t>
            </a:r>
            <a:r>
              <a:rPr lang="ru-RU" sz="1400" dirty="0" smtClean="0"/>
              <a:t>руководящих и </a:t>
            </a:r>
            <a:r>
              <a:rPr lang="ru-RU" sz="1400" dirty="0" smtClean="0"/>
              <a:t>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79512" y="764704"/>
            <a:ext cx="8712968" cy="3170099"/>
          </a:xfrm>
          <a:prstGeom prst="rect">
            <a:avLst/>
          </a:prstGeom>
          <a:noFill/>
        </p:spPr>
        <p:txBody>
          <a:bodyPr wrap="square" rtlCol="0">
            <a:spAutoFit/>
          </a:bodyPr>
          <a:lstStyle/>
          <a:p>
            <a:pPr algn="just"/>
            <a:endParaRPr lang="ru-RU" sz="1400" b="1" dirty="0" smtClean="0"/>
          </a:p>
          <a:p>
            <a:pPr algn="just"/>
            <a:r>
              <a:rPr lang="ru-RU" sz="1400" b="1" dirty="0" smtClean="0"/>
              <a:t>36</a:t>
            </a:r>
            <a:r>
              <a:rPr lang="ru-RU" sz="1400" b="1" dirty="0"/>
              <a:t>. </a:t>
            </a:r>
            <a:r>
              <a:rPr lang="ru-RU" sz="1400" b="1" dirty="0" err="1"/>
              <a:t>Обласова</a:t>
            </a:r>
            <a:r>
              <a:rPr lang="ru-RU" sz="1400" b="1" dirty="0"/>
              <a:t> Л. С.</a:t>
            </a:r>
            <a:endParaRPr lang="ru-RU" sz="1400" dirty="0"/>
          </a:p>
          <a:p>
            <a:pPr algn="just"/>
            <a:r>
              <a:rPr lang="ru-RU" sz="1400" dirty="0"/>
              <a:t>Педагогические команды в организации дополнительного образования детей: принципы формирования, документальное обеспечение деятельности.</a:t>
            </a:r>
          </a:p>
          <a:p>
            <a:pPr algn="just"/>
            <a:r>
              <a:rPr lang="ru-RU" sz="1400" b="1" i="1" dirty="0"/>
              <a:t>Аннотация</a:t>
            </a:r>
            <a:r>
              <a:rPr lang="ru-RU" sz="1400" dirty="0"/>
              <a:t>:</a:t>
            </a:r>
          </a:p>
          <a:p>
            <a:pPr algn="just"/>
            <a:r>
              <a:rPr lang="ru-RU" sz="1400" i="1" dirty="0"/>
              <a:t>Анализ структуры методической работы значительного числа образовательных организаций показывает наличие нескольких типов профессиональных сообществ педагогов – методические объединения, предметные кафедры. Временные творческие группы. Существует практика разделения педагогического персонала на группы. Исходя из профессиональной подготовленности: дидактическая школа (молодые учителя); педагогическая студия (группа совершенствования педагогического мастерства); творческая лаборатория (группа высшего педагогического мастерства).Обозначенные профессиональные сообщества педагогов. Как правило. Решают круг определенных задач и образуются административным путем..</a:t>
            </a:r>
            <a:endParaRPr lang="ru-RU" sz="1400" dirty="0"/>
          </a:p>
          <a:p>
            <a:pPr algn="just"/>
            <a:r>
              <a:rPr lang="ru-RU" sz="1400" b="1" dirty="0"/>
              <a:t>//Справочник заместителя директора школы. – 2015. - №5. – С. 76.</a:t>
            </a:r>
            <a:endParaRPr lang="ru-RU" sz="1400" dirty="0"/>
          </a:p>
          <a:p>
            <a:endParaRPr lang="ru-RU" dirty="0"/>
          </a:p>
        </p:txBody>
      </p:sp>
    </p:spTree>
    <p:extLst>
      <p:ext uri="{BB962C8B-B14F-4D97-AF65-F5344CB8AC3E}">
        <p14:creationId xmlns:p14="http://schemas.microsoft.com/office/powerpoint/2010/main" val="4167374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Прямоугольник 1"/>
          <p:cNvSpPr/>
          <p:nvPr/>
        </p:nvSpPr>
        <p:spPr>
          <a:xfrm>
            <a:off x="1" y="836712"/>
            <a:ext cx="2747942" cy="338554"/>
          </a:xfrm>
          <a:prstGeom prst="rect">
            <a:avLst/>
          </a:prstGeom>
        </p:spPr>
        <p:txBody>
          <a:bodyPr wrap="square">
            <a:spAutoFit/>
          </a:bodyPr>
          <a:lstStyle/>
          <a:p>
            <a:pPr indent="92075"/>
            <a:r>
              <a:rPr lang="en-US" sz="1600" b="1" dirty="0">
                <a:latin typeface="+mj-lt"/>
                <a:cs typeface="Times New Roman" pitchFamily="18" charset="0"/>
              </a:rPr>
              <a:t>I</a:t>
            </a:r>
            <a:r>
              <a:rPr lang="ru-RU" sz="1600" b="1" dirty="0">
                <a:latin typeface="+mj-lt"/>
                <a:cs typeface="Times New Roman" pitchFamily="18" charset="0"/>
              </a:rPr>
              <a:t>. Каталог изданий СОИРО</a:t>
            </a:r>
          </a:p>
        </p:txBody>
      </p:sp>
      <p:sp>
        <p:nvSpPr>
          <p:cNvPr id="3" name="TextBox 2"/>
          <p:cNvSpPr txBox="1"/>
          <p:nvPr/>
        </p:nvSpPr>
        <p:spPr>
          <a:xfrm>
            <a:off x="143383" y="1268760"/>
            <a:ext cx="8893113" cy="4462760"/>
          </a:xfrm>
          <a:prstGeom prst="rect">
            <a:avLst/>
          </a:prstGeom>
          <a:noFill/>
        </p:spPr>
        <p:txBody>
          <a:bodyPr wrap="square" rtlCol="0">
            <a:spAutoFit/>
          </a:bodyPr>
          <a:lstStyle/>
          <a:p>
            <a:r>
              <a:rPr lang="ru-RU" sz="1400" b="1" dirty="0"/>
              <a:t>1. Навигатор дополнительного образования детей как главный информационный ресурс единой доступной образовательной среды /Автор-составитель: А.В. Миронов. – Смоленск: ГАУ ДПО СОИРО, 2021. </a:t>
            </a:r>
            <a:r>
              <a:rPr lang="ru-RU" sz="1400" dirty="0"/>
              <a:t>Доступ к ресурсу </a:t>
            </a:r>
            <a:r>
              <a:rPr lang="ru-RU" sz="1400" u="sng" dirty="0">
                <a:hlinkClick r:id="rId3"/>
              </a:rPr>
              <a:t>https://ru.calameo.com/read/0063988581dc6baeddcaa</a:t>
            </a:r>
            <a:endParaRPr lang="ru-RU" sz="1400" dirty="0"/>
          </a:p>
          <a:p>
            <a:r>
              <a:rPr lang="ru-RU" sz="1400" b="1" i="1" dirty="0"/>
              <a:t>Аннотация:</a:t>
            </a:r>
            <a:endParaRPr lang="ru-RU" sz="1400" dirty="0"/>
          </a:p>
          <a:p>
            <a:pPr algn="just"/>
            <a:r>
              <a:rPr lang="ru-RU" sz="1400" i="1" dirty="0"/>
              <a:t>Методические рекомендации разработаны с целью систематизации представлений педагогов дополнительного образования о процессе внедрения Целевой модели развития региональной системы дополнительного образования детей в Смоленской области в части общедоступного Навигатора дополнительного образования Смоленской области.</a:t>
            </a:r>
            <a:endParaRPr lang="ru-RU" sz="1400" dirty="0"/>
          </a:p>
          <a:p>
            <a:pPr algn="just"/>
            <a:r>
              <a:rPr lang="ru-RU" sz="1400" i="1" dirty="0"/>
              <a:t>В методических рекомендациях раскрываются следующие важные вопросы:</a:t>
            </a:r>
            <a:endParaRPr lang="ru-RU" sz="1400" dirty="0"/>
          </a:p>
          <a:p>
            <a:pPr algn="just"/>
            <a:r>
              <a:rPr lang="ru-RU" sz="1400" i="1" dirty="0"/>
              <a:t>- назначение, задачи и состав АИС «Навигатор дополнительного образования Смоленской области»;</a:t>
            </a:r>
            <a:endParaRPr lang="ru-RU" sz="1400" dirty="0"/>
          </a:p>
          <a:p>
            <a:pPr algn="just"/>
            <a:r>
              <a:rPr lang="ru-RU" sz="1400" i="1" dirty="0"/>
              <a:t>- принцип работы Навигатора дополнительного образования;</a:t>
            </a:r>
            <a:endParaRPr lang="ru-RU" sz="1400" dirty="0"/>
          </a:p>
          <a:p>
            <a:pPr algn="just"/>
            <a:r>
              <a:rPr lang="ru-RU" sz="1400" i="1" dirty="0"/>
              <a:t>- порядок создания и размещения программ дополнительного образования в Навигаторе;</a:t>
            </a:r>
            <a:endParaRPr lang="ru-RU" sz="1400" dirty="0"/>
          </a:p>
          <a:p>
            <a:pPr algn="just"/>
            <a:r>
              <a:rPr lang="ru-RU" sz="1400" i="1" dirty="0"/>
              <a:t>- правила регистрации родителей и детей, подачи заявок на программы.</a:t>
            </a:r>
            <a:endParaRPr lang="ru-RU" sz="1400" dirty="0"/>
          </a:p>
          <a:p>
            <a:pPr algn="just"/>
            <a:r>
              <a:rPr lang="ru-RU" sz="1400" i="1" dirty="0"/>
              <a:t>В данных методических рекомендациях не рассматриваются вопросы, связанные с выдачей детям сертификатов учета и сертификатов с номиналом, их применением, обработкой организатором заявок на программы и зачислением детей на обучение.</a:t>
            </a:r>
            <a:endParaRPr lang="ru-RU" sz="1400" dirty="0"/>
          </a:p>
          <a:p>
            <a:pPr algn="just"/>
            <a:r>
              <a:rPr lang="ru-RU" sz="1400" i="1" dirty="0"/>
              <a:t>Издание адресовано педагогам дополнительного образования, реализующим дополнительные общеобразовательные программы, и другим специалистам системы дополнительного образования детей Смоленской области.</a:t>
            </a:r>
            <a:endParaRPr lang="ru-RU" sz="1400" dirty="0"/>
          </a:p>
          <a:p>
            <a:endParaRPr lang="ru-RU" dirty="0"/>
          </a:p>
        </p:txBody>
      </p:sp>
    </p:spTree>
    <p:extLst>
      <p:ext uri="{BB962C8B-B14F-4D97-AF65-F5344CB8AC3E}">
        <p14:creationId xmlns:p14="http://schemas.microsoft.com/office/powerpoint/2010/main" val="2996319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a:t>
            </a:r>
            <a:r>
              <a:rPr lang="ru-RU" sz="1400" dirty="0" smtClean="0"/>
              <a:t>руководящих 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764704"/>
            <a:ext cx="8928992" cy="6186309"/>
          </a:xfrm>
          <a:prstGeom prst="rect">
            <a:avLst/>
          </a:prstGeom>
          <a:noFill/>
        </p:spPr>
        <p:txBody>
          <a:bodyPr wrap="square" rtlCol="0">
            <a:spAutoFit/>
          </a:bodyPr>
          <a:lstStyle/>
          <a:p>
            <a:pPr algn="just"/>
            <a:r>
              <a:rPr lang="ru-RU" sz="1400" b="1" dirty="0"/>
              <a:t>2. Нормативно-правовые основания внедрения целевой модели развития региональной системы дополнительного образования детей /Автор-составитель: Е.А. Боброва. – Смоленск: ГАУ ДПО СОИРО, 2021. </a:t>
            </a:r>
            <a:r>
              <a:rPr lang="ru-RU" sz="1400" dirty="0"/>
              <a:t>Доступ к ресурсу </a:t>
            </a:r>
            <a:r>
              <a:rPr lang="ru-RU" sz="1400" u="sng" dirty="0">
                <a:hlinkClick r:id="rId3"/>
              </a:rPr>
              <a:t>https://ru.calameo.com/read/0063988586920d6cff647</a:t>
            </a:r>
            <a:endParaRPr lang="ru-RU" sz="1400" dirty="0"/>
          </a:p>
          <a:p>
            <a:pPr algn="just"/>
            <a:r>
              <a:rPr lang="ru-RU" sz="1400" b="1" i="1" dirty="0"/>
              <a:t>Аннотация:</a:t>
            </a:r>
            <a:endParaRPr lang="ru-RU" sz="1400" dirty="0"/>
          </a:p>
          <a:p>
            <a:pPr algn="just"/>
            <a:r>
              <a:rPr lang="ru-RU" sz="1400" i="1" dirty="0"/>
              <a:t>В методических рекомендациях представлен систематизированный обзор нормативных правовых документов, регламентирующих процесс внедрения целевой модели развития региональной системы дополнительного образования детей в Смоленской области.</a:t>
            </a:r>
            <a:endParaRPr lang="ru-RU" sz="1400" dirty="0"/>
          </a:p>
          <a:p>
            <a:pPr algn="just"/>
            <a:r>
              <a:rPr lang="ru-RU" sz="1400" i="1" dirty="0"/>
              <a:t>Содержание методических рекомендаций может быть полезно руководителям органов местного самоуправления, осуществляющим управление в сфере образования, руководителям и специалистам организаций дополнительного образования детей, педагогам дополнительного образования и иным педагогическим работникам, вовлеченным в реализацию программ дополнительного образования.</a:t>
            </a:r>
            <a:endParaRPr lang="ru-RU" sz="1400" dirty="0"/>
          </a:p>
          <a:p>
            <a:pPr algn="just"/>
            <a:r>
              <a:rPr lang="ru-RU" sz="1400" i="1" dirty="0"/>
              <a:t>Материалы печатаются в авторской редакции.</a:t>
            </a:r>
            <a:endParaRPr lang="ru-RU" sz="1400" dirty="0"/>
          </a:p>
          <a:p>
            <a:r>
              <a:rPr lang="ru-RU" sz="1400" b="1" dirty="0"/>
              <a:t> </a:t>
            </a:r>
            <a:endParaRPr lang="ru-RU" sz="1400" dirty="0"/>
          </a:p>
          <a:p>
            <a:pPr algn="just"/>
            <a:r>
              <a:rPr lang="ru-RU" sz="1400" b="1" dirty="0"/>
              <a:t>3. Основы проектирования дополнительных общеобразовательных общеразвивающих программ и специфика процедуры проведения независимой оценки качества /Автор-составитель: Е.М. Акимова. – Смоленск: ГАУ ДПО СОИРО, 2021. </a:t>
            </a:r>
            <a:r>
              <a:rPr lang="ru-RU" sz="1400" dirty="0"/>
              <a:t>Доступ к ресурсу </a:t>
            </a:r>
            <a:r>
              <a:rPr lang="ru-RU" sz="1400" u="sng" dirty="0">
                <a:hlinkClick r:id="rId4"/>
              </a:rPr>
              <a:t>https://ru.calameo.com/read/0063988588883ff881793</a:t>
            </a:r>
            <a:endParaRPr lang="ru-RU" sz="1400" dirty="0"/>
          </a:p>
          <a:p>
            <a:pPr algn="just"/>
            <a:r>
              <a:rPr lang="ru-RU" sz="1400" b="1" i="1" dirty="0"/>
              <a:t>Аннотация:</a:t>
            </a:r>
            <a:endParaRPr lang="ru-RU" sz="1400" dirty="0"/>
          </a:p>
          <a:p>
            <a:pPr algn="just"/>
            <a:r>
              <a:rPr lang="ru-RU" sz="1400" i="1" dirty="0"/>
              <a:t>Методическое пособие разработано с целью систематизации представлений педагогов дополнительного образования:</a:t>
            </a:r>
            <a:endParaRPr lang="ru-RU" sz="1400" dirty="0"/>
          </a:p>
          <a:p>
            <a:pPr algn="just"/>
            <a:r>
              <a:rPr lang="ru-RU" sz="1400" i="1" dirty="0"/>
              <a:t>- об особенностях проектирования дополнительных общеобразовательных общеразвивающих программ;</a:t>
            </a:r>
            <a:endParaRPr lang="ru-RU" sz="1400" dirty="0"/>
          </a:p>
          <a:p>
            <a:pPr algn="just"/>
            <a:r>
              <a:rPr lang="ru-RU" sz="1400" i="1" dirty="0"/>
              <a:t>- о критериях и показателях оценки качества дополнительных общеобразовательных общеразвивающих программ;</a:t>
            </a:r>
            <a:endParaRPr lang="ru-RU" sz="1400" dirty="0"/>
          </a:p>
          <a:p>
            <a:pPr algn="just"/>
            <a:r>
              <a:rPr lang="ru-RU" sz="1400" i="1" dirty="0"/>
              <a:t>- о специфики процедуры проведения независимой оценки качества дополнительных общеобразовательных программ.</a:t>
            </a:r>
            <a:endParaRPr lang="ru-RU" sz="1400" dirty="0"/>
          </a:p>
          <a:p>
            <a:pPr algn="just"/>
            <a:r>
              <a:rPr lang="ru-RU" sz="1400" i="1" dirty="0"/>
              <a:t>Издание адресовано педагогам дополнительного образования, реализующим дополнительные общеобразовательные программы, экспертам, определяющим их качество и другим специалистам системы дополнительного образования детей Смоленской области.</a:t>
            </a:r>
            <a:endParaRPr lang="ru-RU" sz="1400" dirty="0"/>
          </a:p>
          <a:p>
            <a:endParaRPr lang="ru-RU" dirty="0"/>
          </a:p>
        </p:txBody>
      </p:sp>
    </p:spTree>
    <p:extLst>
      <p:ext uri="{BB962C8B-B14F-4D97-AF65-F5344CB8AC3E}">
        <p14:creationId xmlns:p14="http://schemas.microsoft.com/office/powerpoint/2010/main" val="1333231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5496" y="692696"/>
            <a:ext cx="9001000" cy="6617196"/>
          </a:xfrm>
          <a:prstGeom prst="rect">
            <a:avLst/>
          </a:prstGeom>
          <a:noFill/>
        </p:spPr>
        <p:txBody>
          <a:bodyPr wrap="square" rtlCol="0">
            <a:spAutoFit/>
          </a:bodyPr>
          <a:lstStyle/>
          <a:p>
            <a:pPr algn="just"/>
            <a:r>
              <a:rPr lang="ru-RU" sz="1400" b="1" dirty="0"/>
              <a:t>4. Особенности внедрения модели персонифицированного финансирования дополнительного образования детей в Смоленской области /Автор-составитель: Т.В Моисеенко. – Смоленск: ГАУ ДПО СОИРО, 2021. </a:t>
            </a:r>
            <a:r>
              <a:rPr lang="ru-RU" sz="1400" dirty="0"/>
              <a:t>Доступ к ресурсу </a:t>
            </a:r>
            <a:r>
              <a:rPr lang="ru-RU" sz="1400" u="sng" dirty="0">
                <a:hlinkClick r:id="rId3"/>
              </a:rPr>
              <a:t>https://ru.calameo.com/read/0063988588260a7f2e44a</a:t>
            </a:r>
            <a:endParaRPr lang="ru-RU" sz="1400" dirty="0"/>
          </a:p>
          <a:p>
            <a:pPr algn="just"/>
            <a:r>
              <a:rPr lang="ru-RU" sz="1400" b="1" i="1" dirty="0"/>
              <a:t>Аннотация:</a:t>
            </a:r>
            <a:endParaRPr lang="ru-RU" sz="1400" dirty="0"/>
          </a:p>
          <a:p>
            <a:pPr algn="just"/>
            <a:r>
              <a:rPr lang="ru-RU" sz="1350" i="1" dirty="0"/>
              <a:t>Методическое пособие разработано с целью систематизации представлений педагогов дополнительного образования об особенностях внедрения модели персонифицированного финансирования дополнительного образования детей в Смоленской области.</a:t>
            </a:r>
            <a:endParaRPr lang="ru-RU" sz="1350" dirty="0"/>
          </a:p>
          <a:p>
            <a:pPr algn="just"/>
            <a:r>
              <a:rPr lang="ru-RU" sz="1350" i="1" dirty="0"/>
              <a:t>В методических рекомендациях раскрываются:</a:t>
            </a:r>
            <a:endParaRPr lang="ru-RU" sz="1350" dirty="0"/>
          </a:p>
          <a:p>
            <a:pPr algn="just"/>
            <a:r>
              <a:rPr lang="ru-RU" sz="1350" i="1" dirty="0"/>
              <a:t>- правила получения сертификатов дополнительного образования;</a:t>
            </a:r>
            <a:endParaRPr lang="ru-RU" sz="1350" dirty="0"/>
          </a:p>
          <a:p>
            <a:pPr algn="just"/>
            <a:r>
              <a:rPr lang="ru-RU" sz="1350" i="1" dirty="0"/>
              <a:t>- правила участия в персонифицированном финансировании дополнительного образования детей;</a:t>
            </a:r>
            <a:endParaRPr lang="ru-RU" sz="1350" dirty="0"/>
          </a:p>
          <a:p>
            <a:pPr algn="just"/>
            <a:r>
              <a:rPr lang="ru-RU" sz="1350" i="1" dirty="0"/>
              <a:t>- порядок функционирования составных компонентов модели персонифицированного финансирования дополнительного образования детей в Смоленской области</a:t>
            </a:r>
            <a:endParaRPr lang="ru-RU" sz="1350" dirty="0"/>
          </a:p>
          <a:p>
            <a:pPr algn="just"/>
            <a:r>
              <a:rPr lang="ru-RU" sz="1350" i="1" dirty="0"/>
              <a:t>- порядок оплаты услуги за счет средств сертификата дополнительного образования с номиналом.</a:t>
            </a:r>
            <a:endParaRPr lang="ru-RU" sz="1350" dirty="0"/>
          </a:p>
          <a:p>
            <a:pPr algn="just"/>
            <a:r>
              <a:rPr lang="ru-RU" sz="1350" i="1" dirty="0"/>
              <a:t>Издание адресовано руководителям учреждений дополнительного образования, педагогам дополнительного образования и другим специалистам системы дополнительного образования детей Смоленской области</a:t>
            </a:r>
            <a:r>
              <a:rPr lang="ru-RU" sz="1350" i="1" dirty="0" smtClean="0"/>
              <a:t>.</a:t>
            </a:r>
            <a:r>
              <a:rPr lang="ru-RU" sz="1350" b="1" dirty="0"/>
              <a:t> </a:t>
            </a:r>
            <a:endParaRPr lang="ru-RU" sz="1350" dirty="0"/>
          </a:p>
          <a:p>
            <a:pPr algn="just"/>
            <a:r>
              <a:rPr lang="ru-RU" sz="1400" b="1" dirty="0"/>
              <a:t>5. Внедрение дистанционных курсов по дополнительным общеобразовательным программам /Автор-составитель: В.В. Мешков. – Смоленск: ГАУ ДПО СОИРО, 2021. </a:t>
            </a:r>
            <a:r>
              <a:rPr lang="ru-RU" sz="1400" dirty="0"/>
              <a:t>Доступ к ресурсу </a:t>
            </a:r>
            <a:r>
              <a:rPr lang="ru-RU" sz="1400" u="sng" dirty="0">
                <a:hlinkClick r:id="rId4"/>
              </a:rPr>
              <a:t>https://ru.calameo.com/read/00639885803a946f350cc</a:t>
            </a:r>
            <a:endParaRPr lang="ru-RU" sz="1400" dirty="0"/>
          </a:p>
          <a:p>
            <a:pPr algn="just"/>
            <a:r>
              <a:rPr lang="ru-RU" sz="1400" b="1" i="1" dirty="0"/>
              <a:t>Аннотация:</a:t>
            </a:r>
            <a:endParaRPr lang="ru-RU" sz="1400" dirty="0"/>
          </a:p>
          <a:p>
            <a:pPr algn="just"/>
            <a:r>
              <a:rPr lang="ru-RU" sz="1350" i="1" dirty="0"/>
              <a:t>Методические рекомендации разработаны с целью систематизации представлений педагогов дополнительного образования о процессе внедрения дистанционных образовательных технологий в практику своей профессиональной </a:t>
            </a:r>
            <a:r>
              <a:rPr lang="ru-RU" sz="1350" i="1" dirty="0" smtClean="0"/>
              <a:t>деятельности. В </a:t>
            </a:r>
            <a:r>
              <a:rPr lang="ru-RU" sz="1350" i="1" dirty="0"/>
              <a:t>методических рекомендациях представлен перечень федеральных и региональных нормативно-правовых документов, регулирующих использование электронного обучения и дистанционных технологий, описаны организационные вопросы реализации дополнительных общеобразовательных программ с применением электронного обучения и дистанционных образовательных технологий, перечислены онлайн-сервисы, доступные для организации учебного процесса в дистанционном </a:t>
            </a:r>
            <a:r>
              <a:rPr lang="ru-RU" sz="1350" i="1" dirty="0" err="1" smtClean="0"/>
              <a:t>формате.Издание</a:t>
            </a:r>
            <a:r>
              <a:rPr lang="ru-RU" sz="1350" i="1" dirty="0" smtClean="0"/>
              <a:t> </a:t>
            </a:r>
            <a:r>
              <a:rPr lang="ru-RU" sz="1350" i="1" dirty="0"/>
              <a:t>адресовано педагогам дополнительного образования, реализующим дополнительные общеобразовательные программы с использованием технологий дистанционного обучения и другим специалистам системы дополнительного образования детей Смоленской области.</a:t>
            </a:r>
            <a:endParaRPr lang="ru-RU" sz="1350" dirty="0"/>
          </a:p>
          <a:p>
            <a:endParaRPr lang="ru-RU" dirty="0"/>
          </a:p>
        </p:txBody>
      </p:sp>
    </p:spTree>
    <p:extLst>
      <p:ext uri="{BB962C8B-B14F-4D97-AF65-F5344CB8AC3E}">
        <p14:creationId xmlns:p14="http://schemas.microsoft.com/office/powerpoint/2010/main" val="3879317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1124744"/>
            <a:ext cx="8928992" cy="4401205"/>
          </a:xfrm>
          <a:prstGeom prst="rect">
            <a:avLst/>
          </a:prstGeom>
          <a:noFill/>
        </p:spPr>
        <p:txBody>
          <a:bodyPr wrap="square" rtlCol="0">
            <a:spAutoFit/>
          </a:bodyPr>
          <a:lstStyle/>
          <a:p>
            <a:pPr algn="just"/>
            <a:r>
              <a:rPr lang="ru-RU" sz="1400" b="1" dirty="0"/>
              <a:t>6. Актуальность разработки и внедрения модульных программ дополнительного образования для детей из сельской местности /Автор-составитель: В.Н. </a:t>
            </a:r>
            <a:r>
              <a:rPr lang="ru-RU" sz="1400" b="1" dirty="0" err="1"/>
              <a:t>Вырьева</a:t>
            </a:r>
            <a:r>
              <a:rPr lang="ru-RU" sz="1400" b="1" dirty="0"/>
              <a:t>. – Смоленск: ГАУ ДПО СОИРО, 2021. </a:t>
            </a:r>
            <a:r>
              <a:rPr lang="ru-RU" sz="1400" dirty="0"/>
              <a:t>Доступ к ресурсу </a:t>
            </a:r>
            <a:r>
              <a:rPr lang="ru-RU" sz="1400" u="sng" dirty="0">
                <a:hlinkClick r:id="rId3"/>
              </a:rPr>
              <a:t>https://ru.calameo.com/read/0063988584ede4289f50a</a:t>
            </a:r>
            <a:endParaRPr lang="ru-RU" sz="1400" dirty="0"/>
          </a:p>
          <a:p>
            <a:pPr algn="just"/>
            <a:r>
              <a:rPr lang="ru-RU" sz="1400" b="1" i="1" dirty="0"/>
              <a:t>Аннотация:</a:t>
            </a:r>
            <a:endParaRPr lang="ru-RU" sz="1400" dirty="0"/>
          </a:p>
          <a:p>
            <a:pPr algn="just"/>
            <a:r>
              <a:rPr lang="ru-RU" sz="1400" i="1" dirty="0"/>
              <a:t>Методическое пособие разработано с целью систематизации представлений педагогов дополнительного образования о процессе внедрения Целевой модели развития региональной системы дополнительного образования детей в Смоленской области, в частности актуальности внедрения модульных дополнительных общеобразовательных программ для детей из сельской местности.</a:t>
            </a:r>
            <a:endParaRPr lang="ru-RU" sz="1400" dirty="0"/>
          </a:p>
          <a:p>
            <a:pPr algn="just"/>
            <a:r>
              <a:rPr lang="ru-RU" sz="1400" i="1" dirty="0"/>
              <a:t>В методических рекомендациях раскрываются:</a:t>
            </a:r>
            <a:endParaRPr lang="ru-RU" sz="1400" dirty="0"/>
          </a:p>
          <a:p>
            <a:pPr algn="just"/>
            <a:r>
              <a:rPr lang="ru-RU" sz="1400" i="1" dirty="0"/>
              <a:t>- сущность модульных программ дополнительного образования;</a:t>
            </a:r>
            <a:endParaRPr lang="ru-RU" sz="1400" dirty="0"/>
          </a:p>
          <a:p>
            <a:pPr algn="just"/>
            <a:r>
              <a:rPr lang="ru-RU" sz="1400" i="1" dirty="0"/>
              <a:t>- важные аспекты внедрения модульных программ дополнительного образования для детей из сельской местности;</a:t>
            </a:r>
            <a:endParaRPr lang="ru-RU" sz="1400" dirty="0"/>
          </a:p>
          <a:p>
            <a:pPr algn="just"/>
            <a:r>
              <a:rPr lang="ru-RU" sz="1400" i="1" dirty="0"/>
              <a:t>- приоритетные содержательные формы дополнительного образования для детей из сельской местности;</a:t>
            </a:r>
            <a:endParaRPr lang="ru-RU" sz="1400" dirty="0"/>
          </a:p>
          <a:p>
            <a:pPr algn="just"/>
            <a:r>
              <a:rPr lang="ru-RU" sz="1400" i="1" dirty="0"/>
              <a:t>- механизмы и инструменты реализации приоритетных содержательных форм дополнительного образования для детей из сельской местности;</a:t>
            </a:r>
            <a:endParaRPr lang="ru-RU" sz="1400" dirty="0"/>
          </a:p>
          <a:p>
            <a:pPr algn="just"/>
            <a:r>
              <a:rPr lang="ru-RU" sz="1400" i="1" dirty="0"/>
              <a:t>- основные показатели внедрения модульных программ для детей из сельской местности, ожидаемые результаты.</a:t>
            </a:r>
            <a:endParaRPr lang="ru-RU" sz="1400" dirty="0"/>
          </a:p>
          <a:p>
            <a:pPr algn="just"/>
            <a:r>
              <a:rPr lang="ru-RU" sz="1400" i="1" dirty="0"/>
              <a:t>Издание адресовано педагогам дополнительного образования, реализующим дополнительные общеобразовательные программы и другим специалистам системы дополнительного образования детей Смоленской области.</a:t>
            </a:r>
            <a:endParaRPr lang="ru-RU" sz="1400" dirty="0"/>
          </a:p>
        </p:txBody>
      </p:sp>
    </p:spTree>
    <p:extLst>
      <p:ext uri="{BB962C8B-B14F-4D97-AF65-F5344CB8AC3E}">
        <p14:creationId xmlns:p14="http://schemas.microsoft.com/office/powerpoint/2010/main" val="3279230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a:t>
            </a:r>
            <a:r>
              <a:rPr lang="ru-RU" sz="1400" dirty="0" smtClean="0"/>
              <a:t>руководящих и </a:t>
            </a:r>
            <a:r>
              <a:rPr lang="ru-RU" sz="1400" dirty="0" smtClean="0"/>
              <a:t>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79512" y="980728"/>
            <a:ext cx="8856984" cy="4893647"/>
          </a:xfrm>
          <a:prstGeom prst="rect">
            <a:avLst/>
          </a:prstGeom>
          <a:noFill/>
        </p:spPr>
        <p:txBody>
          <a:bodyPr wrap="square" rtlCol="0">
            <a:spAutoFit/>
          </a:bodyPr>
          <a:lstStyle/>
          <a:p>
            <a:pPr algn="just"/>
            <a:r>
              <a:rPr lang="ru-RU" sz="1400" b="1" dirty="0"/>
              <a:t>7. Актуальность разработки и внедрения модульных программ дополнительного образования для организации летнего отдыха и заочных школ /Автор-составитель: Е.Н. </a:t>
            </a:r>
            <a:r>
              <a:rPr lang="ru-RU" sz="1400" b="1" dirty="0" err="1"/>
              <a:t>Бражникова</a:t>
            </a:r>
            <a:r>
              <a:rPr lang="ru-RU" sz="1400" b="1" dirty="0"/>
              <a:t>. – Смоленск: ГАУ ДПО СОИРО, 2021. </a:t>
            </a:r>
            <a:r>
              <a:rPr lang="ru-RU" sz="1400" dirty="0"/>
              <a:t>Доступ к ресурсу </a:t>
            </a:r>
            <a:r>
              <a:rPr lang="ru-RU" sz="1400" u="sng" dirty="0">
                <a:hlinkClick r:id="rId3"/>
              </a:rPr>
              <a:t>https://ru.calameo.com/read/00639885827609e1b3990</a:t>
            </a:r>
            <a:endParaRPr lang="ru-RU" sz="1400" dirty="0"/>
          </a:p>
          <a:p>
            <a:pPr algn="just"/>
            <a:r>
              <a:rPr lang="ru-RU" sz="1400" b="1" i="1" dirty="0"/>
              <a:t>Аннотация:</a:t>
            </a:r>
            <a:endParaRPr lang="ru-RU" sz="1400" dirty="0"/>
          </a:p>
          <a:p>
            <a:pPr algn="just"/>
            <a:r>
              <a:rPr lang="ru-RU" sz="1400" i="1" dirty="0"/>
              <a:t>Методическое пособие разработано с целью систематизации представлений педагогов дополнительного образования о процессе внедрения Целевой модели развития региональной системы дополнительного образования детей в Смоленской области, в частности актуальности разработки и внедрения модульных программ дополнительного образования для организации летнего отдыха и заочных школ.</a:t>
            </a:r>
            <a:endParaRPr lang="ru-RU" sz="1400" dirty="0"/>
          </a:p>
          <a:p>
            <a:pPr algn="just"/>
            <a:r>
              <a:rPr lang="ru-RU" sz="1400" i="1" dirty="0"/>
              <a:t>В методических рекомендациях раскрываются:</a:t>
            </a:r>
            <a:endParaRPr lang="ru-RU" sz="1400" dirty="0"/>
          </a:p>
          <a:p>
            <a:pPr algn="just"/>
            <a:r>
              <a:rPr lang="ru-RU" sz="1400" i="1" dirty="0"/>
              <a:t>- основные вопросы успешного проектирования и эффективного внедрения модульных программ дополнительного образования для организации летнего отдыха и заочных школ;</a:t>
            </a:r>
            <a:endParaRPr lang="ru-RU" sz="1400" dirty="0"/>
          </a:p>
          <a:p>
            <a:pPr algn="just"/>
            <a:r>
              <a:rPr lang="ru-RU" sz="1400" i="1" dirty="0"/>
              <a:t>- актуальность разработки и внедрения модульных программ;</a:t>
            </a:r>
            <a:endParaRPr lang="ru-RU" sz="1400" dirty="0"/>
          </a:p>
          <a:p>
            <a:pPr algn="just"/>
            <a:r>
              <a:rPr lang="ru-RU" sz="1400" i="1" dirty="0"/>
              <a:t>- методология и принципы реализации модульных программ;</a:t>
            </a:r>
            <a:endParaRPr lang="ru-RU" sz="1400" dirty="0"/>
          </a:p>
          <a:p>
            <a:pPr algn="just"/>
            <a:r>
              <a:rPr lang="ru-RU" sz="1400" i="1" dirty="0"/>
              <a:t>- основные показатели внедрения модульных программ дополнительного образования для - организации летнего отдыха и заочных школ, ожидаемые результаты.</a:t>
            </a:r>
            <a:endParaRPr lang="ru-RU" sz="1400" dirty="0"/>
          </a:p>
          <a:p>
            <a:pPr algn="just"/>
            <a:r>
              <a:rPr lang="ru-RU" sz="1400" i="1" dirty="0"/>
              <a:t>Методические рекомендации не являются нормативным актом, но могут быть использованы при разработке модульных программ для организации летнего отдыха и заочных школ в системе дополнительного образования.</a:t>
            </a:r>
            <a:endParaRPr lang="ru-RU" sz="1400" dirty="0"/>
          </a:p>
          <a:p>
            <a:pPr algn="just"/>
            <a:r>
              <a:rPr lang="ru-RU" sz="1400" i="1" dirty="0"/>
              <a:t>Издание адресовано педагогам дополнительного образования, реализующим дополнительные общеобразовательные программы и другим специалистам системы дополнительного образования детей Смоленской области.</a:t>
            </a:r>
            <a:endParaRPr lang="ru-RU" sz="1400" dirty="0"/>
          </a:p>
          <a:p>
            <a:endParaRPr lang="ru-RU" dirty="0"/>
          </a:p>
        </p:txBody>
      </p:sp>
    </p:spTree>
    <p:extLst>
      <p:ext uri="{BB962C8B-B14F-4D97-AF65-F5344CB8AC3E}">
        <p14:creationId xmlns:p14="http://schemas.microsoft.com/office/powerpoint/2010/main" val="2233964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a:t>
            </a:r>
            <a:r>
              <a:rPr lang="ru-RU" sz="1400" dirty="0" smtClean="0"/>
              <a:t>руководящих и </a:t>
            </a:r>
            <a:r>
              <a:rPr lang="ru-RU" sz="1400" dirty="0" smtClean="0"/>
              <a:t>педагогических 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20688"/>
            <a:ext cx="8928992" cy="6571030"/>
          </a:xfrm>
          <a:prstGeom prst="rect">
            <a:avLst/>
          </a:prstGeom>
          <a:noFill/>
        </p:spPr>
        <p:txBody>
          <a:bodyPr wrap="square" rtlCol="0">
            <a:spAutoFit/>
          </a:bodyPr>
          <a:lstStyle/>
          <a:p>
            <a:pPr algn="just"/>
            <a:r>
              <a:rPr lang="ru-RU" sz="1300" b="1" dirty="0"/>
              <a:t>8. Актуальность разработки и особенности внедрения </a:t>
            </a:r>
            <a:r>
              <a:rPr lang="ru-RU" sz="1300" b="1" dirty="0" err="1"/>
              <a:t>разноуровневых</a:t>
            </a:r>
            <a:r>
              <a:rPr lang="ru-RU" sz="1300" b="1" dirty="0"/>
              <a:t> дополнительных общеобразовательных общеразвивающих программ и программ, реализуемых в сетевой форме /Автор-составитель: Е.А. Корчагина. – Смоленск: ГАУ ДПО СОИРО, 2021. </a:t>
            </a:r>
            <a:r>
              <a:rPr lang="ru-RU" sz="1300" dirty="0"/>
              <a:t>Доступ к ресурсу </a:t>
            </a:r>
            <a:r>
              <a:rPr lang="ru-RU" sz="1300" u="sng" dirty="0">
                <a:hlinkClick r:id="rId3"/>
              </a:rPr>
              <a:t>https://ru.calameo.com/read/0063988589a9f4e9f5c86</a:t>
            </a:r>
            <a:endParaRPr lang="ru-RU" sz="1300" dirty="0"/>
          </a:p>
          <a:p>
            <a:pPr algn="just"/>
            <a:r>
              <a:rPr lang="ru-RU" sz="1300" b="1" i="1" dirty="0"/>
              <a:t>Аннотация:</a:t>
            </a:r>
            <a:endParaRPr lang="ru-RU" sz="1300" dirty="0"/>
          </a:p>
          <a:p>
            <a:pPr algn="just"/>
            <a:r>
              <a:rPr lang="ru-RU" sz="1300" i="1" dirty="0"/>
              <a:t>Методическое пособие разработано с целью систематизации представлений педагогов дополнительного образования:</a:t>
            </a:r>
            <a:endParaRPr lang="ru-RU" sz="1300" dirty="0"/>
          </a:p>
          <a:p>
            <a:pPr algn="just"/>
            <a:r>
              <a:rPr lang="ru-RU" sz="1300" i="1" dirty="0"/>
              <a:t>- об особенностях проектирования и актуальности внедрения </a:t>
            </a:r>
            <a:r>
              <a:rPr lang="ru-RU" sz="1300" i="1" dirty="0" err="1"/>
              <a:t>разноуровневых</a:t>
            </a:r>
            <a:r>
              <a:rPr lang="ru-RU" sz="1300" i="1" dirty="0"/>
              <a:t> дополнительных общеобразовательных общеразвивающих программ;</a:t>
            </a:r>
            <a:endParaRPr lang="ru-RU" sz="1300" dirty="0"/>
          </a:p>
          <a:p>
            <a:pPr algn="just"/>
            <a:r>
              <a:rPr lang="ru-RU" sz="1300" i="1" dirty="0"/>
              <a:t>- об актуальности разработки дополнительных общеобразовательных общеразвивающих программ, реализуемых в сетевой форме;</a:t>
            </a:r>
            <a:endParaRPr lang="ru-RU" sz="1300" dirty="0"/>
          </a:p>
          <a:p>
            <a:pPr algn="just"/>
            <a:r>
              <a:rPr lang="ru-RU" sz="1300" i="1" dirty="0"/>
              <a:t>- о специфике процедуры проведения независимой оценки качества дополнительных общеобразовательных программ.</a:t>
            </a:r>
            <a:endParaRPr lang="ru-RU" sz="1300" dirty="0"/>
          </a:p>
          <a:p>
            <a:pPr algn="just"/>
            <a:r>
              <a:rPr lang="ru-RU" sz="1300" i="1" dirty="0"/>
              <a:t>Издание адресовано педагогам дополнительного образования, реализующим дополнительные общеобразовательные программы, экспертам, определяющим их качество и другим специалистам системы дополнительного </a:t>
            </a:r>
            <a:r>
              <a:rPr lang="ru-RU" sz="1300" i="1" dirty="0" smtClean="0"/>
              <a:t>образования.</a:t>
            </a:r>
            <a:r>
              <a:rPr lang="ru-RU" sz="1300" b="1" dirty="0"/>
              <a:t> </a:t>
            </a:r>
            <a:endParaRPr lang="ru-RU" sz="1300" dirty="0"/>
          </a:p>
          <a:p>
            <a:pPr algn="just"/>
            <a:r>
              <a:rPr lang="ru-RU" sz="1300" b="1" dirty="0"/>
              <a:t>9. Актуальность разработки и внедрения дополнительных общеобразовательных общеразвивающих программ, направленных на социализацию детей, оказавшихся в трудной жизненной ситуации /Автор-составитель: М.В. Малинина. – Смоленск: ГАУ ДПО СОИРО, 2021. </a:t>
            </a:r>
            <a:r>
              <a:rPr lang="ru-RU" sz="1300" dirty="0"/>
              <a:t>Доступ к ресурсу </a:t>
            </a:r>
            <a:r>
              <a:rPr lang="ru-RU" sz="1300" u="sng" dirty="0">
                <a:hlinkClick r:id="rId4"/>
              </a:rPr>
              <a:t>https://ru.calameo.com/read/0063988583690502a2298</a:t>
            </a:r>
            <a:endParaRPr lang="ru-RU" sz="1300" dirty="0"/>
          </a:p>
          <a:p>
            <a:pPr algn="just"/>
            <a:r>
              <a:rPr lang="ru-RU" sz="1300" b="1" i="1" dirty="0"/>
              <a:t>Аннотация:</a:t>
            </a:r>
            <a:endParaRPr lang="ru-RU" sz="1300" dirty="0"/>
          </a:p>
          <a:p>
            <a:pPr algn="just"/>
            <a:r>
              <a:rPr lang="ru-RU" sz="1300" i="1" dirty="0"/>
              <a:t>Методические рекомендации разработаны с целью систематизации представлений педагогов дополнительного образования о процессе разработки и внедрения дополнительных общеобразовательных общеразвивающих программ, направленных на социализацию детей, оказавшихся в трудной жизненной ситуации в Смоленской области.</a:t>
            </a:r>
            <a:endParaRPr lang="ru-RU" sz="1300" dirty="0"/>
          </a:p>
          <a:p>
            <a:pPr algn="just"/>
            <a:r>
              <a:rPr lang="ru-RU" sz="1300" i="1" dirty="0"/>
              <a:t>В методических рекомендациях раскрываются:</a:t>
            </a:r>
            <a:endParaRPr lang="ru-RU" sz="1300" dirty="0"/>
          </a:p>
          <a:p>
            <a:pPr algn="just"/>
            <a:r>
              <a:rPr lang="ru-RU" sz="1300" i="1" dirty="0"/>
              <a:t>- концептуальные установки для педагога дополнительного образования при разработке дополнительных общеобразовательных общеразвивающих программ для детей, находящихся в трудной жизненной ситуации;</a:t>
            </a:r>
            <a:endParaRPr lang="ru-RU" sz="1300" dirty="0"/>
          </a:p>
          <a:p>
            <a:pPr algn="just"/>
            <a:r>
              <a:rPr lang="ru-RU" sz="1300" i="1" dirty="0"/>
              <a:t>- особенности и актуальность разработки дополнительных общеобразовательных общеразвивающих программ для детей, находящихся в трудной жизненной ситуации;</a:t>
            </a:r>
            <a:endParaRPr lang="ru-RU" sz="1300" dirty="0"/>
          </a:p>
          <a:p>
            <a:pPr algn="just"/>
            <a:r>
              <a:rPr lang="ru-RU" sz="1300" i="1" dirty="0"/>
              <a:t>- этапы внедрения программ данного типа: образовательные формы, типы организации педагогической деятельности;</a:t>
            </a:r>
            <a:endParaRPr lang="ru-RU" sz="1300" dirty="0"/>
          </a:p>
          <a:p>
            <a:pPr algn="just"/>
            <a:r>
              <a:rPr lang="ru-RU" sz="1300" i="1" dirty="0"/>
              <a:t>- основные показатели эффективного внедрения и ожидаемые результаты программ для детей, находящихся в трудной жизненной ситуации.</a:t>
            </a:r>
            <a:endParaRPr lang="ru-RU" sz="1300" dirty="0"/>
          </a:p>
          <a:p>
            <a:pPr algn="just"/>
            <a:r>
              <a:rPr lang="ru-RU" sz="1300" i="1" dirty="0"/>
              <a:t>Издание адресовано педагогам дополнительного образования, реализующим дополнительные общеобразовательные программы, и другим специалистам системы дополнительного образования детей Смоленской области.</a:t>
            </a:r>
            <a:endParaRPr lang="ru-RU" sz="1300" dirty="0"/>
          </a:p>
          <a:p>
            <a:endParaRPr lang="ru-RU" dirty="0"/>
          </a:p>
        </p:txBody>
      </p:sp>
    </p:spTree>
    <p:extLst>
      <p:ext uri="{BB962C8B-B14F-4D97-AF65-F5344CB8AC3E}">
        <p14:creationId xmlns:p14="http://schemas.microsoft.com/office/powerpoint/2010/main" val="884390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r="4484"/>
          <a:stretch/>
        </p:blipFill>
        <p:spPr>
          <a:xfrm>
            <a:off x="0" y="0"/>
            <a:ext cx="1890944" cy="560128"/>
          </a:xfrm>
          <a:prstGeom prst="rect">
            <a:avLst/>
          </a:prstGeom>
        </p:spPr>
      </p:pic>
      <p:sp>
        <p:nvSpPr>
          <p:cNvPr id="5" name="TextBox 4"/>
          <p:cNvSpPr txBox="1"/>
          <p:nvPr/>
        </p:nvSpPr>
        <p:spPr>
          <a:xfrm>
            <a:off x="1890944" y="8128"/>
            <a:ext cx="7253056" cy="523220"/>
          </a:xfrm>
          <a:prstGeom prst="rect">
            <a:avLst/>
          </a:prstGeom>
          <a:noFill/>
        </p:spPr>
        <p:txBody>
          <a:bodyPr wrap="square" rtlCol="0">
            <a:spAutoFit/>
          </a:bodyPr>
          <a:lstStyle/>
          <a:p>
            <a:pPr algn="ctr"/>
            <a:r>
              <a:rPr lang="ru-RU" sz="1400" dirty="0" smtClean="0"/>
              <a:t>Кафедра ПК и ПП руководящих </a:t>
            </a:r>
            <a:r>
              <a:rPr lang="ru-RU" sz="1400" dirty="0" smtClean="0"/>
              <a:t>и педагогических </a:t>
            </a:r>
            <a:r>
              <a:rPr lang="ru-RU" sz="1400" dirty="0" smtClean="0"/>
              <a:t>работников </a:t>
            </a:r>
          </a:p>
          <a:p>
            <a:pPr algn="ctr"/>
            <a:r>
              <a:rPr lang="ru-RU" sz="1400" dirty="0" smtClean="0"/>
              <a:t>системы дополнительного образования детей </a:t>
            </a:r>
            <a:endParaRPr lang="ru-RU" sz="1400" dirty="0"/>
          </a:p>
        </p:txBody>
      </p:sp>
      <p:cxnSp>
        <p:nvCxnSpPr>
          <p:cNvPr id="7" name="Прямая соединительная линия 6"/>
          <p:cNvCxnSpPr/>
          <p:nvPr/>
        </p:nvCxnSpPr>
        <p:spPr>
          <a:xfrm>
            <a:off x="2104988" y="529940"/>
            <a:ext cx="671548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07504" y="692696"/>
            <a:ext cx="8928992" cy="6294031"/>
          </a:xfrm>
          <a:prstGeom prst="rect">
            <a:avLst/>
          </a:prstGeom>
          <a:noFill/>
        </p:spPr>
        <p:txBody>
          <a:bodyPr wrap="square" rtlCol="0">
            <a:spAutoFit/>
          </a:bodyPr>
          <a:lstStyle/>
          <a:p>
            <a:r>
              <a:rPr lang="ru-RU" sz="1300" b="1" dirty="0"/>
              <a:t>10. Модель выравнивания доступности дополнительных общеобразовательных программ для детей с различными образовательными потребностями и индивидуальными возможностями в Смоленской области. /Акимова Е.М., </a:t>
            </a:r>
            <a:r>
              <a:rPr lang="ru-RU" sz="1300" b="1" dirty="0" err="1"/>
              <a:t>Зевакова</a:t>
            </a:r>
            <a:r>
              <a:rPr lang="ru-RU" sz="1300" b="1" dirty="0"/>
              <a:t> Н.С., </a:t>
            </a:r>
            <a:r>
              <a:rPr lang="ru-RU" sz="1300" b="1" dirty="0" err="1"/>
              <a:t>Сечковская</a:t>
            </a:r>
            <a:r>
              <a:rPr lang="ru-RU" sz="1300" b="1" dirty="0"/>
              <a:t> Н.В. – Смоленск: ГАУ ДПО СОИРО, 2020. </a:t>
            </a:r>
            <a:r>
              <a:rPr lang="ru-RU" sz="1300" b="1" dirty="0" smtClean="0"/>
              <a:t> </a:t>
            </a:r>
            <a:r>
              <a:rPr lang="ru-RU" sz="1300" dirty="0"/>
              <a:t>Доступ к ресурсу: </a:t>
            </a:r>
            <a:r>
              <a:rPr lang="ru-RU" sz="1300" u="sng" dirty="0">
                <a:hlinkClick r:id="rId3"/>
              </a:rPr>
              <a:t>https://ru.calameo.com/read/0063988589305f9b3aa20</a:t>
            </a:r>
            <a:endParaRPr lang="ru-RU" sz="1300" dirty="0"/>
          </a:p>
          <a:p>
            <a:r>
              <a:rPr lang="ru-RU" sz="1300" b="1" i="1" dirty="0"/>
              <a:t>Аннотация:</a:t>
            </a:r>
            <a:endParaRPr lang="ru-RU" sz="1300" dirty="0"/>
          </a:p>
          <a:p>
            <a:r>
              <a:rPr lang="ru-RU" sz="1300" i="1" dirty="0"/>
              <a:t>Развитие общественных и экономических отношений в современной России диктует изменение технологического уклада, трансформацию запросов семей и детей и побуждает к поиску эффективных подходов и механизмов для выравнивания доступности услуг в сфере дополнительного образования детей. В этих условиях создание модели выравнивания доступности дополнительных общеобразовательных программ для детей с различными образовательными потребностями и индивидуальными возможностями в Смоленской области является актуальным.</a:t>
            </a:r>
            <a:endParaRPr lang="ru-RU" sz="1300" dirty="0"/>
          </a:p>
          <a:p>
            <a:r>
              <a:rPr lang="ru-RU" sz="1300" i="1" dirty="0"/>
              <a:t>Содержание разработанной модели выступает в качестве основания и руководства для внедрения и развития механизмов и инструментов выравнивания уровня доступности дополнительных общеобразовательных общеразвивающих программ для детей с различными образовательными потребностями и индивидуальными возможностями (в том числе для детей, проявивших выдающиеся способности, детей с ограниченными возможностями здоровья, детей, проживающих в сельской местности и на труднодоступных и отдаленных территориях, детей, находящихся в трудной жизненной ситуации, детей-сирот).</a:t>
            </a:r>
            <a:endParaRPr lang="ru-RU" sz="1300" dirty="0"/>
          </a:p>
          <a:p>
            <a:r>
              <a:rPr lang="ru-RU" sz="1300" b="1" dirty="0" smtClean="0"/>
              <a:t>11</a:t>
            </a:r>
            <a:r>
              <a:rPr lang="ru-RU" sz="1300" b="1" dirty="0"/>
              <a:t>. Региональная модель реализации программ вовлечения в систему дополнительного образования детей, оказавшихся в трудной жизненной ситуации /Разработчик Е.А. Корчагина. – Смоленск: ГАУ ДПО СОИРО, </a:t>
            </a:r>
            <a:r>
              <a:rPr lang="ru-RU" sz="1300" b="1" dirty="0" smtClean="0"/>
              <a:t>2020. </a:t>
            </a:r>
            <a:r>
              <a:rPr lang="ru-RU" sz="1300" dirty="0"/>
              <a:t>Доступ к ресурсу: </a:t>
            </a:r>
            <a:r>
              <a:rPr lang="ru-RU" sz="1300" u="sng" dirty="0">
                <a:hlinkClick r:id="rId4"/>
              </a:rPr>
              <a:t>https://ru.calameo.com/read/00639885835deca61555c</a:t>
            </a:r>
            <a:endParaRPr lang="ru-RU" sz="1300" dirty="0"/>
          </a:p>
          <a:p>
            <a:r>
              <a:rPr lang="ru-RU" sz="1300" b="1" i="1" dirty="0"/>
              <a:t>Аннотация:</a:t>
            </a:r>
            <a:endParaRPr lang="ru-RU" sz="1300" dirty="0"/>
          </a:p>
          <a:p>
            <a:r>
              <a:rPr lang="ru-RU" sz="1300" i="1" dirty="0"/>
              <a:t>Методическое пособие разработано с целью систематизации представлений педагогов дополнительного образования:</a:t>
            </a:r>
            <a:endParaRPr lang="ru-RU" sz="1300" dirty="0"/>
          </a:p>
          <a:p>
            <a:r>
              <a:rPr lang="ru-RU" sz="1300" i="1" dirty="0"/>
              <a:t>- об особенностях проектирования и актуальности внедрения </a:t>
            </a:r>
            <a:r>
              <a:rPr lang="ru-RU" sz="1300" i="1" dirty="0" err="1"/>
              <a:t>разноуровневых</a:t>
            </a:r>
            <a:r>
              <a:rPr lang="ru-RU" sz="1300" i="1" dirty="0"/>
              <a:t> дополнительных общеобразовательных общеразвивающих программ;</a:t>
            </a:r>
            <a:endParaRPr lang="ru-RU" sz="1300" dirty="0"/>
          </a:p>
          <a:p>
            <a:r>
              <a:rPr lang="ru-RU" sz="1300" i="1" dirty="0"/>
              <a:t>- об актуальности разработки дополнительных общеобразовательных общеразвивающих программ, реализуемых в сетевой форме;</a:t>
            </a:r>
            <a:endParaRPr lang="ru-RU" sz="1300" dirty="0"/>
          </a:p>
          <a:p>
            <a:r>
              <a:rPr lang="ru-RU" sz="1300" i="1" dirty="0"/>
              <a:t>- о специфике процедуры проведения независимой оценки качества дополнительных общеобразовательных программ.</a:t>
            </a:r>
            <a:endParaRPr lang="ru-RU" sz="1300" dirty="0"/>
          </a:p>
          <a:p>
            <a:r>
              <a:rPr lang="ru-RU" sz="1300" i="1" dirty="0"/>
              <a:t>Издание адресовано педагогам дополнительного образования, реализующим дополнительные общеобразовательные программы, экспертам, определяющим их качество и другим специалистам системы дополнительного образования детей Смоленской области.</a:t>
            </a:r>
            <a:endParaRPr lang="ru-RU" sz="1300" dirty="0"/>
          </a:p>
        </p:txBody>
      </p:sp>
    </p:spTree>
    <p:extLst>
      <p:ext uri="{BB962C8B-B14F-4D97-AF65-F5344CB8AC3E}">
        <p14:creationId xmlns:p14="http://schemas.microsoft.com/office/powerpoint/2010/main" val="35382483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4356</Words>
  <Application>Microsoft Office PowerPoint</Application>
  <PresentationFormat>Экран (4:3)</PresentationFormat>
  <Paragraphs>410</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бюро</cp:lastModifiedBy>
  <cp:revision>22</cp:revision>
  <dcterms:created xsi:type="dcterms:W3CDTF">2021-02-04T06:22:59Z</dcterms:created>
  <dcterms:modified xsi:type="dcterms:W3CDTF">2021-04-15T13:17:24Z</dcterms:modified>
</cp:coreProperties>
</file>