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1" r:id="rId2"/>
    <p:sldId id="273" r:id="rId3"/>
    <p:sldId id="274" r:id="rId4"/>
    <p:sldId id="275" r:id="rId5"/>
    <p:sldId id="277" r:id="rId6"/>
    <p:sldId id="279" r:id="rId7"/>
    <p:sldId id="281" r:id="rId8"/>
    <p:sldId id="283" r:id="rId9"/>
    <p:sldId id="285" r:id="rId10"/>
    <p:sldId id="286" r:id="rId11"/>
    <p:sldId id="288" r:id="rId12"/>
    <p:sldId id="290" r:id="rId13"/>
    <p:sldId id="292" r:id="rId14"/>
    <p:sldId id="294" r:id="rId15"/>
    <p:sldId id="296" r:id="rId16"/>
    <p:sldId id="298" r:id="rId17"/>
    <p:sldId id="299" r:id="rId18"/>
    <p:sldId id="301" r:id="rId19"/>
    <p:sldId id="303" r:id="rId20"/>
    <p:sldId id="305" r:id="rId21"/>
    <p:sldId id="307" r:id="rId22"/>
    <p:sldId id="309" r:id="rId23"/>
    <p:sldId id="327" r:id="rId24"/>
    <p:sldId id="311" r:id="rId25"/>
    <p:sldId id="313" r:id="rId26"/>
    <p:sldId id="315" r:id="rId27"/>
    <p:sldId id="317" r:id="rId28"/>
    <p:sldId id="319" r:id="rId29"/>
    <p:sldId id="321" r:id="rId30"/>
    <p:sldId id="323" r:id="rId31"/>
    <p:sldId id="325" r:id="rId32"/>
    <p:sldId id="329" r:id="rId33"/>
    <p:sldId id="27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26" y="8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AD760-4328-414B-A868-11FD34D36055}" type="datetimeFigureOut">
              <a:rPr lang="ru-RU" smtClean="0"/>
              <a:t>24.02.2021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00B714-69FA-47EF-9B28-2E398D9207CE}" type="slidenum">
              <a:rPr lang="ru-RU" smtClean="0"/>
              <a:t>‹#›</a:t>
            </a:fld>
            <a:endParaRPr lang="ru-RU"/>
          </a:p>
        </p:txBody>
      </p:sp>
    </p:spTree>
    <p:extLst>
      <p:ext uri="{BB962C8B-B14F-4D97-AF65-F5344CB8AC3E}">
        <p14:creationId xmlns:p14="http://schemas.microsoft.com/office/powerpoint/2010/main" val="86030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200B714-69FA-47EF-9B28-2E398D9207CE}" type="slidenum">
              <a:rPr lang="ru-RU" smtClean="0"/>
              <a:t>15</a:t>
            </a:fld>
            <a:endParaRPr lang="ru-RU"/>
          </a:p>
        </p:txBody>
      </p:sp>
    </p:spTree>
    <p:extLst>
      <p:ext uri="{BB962C8B-B14F-4D97-AF65-F5344CB8AC3E}">
        <p14:creationId xmlns:p14="http://schemas.microsoft.com/office/powerpoint/2010/main" val="85925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9782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0361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124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6267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2C141-5E4D-49FD-ACDA-6317C5CFBE76}" type="datetimeFigureOut">
              <a:rPr lang="ru-RU" smtClean="0"/>
              <a:t>24.02.2021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2336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2C141-5E4D-49FD-ACDA-6317C5CFBE76}" type="datetimeFigureOut">
              <a:rPr lang="ru-RU" smtClean="0"/>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1357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2C141-5E4D-49FD-ACDA-6317C5CFBE76}" type="datetimeFigureOut">
              <a:rPr lang="ru-RU" smtClean="0"/>
              <a:t>24.02.2021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270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2C141-5E4D-49FD-ACDA-6317C5CFBE76}" type="datetimeFigureOut">
              <a:rPr lang="ru-RU" smtClean="0"/>
              <a:t>24.02.2021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9685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2C141-5E4D-49FD-ACDA-6317C5CFBE76}" type="datetimeFigureOut">
              <a:rPr lang="ru-RU" smtClean="0"/>
              <a:t>24.02.2021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5065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393211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24.02.2021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304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2C141-5E4D-49FD-ACDA-6317C5CFBE76}" type="datetimeFigureOut">
              <a:rPr lang="ru-RU" smtClean="0"/>
              <a:t>24.02.2021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DE7E-39E6-4003-BB84-40907B1A86D1}" type="slidenum">
              <a:rPr lang="ru-RU" smtClean="0"/>
              <a:t>‹#›</a:t>
            </a:fld>
            <a:endParaRPr lang="ru-RU"/>
          </a:p>
        </p:txBody>
      </p:sp>
    </p:spTree>
    <p:extLst>
      <p:ext uri="{BB962C8B-B14F-4D97-AF65-F5344CB8AC3E}">
        <p14:creationId xmlns:p14="http://schemas.microsoft.com/office/powerpoint/2010/main" val="179997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u.calameo.com/read/0063988588d05c4ec1d98"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alameo.com/read/006398858c93a448275aa"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u.calameo.com/read/006398858225f86c0a067"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ru.calameo.com/read/00639885864a7328f0d1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alameo.com/read/00639885845eedd6a27fb"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calameo.com/read/00639885871f45ce67e9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lameo.com/read/006398858e7442c72acac"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3568" y="2916233"/>
            <a:ext cx="7776864" cy="584775"/>
          </a:xfrm>
          <a:prstGeom prst="rect">
            <a:avLst/>
          </a:prstGeom>
          <a:noFill/>
        </p:spPr>
        <p:txBody>
          <a:bodyPr wrap="square" rtlCol="0">
            <a:spAutoFit/>
          </a:bodyPr>
          <a:lstStyle/>
          <a:p>
            <a:r>
              <a:rPr lang="ru-RU" sz="3200" dirty="0" smtClean="0"/>
              <a:t>Тема:</a:t>
            </a:r>
            <a:endParaRPr lang="ru-RU" sz="3200" dirty="0"/>
          </a:p>
        </p:txBody>
      </p:sp>
      <p:sp>
        <p:nvSpPr>
          <p:cNvPr id="2" name="TextBox 1"/>
          <p:cNvSpPr txBox="1"/>
          <p:nvPr/>
        </p:nvSpPr>
        <p:spPr>
          <a:xfrm>
            <a:off x="1907704" y="2636912"/>
            <a:ext cx="6912768" cy="2092881"/>
          </a:xfrm>
          <a:prstGeom prst="rect">
            <a:avLst/>
          </a:prstGeom>
          <a:noFill/>
        </p:spPr>
        <p:txBody>
          <a:bodyPr wrap="square" rtlCol="0">
            <a:spAutoFit/>
          </a:bodyPr>
          <a:lstStyle/>
          <a:p>
            <a:pPr algn="ctr"/>
            <a:r>
              <a:rPr lang="ru-RU" sz="2800" b="1" dirty="0"/>
              <a:t>ПСИХОЛОГО-ПЕДАГОГИЧЕСКИЙ АСПЕКТ</a:t>
            </a:r>
            <a:endParaRPr lang="ru-RU" sz="2800" dirty="0"/>
          </a:p>
          <a:p>
            <a:pPr algn="ctr"/>
            <a:r>
              <a:rPr lang="ru-RU" sz="2800" b="1" dirty="0"/>
              <a:t>ОБЪЕКТИВНОСТИ ОЦЕНКИ УЧЕБНЫХ</a:t>
            </a:r>
            <a:endParaRPr lang="ru-RU" sz="2800" dirty="0"/>
          </a:p>
          <a:p>
            <a:pPr algn="ctr"/>
            <a:r>
              <a:rPr lang="ru-RU" sz="2800" b="1" dirty="0"/>
              <a:t>ДОСТИЖЕНИЙ ОБУЧАЮЩИХСЯ</a:t>
            </a:r>
            <a:endParaRPr lang="ru-RU" sz="2800" dirty="0"/>
          </a:p>
          <a:p>
            <a:pPr algn="ctr"/>
            <a:r>
              <a:rPr lang="ru-RU" sz="2800" b="1" dirty="0"/>
              <a:t> </a:t>
            </a:r>
            <a:endParaRPr lang="ru-RU" sz="2800" dirty="0"/>
          </a:p>
          <a:p>
            <a:endParaRPr lang="ru-RU" dirty="0"/>
          </a:p>
        </p:txBody>
      </p:sp>
    </p:spTree>
    <p:extLst>
      <p:ext uri="{BB962C8B-B14F-4D97-AF65-F5344CB8AC3E}">
        <p14:creationId xmlns:p14="http://schemas.microsoft.com/office/powerpoint/2010/main" val="3816284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7504" y="1772816"/>
            <a:ext cx="8856983" cy="4708981"/>
          </a:xfrm>
          <a:prstGeom prst="rect">
            <a:avLst/>
          </a:prstGeom>
          <a:noFill/>
        </p:spPr>
        <p:txBody>
          <a:bodyPr wrap="square" rtlCol="0">
            <a:spAutoFit/>
          </a:bodyPr>
          <a:lstStyle/>
          <a:p>
            <a:pPr algn="just"/>
            <a:r>
              <a:rPr lang="ru-RU" sz="2000" b="1" dirty="0"/>
              <a:t>2. Макарова О. В.</a:t>
            </a:r>
          </a:p>
          <a:p>
            <a:pPr algn="just"/>
            <a:r>
              <a:rPr lang="ru-RU" sz="2000" b="1" dirty="0"/>
              <a:t>Контроль и оценка на уроках </a:t>
            </a:r>
            <a:r>
              <a:rPr lang="ru-RU" sz="2000" b="1" dirty="0" smtClean="0"/>
              <a:t>технологии. </a:t>
            </a:r>
            <a:r>
              <a:rPr lang="ru-RU" sz="2000" b="1" dirty="0"/>
              <a:t>//Начальная школа. – 2020. - №11. – С. </a:t>
            </a:r>
            <a:r>
              <a:rPr lang="ru-RU" sz="2000" b="1" dirty="0" smtClean="0"/>
              <a:t>58</a:t>
            </a:r>
            <a:r>
              <a:rPr lang="ru-RU" sz="2000" b="1" dirty="0"/>
              <a:t> </a:t>
            </a:r>
          </a:p>
          <a:p>
            <a:r>
              <a:rPr lang="ru-RU" sz="2000" b="1" i="1" dirty="0"/>
              <a:t>Аннотация:</a:t>
            </a:r>
          </a:p>
          <a:p>
            <a:pPr algn="just"/>
            <a:r>
              <a:rPr lang="ru-RU" sz="2000" i="1" dirty="0"/>
              <a:t>В статье рассматривается проблема формирования контрольно-оценочных умений младших школьников на разных типах уроков: рационально-логическом, практико-технологическом, эмоционально-художественном. Показано умение контролировать свои действия с помощью приема анализа дефектов учебного изделия</a:t>
            </a:r>
            <a:r>
              <a:rPr lang="ru-RU" sz="2000" i="1" dirty="0" smtClean="0"/>
              <a:t>.</a:t>
            </a:r>
            <a:endParaRPr lang="ru-RU" sz="2000" i="1" dirty="0"/>
          </a:p>
          <a:p>
            <a:endParaRPr lang="ru-RU" sz="2000" dirty="0"/>
          </a:p>
          <a:p>
            <a:r>
              <a:rPr lang="ru-RU" sz="2000" b="1" dirty="0" smtClean="0"/>
              <a:t>3 </a:t>
            </a:r>
            <a:r>
              <a:rPr lang="ru-RU" sz="2000" b="1" dirty="0"/>
              <a:t>Всероссийские проверочные работы – </a:t>
            </a:r>
            <a:r>
              <a:rPr lang="ru-RU" sz="2000" b="1" dirty="0" smtClean="0"/>
              <a:t>2018. </a:t>
            </a:r>
            <a:r>
              <a:rPr lang="ru-RU" sz="2000" b="1" dirty="0"/>
              <a:t>//Вестник образования России. – 2018. - №3. – С. </a:t>
            </a:r>
            <a:r>
              <a:rPr lang="ru-RU" sz="2000" b="1" dirty="0" smtClean="0"/>
              <a:t>51</a:t>
            </a:r>
            <a:endParaRPr lang="ru-RU" sz="2000" b="1" dirty="0"/>
          </a:p>
          <a:p>
            <a:r>
              <a:rPr lang="ru-RU" sz="2000" b="1" i="1" dirty="0"/>
              <a:t>Аннотация:</a:t>
            </a:r>
          </a:p>
          <a:p>
            <a:pPr algn="just"/>
            <a:r>
              <a:rPr lang="ru-RU" sz="2000" i="1" dirty="0"/>
              <a:t>Письмо Федеральной службы по надзору в сфере образования и науки от 17 января 2018 г. №</a:t>
            </a:r>
            <a:r>
              <a:rPr lang="ru-RU" sz="2000" i="1" dirty="0" smtClean="0"/>
              <a:t>65-11</a:t>
            </a:r>
            <a:endParaRPr lang="ru-RU" sz="2000" i="1" dirty="0"/>
          </a:p>
        </p:txBody>
      </p:sp>
      <p:sp>
        <p:nvSpPr>
          <p:cNvPr id="8" name="TextBox 7"/>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9" name="Прямоугольник 8"/>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366992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1628800"/>
            <a:ext cx="8856984" cy="4893647"/>
          </a:xfrm>
          <a:prstGeom prst="rect">
            <a:avLst/>
          </a:prstGeom>
          <a:noFill/>
        </p:spPr>
        <p:txBody>
          <a:bodyPr wrap="square" rtlCol="0">
            <a:spAutoFit/>
          </a:bodyPr>
          <a:lstStyle/>
          <a:p>
            <a:pPr algn="just"/>
            <a:r>
              <a:rPr lang="ru-RU" b="1" dirty="0" smtClean="0"/>
              <a:t>4</a:t>
            </a:r>
            <a:r>
              <a:rPr lang="ru-RU" dirty="0"/>
              <a:t>. </a:t>
            </a:r>
            <a:r>
              <a:rPr lang="ru-RU" b="1" dirty="0"/>
              <a:t>Всероссийские проверочные работы (ВПР) 2018 года для учащихся 11 </a:t>
            </a:r>
            <a:r>
              <a:rPr lang="ru-RU" b="1" dirty="0" smtClean="0"/>
              <a:t>классов. //</a:t>
            </a:r>
            <a:r>
              <a:rPr lang="ru-RU" b="1" dirty="0"/>
              <a:t>Вестник образования России. – 2018. - №3. – С. </a:t>
            </a:r>
            <a:r>
              <a:rPr lang="ru-RU" b="1" dirty="0" smtClean="0"/>
              <a:t>53</a:t>
            </a:r>
            <a:r>
              <a:rPr lang="ru-RU" b="1" dirty="0"/>
              <a:t> </a:t>
            </a:r>
          </a:p>
          <a:p>
            <a:r>
              <a:rPr lang="ru-RU" sz="2000" b="1" i="1" dirty="0"/>
              <a:t>Аннотация</a:t>
            </a:r>
            <a:r>
              <a:rPr lang="ru-RU" sz="2000" dirty="0"/>
              <a:t>:</a:t>
            </a:r>
          </a:p>
          <a:p>
            <a:pPr algn="just"/>
            <a:r>
              <a:rPr lang="ru-RU" sz="2000" i="1" dirty="0"/>
              <a:t>Федеральный институт педагогических измерений (ФИПИ) опубликовал описание и образцы вариантов Всероссийских проверочных работ (ВПР) 2018 года для учащихся 11 классов</a:t>
            </a:r>
            <a:r>
              <a:rPr lang="ru-RU" sz="2000" i="1" dirty="0" smtClean="0"/>
              <a:t>.</a:t>
            </a:r>
            <a:endParaRPr lang="en-US" sz="2000" i="1" dirty="0" smtClean="0"/>
          </a:p>
          <a:p>
            <a:endParaRPr lang="ru-RU" sz="2000" dirty="0" smtClean="0"/>
          </a:p>
          <a:p>
            <a:endParaRPr lang="ru-RU" sz="2000" dirty="0"/>
          </a:p>
          <a:p>
            <a:pPr algn="just"/>
            <a:r>
              <a:rPr lang="ru-RU" sz="2000" b="1" dirty="0"/>
              <a:t>5. </a:t>
            </a:r>
            <a:r>
              <a:rPr lang="ru-RU" sz="2000" b="1" dirty="0" err="1"/>
              <a:t>Добротин</a:t>
            </a:r>
            <a:r>
              <a:rPr lang="ru-RU" sz="2000" b="1" dirty="0"/>
              <a:t> Д. Ю</a:t>
            </a:r>
            <a:r>
              <a:rPr lang="ru-RU" sz="2000" b="1" dirty="0" smtClean="0"/>
              <a:t>.</a:t>
            </a:r>
            <a:endParaRPr lang="ru-RU" sz="2000" b="1" dirty="0"/>
          </a:p>
          <a:p>
            <a:pPr algn="just"/>
            <a:r>
              <a:rPr lang="ru-RU" b="1" dirty="0" smtClean="0"/>
              <a:t>Основные </a:t>
            </a:r>
            <a:r>
              <a:rPr lang="ru-RU" b="1" dirty="0"/>
              <a:t>тенденции развития контрольно-оценочной деятельности в школьном естественно-научном образовании. //Педагогика. – 2018. - №10. – С. 82</a:t>
            </a:r>
          </a:p>
          <a:p>
            <a:r>
              <a:rPr lang="ru-RU" sz="2000" b="1" i="1" dirty="0"/>
              <a:t>Аннотация</a:t>
            </a:r>
            <a:r>
              <a:rPr lang="ru-RU" sz="2000" i="1" dirty="0"/>
              <a:t>:</a:t>
            </a:r>
          </a:p>
          <a:p>
            <a:pPr algn="just"/>
            <a:r>
              <a:rPr lang="ru-RU" sz="2000" i="1" dirty="0"/>
              <a:t>В статье анализируется влияние разных факторов на развитие контрольно-оценочной деятельности в школьном естественно-научном образовании, приводится сравнительная характеристика различных видов заданий и возможности их использования в процессе преподавания</a:t>
            </a:r>
            <a:r>
              <a:rPr lang="ru-RU" sz="2000" i="1" dirty="0" smtClean="0"/>
              <a:t>.</a:t>
            </a:r>
            <a:endParaRPr lang="ru-RU" sz="20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449838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9090" y="1523694"/>
            <a:ext cx="8487366" cy="5109091"/>
          </a:xfrm>
          <a:prstGeom prst="rect">
            <a:avLst/>
          </a:prstGeom>
          <a:noFill/>
        </p:spPr>
        <p:txBody>
          <a:bodyPr wrap="square" rtlCol="0">
            <a:spAutoFit/>
          </a:bodyPr>
          <a:lstStyle/>
          <a:p>
            <a:r>
              <a:rPr lang="ru-RU" sz="1600" b="1" dirty="0" smtClean="0"/>
              <a:t>6</a:t>
            </a:r>
            <a:r>
              <a:rPr lang="ru-RU" sz="1600" b="1" dirty="0"/>
              <a:t>. Меркулова Н. М.</a:t>
            </a:r>
          </a:p>
          <a:p>
            <a:pPr algn="just"/>
            <a:r>
              <a:rPr lang="ru-RU" sz="1600" b="1" dirty="0"/>
              <a:t>Подготовка учащихся второй ступени обучения к итоговой аттестации по русскому языку в формате ОГЭ и </a:t>
            </a:r>
            <a:r>
              <a:rPr lang="ru-RU" sz="1600" b="1" dirty="0" smtClean="0"/>
              <a:t>ЕГЭ. //</a:t>
            </a:r>
            <a:r>
              <a:rPr lang="ru-RU" sz="1600" b="1" dirty="0"/>
              <a:t>ОСНОВА. Русский и литература. Все для учителя. – 2018. - №12. – С. </a:t>
            </a:r>
            <a:r>
              <a:rPr lang="ru-RU" sz="1600" b="1" dirty="0" smtClean="0"/>
              <a:t>29</a:t>
            </a:r>
            <a:endParaRPr lang="ru-RU" sz="1600" b="1" dirty="0"/>
          </a:p>
          <a:p>
            <a:r>
              <a:rPr lang="ru-RU" sz="1400" b="1" i="1" dirty="0"/>
              <a:t>Аннотация</a:t>
            </a:r>
            <a:r>
              <a:rPr lang="ru-RU" sz="1400" dirty="0"/>
              <a:t>:</a:t>
            </a:r>
          </a:p>
          <a:p>
            <a:pPr algn="just"/>
            <a:r>
              <a:rPr lang="ru-RU" sz="1400" i="1" dirty="0"/>
              <a:t>В статье рассматривается авторский подход по подготовке к экзаменам, начиная с 5-го класса. Предложены тренировочные упражнения. Данная разработка поможет учителям в подготовке к итоговой аттестации</a:t>
            </a:r>
            <a:r>
              <a:rPr lang="ru-RU" sz="1400" i="1" dirty="0" smtClean="0"/>
              <a:t>.</a:t>
            </a:r>
            <a:endParaRPr lang="ru-RU" sz="1400" b="1" dirty="0"/>
          </a:p>
          <a:p>
            <a:r>
              <a:rPr lang="ru-RU" sz="1400" b="1" dirty="0"/>
              <a:t> </a:t>
            </a:r>
            <a:endParaRPr lang="ru-RU" sz="1600" dirty="0"/>
          </a:p>
          <a:p>
            <a:r>
              <a:rPr lang="ru-RU" sz="1600" b="1" dirty="0"/>
              <a:t>7. Ильичева М. В.</a:t>
            </a:r>
            <a:endParaRPr lang="ru-RU" sz="1600" dirty="0"/>
          </a:p>
          <a:p>
            <a:pPr algn="just"/>
            <a:r>
              <a:rPr lang="ru-RU" sz="1600" b="1" dirty="0"/>
              <a:t>Всероссийская проверочная работа (ВПР) – новая процедура оценивания результатов обучения </a:t>
            </a:r>
            <a:r>
              <a:rPr lang="ru-RU" sz="1600" b="1" dirty="0" smtClean="0"/>
              <a:t>географии. //</a:t>
            </a:r>
            <a:r>
              <a:rPr lang="ru-RU" sz="1600" b="1" dirty="0"/>
              <a:t>ОСНОВА. География. Все для учителя. – 2018. - №9. – С. </a:t>
            </a:r>
            <a:r>
              <a:rPr lang="ru-RU" sz="1600" b="1" dirty="0" smtClean="0"/>
              <a:t>2</a:t>
            </a:r>
            <a:endParaRPr lang="ru-RU" sz="1600" b="1" dirty="0"/>
          </a:p>
          <a:p>
            <a:r>
              <a:rPr lang="ru-RU" sz="1400" b="1" i="1" dirty="0"/>
              <a:t>Аннотация</a:t>
            </a:r>
            <a:r>
              <a:rPr lang="ru-RU" sz="1400" dirty="0"/>
              <a:t>:</a:t>
            </a:r>
          </a:p>
          <a:p>
            <a:pPr algn="just"/>
            <a:r>
              <a:rPr lang="ru-RU" sz="1400" i="1" dirty="0"/>
              <a:t>Данная статья рассказывает про новую процедуру оценивания качества образования Всероссийские проверочные работы, в частности про ВПР по предмету – география. В статье даётся краткая характеристика данной процедуры и как её результаты влияют на качество образования. Рассматриваются проблемные вопросы проведения Всероссийских проверочных работ. Освещаются особенности ВПР заключающиеся в том, что она комплексно позволяет взглянуть на результаты образования: оцениваются не только достижения планируемых результатов по отдельным предметам, но и основные </a:t>
            </a:r>
            <a:r>
              <a:rPr lang="ru-RU" sz="1400" i="1" dirty="0" err="1"/>
              <a:t>метапредметные</a:t>
            </a:r>
            <a:r>
              <a:rPr lang="ru-RU" sz="1400" i="1" dirty="0"/>
              <a:t> результаты, важные для оценки готовности продолжать образование в основной школе. Даётся краткая характеристика заданий. Выделяются советы для родителей по психологической подготовке к ВПР. Особое внимание уделено связям между участниками образовательного процесса</a:t>
            </a:r>
            <a:r>
              <a:rPr lang="ru-RU" sz="1400" i="1" dirty="0" smtClean="0"/>
              <a:t>.</a:t>
            </a:r>
            <a:endParaRPr lang="ru-RU" sz="1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1418037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523694"/>
            <a:ext cx="8701440" cy="5355312"/>
          </a:xfrm>
          <a:prstGeom prst="rect">
            <a:avLst/>
          </a:prstGeom>
          <a:noFill/>
        </p:spPr>
        <p:txBody>
          <a:bodyPr wrap="square" rtlCol="0">
            <a:spAutoFit/>
          </a:bodyPr>
          <a:lstStyle/>
          <a:p>
            <a:pPr algn="just"/>
            <a:r>
              <a:rPr lang="ru-RU" b="1" dirty="0" smtClean="0"/>
              <a:t>8</a:t>
            </a:r>
            <a:r>
              <a:rPr lang="ru-RU" b="1" dirty="0"/>
              <a:t>. Григорьева Е. В., Титаренко Н. Н., Мальцев В. П.</a:t>
            </a:r>
          </a:p>
          <a:p>
            <a:pPr algn="just"/>
            <a:r>
              <a:rPr lang="ru-RU" b="1" dirty="0"/>
              <a:t>Образовательная траектория подготовки младших школьников к Всероссийской проверочной работе по предмету «окружающий мир</a:t>
            </a:r>
            <a:r>
              <a:rPr lang="ru-RU" b="1" dirty="0" smtClean="0"/>
              <a:t>». </a:t>
            </a:r>
            <a:r>
              <a:rPr lang="ru-RU" b="1" dirty="0"/>
              <a:t>//Начальная школа. – 2018. - №8. – С. </a:t>
            </a:r>
            <a:r>
              <a:rPr lang="ru-RU" b="1" dirty="0" smtClean="0"/>
              <a:t>27</a:t>
            </a:r>
            <a:endParaRPr lang="ru-RU" b="1" dirty="0"/>
          </a:p>
          <a:p>
            <a:r>
              <a:rPr lang="ru-RU" b="1" i="1" dirty="0"/>
              <a:t>Аннотация</a:t>
            </a:r>
            <a:r>
              <a:rPr lang="ru-RU" dirty="0"/>
              <a:t>:</a:t>
            </a:r>
          </a:p>
          <a:p>
            <a:pPr algn="just"/>
            <a:r>
              <a:rPr lang="ru-RU" i="1" dirty="0"/>
              <a:t>В статье рассматривается вопрос организации текущего контроля по предмету "окружающий мир" для подготовки к Всероссийской проверочной работе. Предложен вариант структуры текущего контроля с использованием авторского учебно-методического пособия. В качестве примеров приведено по одному заданию каждого этапа контроля с указанием его предметных и метапредметных результатов</a:t>
            </a:r>
            <a:r>
              <a:rPr lang="ru-RU" i="1" dirty="0" smtClean="0"/>
              <a:t>.</a:t>
            </a:r>
            <a:r>
              <a:rPr lang="ru-RU" b="1" dirty="0"/>
              <a:t> </a:t>
            </a:r>
            <a:endParaRPr lang="ru-RU" b="1" dirty="0" smtClean="0"/>
          </a:p>
          <a:p>
            <a:r>
              <a:rPr lang="ru-RU" sz="1100" dirty="0" smtClean="0"/>
              <a:t> </a:t>
            </a:r>
            <a:endParaRPr lang="ru-RU" sz="1100" dirty="0"/>
          </a:p>
          <a:p>
            <a:r>
              <a:rPr lang="ru-RU" b="1" dirty="0"/>
              <a:t>9. Тимофеева Л. Л.</a:t>
            </a:r>
            <a:endParaRPr lang="ru-RU" dirty="0"/>
          </a:p>
          <a:p>
            <a:pPr algn="just"/>
            <a:r>
              <a:rPr lang="ru-RU" b="1" dirty="0"/>
              <a:t>Уровневый подход к оценке достижения учащимися планируемых результатов на уроках окружающего </a:t>
            </a:r>
            <a:r>
              <a:rPr lang="ru-RU" b="1" dirty="0" smtClean="0"/>
              <a:t>мира. //</a:t>
            </a:r>
            <a:r>
              <a:rPr lang="ru-RU" b="1" dirty="0"/>
              <a:t>Начальная школа. – 2018. - №5. – С. </a:t>
            </a:r>
            <a:r>
              <a:rPr lang="ru-RU" b="1" dirty="0" smtClean="0"/>
              <a:t>30</a:t>
            </a:r>
            <a:r>
              <a:rPr lang="ru-RU" b="1" dirty="0"/>
              <a:t> </a:t>
            </a:r>
          </a:p>
          <a:p>
            <a:r>
              <a:rPr lang="ru-RU" b="1" i="1" dirty="0"/>
              <a:t>Аннотация</a:t>
            </a:r>
            <a:r>
              <a:rPr lang="ru-RU" dirty="0"/>
              <a:t>:</a:t>
            </a:r>
          </a:p>
          <a:p>
            <a:pPr algn="just"/>
            <a:r>
              <a:rPr lang="ru-RU" i="1" dirty="0"/>
              <a:t>Оценка уровня освоения учащимися материала по результатам решения задач разной степени сложности. Критерии отбора проверочных заданий. Алгоритм составления таких заданий</a:t>
            </a:r>
            <a:r>
              <a:rPr lang="ru-RU" i="1" dirty="0" smtClean="0"/>
              <a:t>.</a:t>
            </a:r>
            <a:endParaRPr lang="ru-RU"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3" y="692696"/>
            <a:ext cx="8773449"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3853879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628800"/>
            <a:ext cx="8856984" cy="5078313"/>
          </a:xfrm>
          <a:prstGeom prst="rect">
            <a:avLst/>
          </a:prstGeom>
          <a:noFill/>
        </p:spPr>
        <p:txBody>
          <a:bodyPr wrap="square" rtlCol="0">
            <a:spAutoFit/>
          </a:bodyPr>
          <a:lstStyle/>
          <a:p>
            <a:r>
              <a:rPr lang="ru-RU" b="1" dirty="0"/>
              <a:t> </a:t>
            </a:r>
            <a:r>
              <a:rPr lang="ru-RU" b="1" dirty="0" smtClean="0"/>
              <a:t>10</a:t>
            </a:r>
            <a:r>
              <a:rPr lang="ru-RU" b="1" dirty="0"/>
              <a:t>. Истомина-</a:t>
            </a:r>
            <a:r>
              <a:rPr lang="ru-RU" b="1" dirty="0" err="1"/>
              <a:t>Кастровская</a:t>
            </a:r>
            <a:r>
              <a:rPr lang="ru-RU" b="1" dirty="0"/>
              <a:t> Н. Б., Тихонова Н. Б.</a:t>
            </a:r>
          </a:p>
          <a:p>
            <a:pPr algn="just"/>
            <a:r>
              <a:rPr lang="ru-RU" b="1" dirty="0"/>
              <a:t>О подготовке к Всероссийской проверочной работе по </a:t>
            </a:r>
            <a:r>
              <a:rPr lang="ru-RU" b="1" dirty="0" smtClean="0"/>
              <a:t>математике. //</a:t>
            </a:r>
            <a:r>
              <a:rPr lang="ru-RU" b="1" dirty="0"/>
              <a:t>Начальная школа. – 2018. - №2. – </a:t>
            </a:r>
            <a:r>
              <a:rPr lang="ru-RU" b="1" dirty="0" smtClean="0"/>
              <a:t> С</a:t>
            </a:r>
            <a:r>
              <a:rPr lang="ru-RU" b="1" dirty="0"/>
              <a:t>. </a:t>
            </a:r>
            <a:r>
              <a:rPr lang="ru-RU" b="1" dirty="0" smtClean="0"/>
              <a:t>35</a:t>
            </a:r>
            <a:endParaRPr lang="ru-RU" b="1" dirty="0"/>
          </a:p>
          <a:p>
            <a:r>
              <a:rPr lang="ru-RU" sz="1600" b="1" i="1" dirty="0"/>
              <a:t>Аннотация</a:t>
            </a:r>
            <a:r>
              <a:rPr lang="ru-RU" sz="1600" dirty="0"/>
              <a:t>:</a:t>
            </a:r>
          </a:p>
          <a:p>
            <a:pPr algn="just"/>
            <a:r>
              <a:rPr lang="ru-RU" sz="1400" i="1" dirty="0"/>
              <a:t>В статье дан анализ пособий по подготовке к ВПР, появившихся в продаже. Анализ результатов показал, что с заданиями базового уровня справились большинство учеников, значительно хуже результаты выполнения заданий повышенного уровня. Свои пособия предложили авторы статьи. Основные цели: обобщение и систематизация основных вопросов содержания начального курса математики: знакомство с нестандартными подходами к выполнению нетипичных заданий, т. е. с заданиями повышенного уровня. В этой серии выделены все содержательные типы курса математики начальных </a:t>
            </a:r>
            <a:r>
              <a:rPr lang="ru-RU" sz="1400" i="1" dirty="0" smtClean="0"/>
              <a:t>классов.</a:t>
            </a:r>
          </a:p>
          <a:p>
            <a:endParaRPr lang="ru-RU" sz="1400" i="1" dirty="0"/>
          </a:p>
          <a:p>
            <a:endParaRPr lang="ru-RU" sz="1400" dirty="0" smtClean="0"/>
          </a:p>
          <a:p>
            <a:pPr algn="just"/>
            <a:r>
              <a:rPr lang="ru-RU" b="1" dirty="0" smtClean="0"/>
              <a:t>11. Всероссийские проверочные работы. Письмо Федеральной службы по надзора в сфере образования и науки от 02.02.2017 № 05-41. //Вестник образования. – 2017. - №4. – С. 13</a:t>
            </a:r>
          </a:p>
          <a:p>
            <a:r>
              <a:rPr lang="ru-RU" b="1" i="1" dirty="0" smtClean="0"/>
              <a:t>Аннотация</a:t>
            </a:r>
            <a:r>
              <a:rPr lang="ru-RU" dirty="0"/>
              <a:t>:</a:t>
            </a:r>
          </a:p>
          <a:p>
            <a:pPr algn="just"/>
            <a:r>
              <a:rPr lang="ru-RU" sz="1400" i="1" dirty="0"/>
              <a:t>В письме Федеральной службы по надзору в сфере образования и науки от 02.02.2017 № 05-41 сообщается о проведении ВПР для обучающихся 4-х классов в штатном режиме, 5-х и 11-х классах в режиме апробации. Это диагностические работы для оценки индивидуальных достижений обучающихся. Отличаются от традиционных контрольных работ единством подходов к составлению вариантов, проведению работ, их оцениванию и использованию образовательных технологий</a:t>
            </a:r>
            <a:r>
              <a:rPr lang="ru-RU" sz="1400" i="1" dirty="0" smtClean="0"/>
              <a:t>.</a:t>
            </a:r>
            <a:endParaRPr lang="ru-RU" sz="1400" b="1" dirty="0" smtClean="0"/>
          </a:p>
        </p:txBody>
      </p:sp>
      <p:sp>
        <p:nvSpPr>
          <p:cNvPr id="8" name="TextBox 7"/>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9" name="Прямоугольник 8"/>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206284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9431" y="1988840"/>
            <a:ext cx="8640960" cy="4401205"/>
          </a:xfrm>
          <a:prstGeom prst="rect">
            <a:avLst/>
          </a:prstGeom>
          <a:noFill/>
        </p:spPr>
        <p:txBody>
          <a:bodyPr wrap="square" rtlCol="0">
            <a:spAutoFit/>
          </a:bodyPr>
          <a:lstStyle/>
          <a:p>
            <a:r>
              <a:rPr lang="ru-RU" sz="2000" b="1" dirty="0"/>
              <a:t> </a:t>
            </a:r>
            <a:r>
              <a:rPr lang="ru-RU" sz="2000" b="1" dirty="0" smtClean="0"/>
              <a:t>12</a:t>
            </a:r>
            <a:r>
              <a:rPr lang="ru-RU" sz="2000" b="1" dirty="0"/>
              <a:t>. В дополнение к письму </a:t>
            </a:r>
            <a:r>
              <a:rPr lang="ru-RU" sz="2000" b="1" dirty="0" err="1"/>
              <a:t>Рособрнадзора</a:t>
            </a:r>
            <a:r>
              <a:rPr lang="ru-RU" sz="2000" b="1" dirty="0"/>
              <a:t> от 16 ноября 2016 г. № </a:t>
            </a:r>
            <a:r>
              <a:rPr lang="ru-RU" sz="2000" b="1" dirty="0" smtClean="0"/>
              <a:t>05-628. //</a:t>
            </a:r>
            <a:r>
              <a:rPr lang="ru-RU" sz="2000" b="1" dirty="0"/>
              <a:t>Вестник образования. – 2017. - №2. – С. </a:t>
            </a:r>
            <a:r>
              <a:rPr lang="ru-RU" sz="2000" b="1" dirty="0" smtClean="0"/>
              <a:t>12 </a:t>
            </a:r>
            <a:endParaRPr lang="ru-RU" sz="2000" b="1" dirty="0"/>
          </a:p>
          <a:p>
            <a:r>
              <a:rPr lang="ru-RU" sz="2000" b="1" i="1" dirty="0"/>
              <a:t>Аннотация</a:t>
            </a:r>
            <a:r>
              <a:rPr lang="ru-RU" sz="2000" dirty="0"/>
              <a:t>:</a:t>
            </a:r>
          </a:p>
          <a:p>
            <a:pPr algn="just"/>
            <a:r>
              <a:rPr lang="ru-RU" sz="2000" i="1" dirty="0"/>
              <a:t>В письме  Федеральной службы по надзору в сфере образования и науки по ВПР в 11 классе будут проведены ВПР для обучающихся 10 или 11 классов по географии. Целью является оценка качества подготовки обучающихся по данному предмету на базовом уровне</a:t>
            </a:r>
            <a:r>
              <a:rPr lang="ru-RU" sz="2000" i="1" dirty="0" smtClean="0"/>
              <a:t>.</a:t>
            </a:r>
          </a:p>
          <a:p>
            <a:r>
              <a:rPr lang="ru-RU" sz="2000" b="1" dirty="0"/>
              <a:t> </a:t>
            </a:r>
            <a:endParaRPr lang="ru-RU" sz="2000" dirty="0"/>
          </a:p>
          <a:p>
            <a:pPr algn="just"/>
            <a:r>
              <a:rPr lang="ru-RU" sz="2000" b="1" dirty="0" smtClean="0"/>
              <a:t>13. Не </a:t>
            </a:r>
            <a:r>
              <a:rPr lang="ru-RU" sz="2000" b="1" dirty="0"/>
              <a:t>надо бояться ВПР</a:t>
            </a:r>
            <a:r>
              <a:rPr lang="ru-RU" sz="2000" b="1" dirty="0" smtClean="0"/>
              <a:t>! </a:t>
            </a:r>
            <a:r>
              <a:rPr lang="ru-RU" sz="2000" b="1" dirty="0"/>
              <a:t>//Директор школы. – 2017. - №3. – С. </a:t>
            </a:r>
            <a:r>
              <a:rPr lang="ru-RU" sz="2000" b="1" dirty="0" smtClean="0"/>
              <a:t>61</a:t>
            </a:r>
            <a:endParaRPr lang="ru-RU" sz="2000" b="1" dirty="0"/>
          </a:p>
          <a:p>
            <a:r>
              <a:rPr lang="ru-RU" sz="2000" b="1" i="1" dirty="0"/>
              <a:t>Аннотация</a:t>
            </a:r>
            <a:r>
              <a:rPr lang="ru-RU" sz="2000" dirty="0"/>
              <a:t>:</a:t>
            </a:r>
          </a:p>
          <a:p>
            <a:pPr algn="just"/>
            <a:r>
              <a:rPr lang="ru-RU" sz="2000" i="1" dirty="0"/>
              <a:t>На вопросы корреспондента издательской группы «Дрофа-</a:t>
            </a:r>
            <a:r>
              <a:rPr lang="ru-RU" sz="2000" i="1" dirty="0" err="1"/>
              <a:t>Вентана</a:t>
            </a:r>
            <a:r>
              <a:rPr lang="ru-RU" sz="2000" i="1" dirty="0"/>
              <a:t>» Дашковской о ВПР выпускников 11 классов по географии отвечает Барабанов В. В., руководитель Федеральной комиссии разработчиков КИМ ЕГЭ по географии Федерального института педагогических измерений</a:t>
            </a:r>
            <a:r>
              <a:rPr lang="ru-RU" sz="2000" i="1" dirty="0" smtClean="0"/>
              <a:t>.</a:t>
            </a:r>
            <a:endParaRPr lang="ru-RU" sz="2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2531832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700808"/>
            <a:ext cx="8640960" cy="4924425"/>
          </a:xfrm>
          <a:prstGeom prst="rect">
            <a:avLst/>
          </a:prstGeom>
          <a:noFill/>
        </p:spPr>
        <p:txBody>
          <a:bodyPr wrap="square" rtlCol="0">
            <a:spAutoFit/>
          </a:bodyPr>
          <a:lstStyle/>
          <a:p>
            <a:r>
              <a:rPr lang="ru-RU" sz="2000" b="1" dirty="0"/>
              <a:t> </a:t>
            </a:r>
            <a:endParaRPr lang="ru-RU" sz="2000" dirty="0"/>
          </a:p>
          <a:p>
            <a:pPr algn="just"/>
            <a:r>
              <a:rPr lang="ru-RU" b="1" dirty="0" smtClean="0"/>
              <a:t>12</a:t>
            </a:r>
            <a:r>
              <a:rPr lang="ru-RU" b="1" dirty="0"/>
              <a:t>. В дополнение к письму </a:t>
            </a:r>
            <a:r>
              <a:rPr lang="ru-RU" b="1" dirty="0" err="1"/>
              <a:t>Рособрнадзора</a:t>
            </a:r>
            <a:r>
              <a:rPr lang="ru-RU" b="1" dirty="0"/>
              <a:t> от 16 ноября 2016 г. № </a:t>
            </a:r>
            <a:r>
              <a:rPr lang="ru-RU" b="1" dirty="0" smtClean="0"/>
              <a:t>05-628. //</a:t>
            </a:r>
            <a:r>
              <a:rPr lang="ru-RU" b="1" dirty="0"/>
              <a:t>Вестник образования. – 2017. - №2. – С. </a:t>
            </a:r>
            <a:r>
              <a:rPr lang="ru-RU" b="1" dirty="0" smtClean="0"/>
              <a:t>12 </a:t>
            </a:r>
            <a:endParaRPr lang="ru-RU" b="1" dirty="0"/>
          </a:p>
          <a:p>
            <a:r>
              <a:rPr lang="ru-RU" b="1" i="1" dirty="0"/>
              <a:t>Аннотация</a:t>
            </a:r>
            <a:r>
              <a:rPr lang="ru-RU" dirty="0"/>
              <a:t>:</a:t>
            </a:r>
          </a:p>
          <a:p>
            <a:pPr algn="just"/>
            <a:r>
              <a:rPr lang="ru-RU" i="1" dirty="0"/>
              <a:t>В письме  Федеральной службы по надзору в сфере образования и науки по ВПР в 11 классе будут проведены ВПР для обучающихся 10 или 11 классов по географии. Целью является оценка качества подготовки обучающихся по данному предмету на базовом уровне</a:t>
            </a:r>
            <a:r>
              <a:rPr lang="ru-RU" i="1" dirty="0" smtClean="0"/>
              <a:t>.</a:t>
            </a:r>
          </a:p>
          <a:p>
            <a:endParaRPr lang="ru-RU" dirty="0"/>
          </a:p>
          <a:p>
            <a:r>
              <a:rPr lang="ru-RU" b="1" dirty="0"/>
              <a:t> </a:t>
            </a:r>
            <a:endParaRPr lang="ru-RU" dirty="0"/>
          </a:p>
          <a:p>
            <a:pPr algn="just"/>
            <a:r>
              <a:rPr lang="ru-RU" b="1" dirty="0" smtClean="0"/>
              <a:t>13. Не </a:t>
            </a:r>
            <a:r>
              <a:rPr lang="ru-RU" b="1" dirty="0"/>
              <a:t>надо бояться ВПР</a:t>
            </a:r>
            <a:r>
              <a:rPr lang="ru-RU" b="1" dirty="0" smtClean="0"/>
              <a:t>! </a:t>
            </a:r>
            <a:r>
              <a:rPr lang="ru-RU" b="1" dirty="0"/>
              <a:t>//Директор школы. – 2017. - №3. – С. </a:t>
            </a:r>
            <a:r>
              <a:rPr lang="ru-RU" b="1" dirty="0" smtClean="0"/>
              <a:t>61</a:t>
            </a:r>
            <a:endParaRPr lang="ru-RU" b="1" dirty="0"/>
          </a:p>
          <a:p>
            <a:r>
              <a:rPr lang="ru-RU" b="1" i="1" dirty="0"/>
              <a:t>Аннотация</a:t>
            </a:r>
            <a:r>
              <a:rPr lang="ru-RU" dirty="0"/>
              <a:t>:</a:t>
            </a:r>
          </a:p>
          <a:p>
            <a:pPr algn="just"/>
            <a:r>
              <a:rPr lang="ru-RU" i="1" dirty="0"/>
              <a:t>На вопросы корреспондента издательской группы «Дрофа-</a:t>
            </a:r>
            <a:r>
              <a:rPr lang="ru-RU" i="1" dirty="0" err="1"/>
              <a:t>Вентана</a:t>
            </a:r>
            <a:r>
              <a:rPr lang="ru-RU" i="1" dirty="0"/>
              <a:t>» Дашковской о ВПР выпускников 11 классов по географии отвечает Барабанов В. В., руководитель Федеральной комиссии разработчиков КИМ ЕГЭ по географии Федерального института педагогических измерений</a:t>
            </a:r>
            <a:r>
              <a:rPr lang="ru-RU" i="1" dirty="0" smtClean="0"/>
              <a:t>.</a:t>
            </a:r>
            <a:endParaRPr lang="ru-RU" dirty="0"/>
          </a:p>
          <a:p>
            <a:pPr algn="ctr"/>
            <a:endParaRPr lang="ru-RU" sz="2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4221759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412776"/>
            <a:ext cx="8424936" cy="5016758"/>
          </a:xfrm>
          <a:prstGeom prst="rect">
            <a:avLst/>
          </a:prstGeom>
          <a:noFill/>
        </p:spPr>
        <p:txBody>
          <a:bodyPr wrap="square" rtlCol="0">
            <a:spAutoFit/>
          </a:bodyPr>
          <a:lstStyle/>
          <a:p>
            <a:r>
              <a:rPr lang="ru-RU" sz="1600" b="1" dirty="0"/>
              <a:t> </a:t>
            </a:r>
            <a:endParaRPr lang="ru-RU" sz="1600" b="1" dirty="0" smtClean="0"/>
          </a:p>
          <a:p>
            <a:r>
              <a:rPr lang="ru-RU" sz="1600" b="1" dirty="0" smtClean="0"/>
              <a:t>14</a:t>
            </a:r>
            <a:r>
              <a:rPr lang="ru-RU" sz="1600" b="1" dirty="0"/>
              <a:t>. </a:t>
            </a:r>
            <a:r>
              <a:rPr lang="ru-RU" sz="1600" b="1" dirty="0" smtClean="0"/>
              <a:t> </a:t>
            </a:r>
            <a:r>
              <a:rPr lang="ru-RU" sz="1600" b="1" dirty="0" err="1" smtClean="0"/>
              <a:t>Ноткин</a:t>
            </a:r>
            <a:r>
              <a:rPr lang="ru-RU" sz="1600" b="1" dirty="0" smtClean="0"/>
              <a:t> </a:t>
            </a:r>
            <a:r>
              <a:rPr lang="ru-RU" sz="1600" b="1" dirty="0"/>
              <a:t>Б. А.</a:t>
            </a:r>
          </a:p>
          <a:p>
            <a:pPr algn="just"/>
            <a:r>
              <a:rPr lang="ru-RU" sz="1600" b="1" dirty="0"/>
              <a:t>Положение об аттестации учащихся и системе </a:t>
            </a:r>
            <a:r>
              <a:rPr lang="ru-RU" sz="1600" b="1" dirty="0" smtClean="0"/>
              <a:t>оценок. //</a:t>
            </a:r>
            <a:r>
              <a:rPr lang="ru-RU" sz="1600" b="1" dirty="0"/>
              <a:t>Практика административной работы в школе. – 2017. - №4. – С. </a:t>
            </a:r>
            <a:r>
              <a:rPr lang="ru-RU" sz="1600" b="1" dirty="0" smtClean="0"/>
              <a:t>44</a:t>
            </a:r>
            <a:endParaRPr lang="ru-RU" sz="1600" b="1" dirty="0"/>
          </a:p>
          <a:p>
            <a:r>
              <a:rPr lang="ru-RU" sz="1600" b="1" i="1" dirty="0"/>
              <a:t>Аннотация</a:t>
            </a:r>
            <a:r>
              <a:rPr lang="ru-RU" sz="1600" dirty="0"/>
              <a:t>:</a:t>
            </a:r>
          </a:p>
          <a:p>
            <a:pPr algn="just"/>
            <a:r>
              <a:rPr lang="ru-RU" sz="1600" i="1" dirty="0"/>
              <a:t>В целях обеспечения единых требований к аттестациям внутри школы, такую систему целесообразно закрепить специальным локальным нормативным актом, например, положением, как это сделано в ГБОУ СОШ № 550 «Школа информационных технологий» Центрального района Санкт-Петербурга. В соответствии с законодательством, сегодня каждая образовательная организация может использовать самостоятельно разработанную систему оценивания учебных достижений своих обучающихся в ходе их завершающей, промежуточной, тематической и текущей аттестаций. </a:t>
            </a:r>
            <a:endParaRPr lang="ru-RU" sz="1600" dirty="0"/>
          </a:p>
          <a:p>
            <a:r>
              <a:rPr lang="ru-RU" sz="1600" b="1" dirty="0"/>
              <a:t> </a:t>
            </a:r>
            <a:endParaRPr lang="ru-RU" sz="1600" dirty="0"/>
          </a:p>
          <a:p>
            <a:pPr algn="just"/>
            <a:r>
              <a:rPr lang="ru-RU" sz="1600" b="1" dirty="0"/>
              <a:t>15. </a:t>
            </a:r>
            <a:r>
              <a:rPr lang="ru-RU" sz="1600" b="1" dirty="0" smtClean="0"/>
              <a:t> </a:t>
            </a:r>
            <a:r>
              <a:rPr lang="ru-RU" sz="1600" b="1" dirty="0" err="1" smtClean="0"/>
              <a:t>Борунова</a:t>
            </a:r>
            <a:r>
              <a:rPr lang="ru-RU" sz="1600" b="1" dirty="0" smtClean="0"/>
              <a:t> </a:t>
            </a:r>
            <a:r>
              <a:rPr lang="ru-RU" sz="1600" b="1" dirty="0"/>
              <a:t>Е. Б., Медведев Ю. Н.</a:t>
            </a:r>
          </a:p>
          <a:p>
            <a:pPr algn="just"/>
            <a:r>
              <a:rPr lang="ru-RU" sz="1600" b="1" dirty="0"/>
              <a:t>Всероссийская проверочная работа: единый стандарт оценки </a:t>
            </a:r>
            <a:r>
              <a:rPr lang="ru-RU" sz="1600" b="1" dirty="0" smtClean="0"/>
              <a:t>знаний. //</a:t>
            </a:r>
            <a:r>
              <a:rPr lang="ru-RU" sz="1600" b="1" dirty="0"/>
              <a:t>Химия в школе. – 2017. - №4. – С. </a:t>
            </a:r>
            <a:r>
              <a:rPr lang="ru-RU" sz="1600" b="1" dirty="0" smtClean="0"/>
              <a:t>16</a:t>
            </a:r>
            <a:endParaRPr lang="ru-RU" sz="1600" b="1" dirty="0"/>
          </a:p>
          <a:p>
            <a:r>
              <a:rPr lang="ru-RU" sz="1600" b="1" i="1" dirty="0"/>
              <a:t>Аннотация</a:t>
            </a:r>
            <a:r>
              <a:rPr lang="ru-RU" sz="1600" dirty="0"/>
              <a:t>:</a:t>
            </a:r>
          </a:p>
          <a:p>
            <a:pPr algn="just"/>
            <a:r>
              <a:rPr lang="ru-RU" sz="1600" i="1" dirty="0"/>
              <a:t>В статье даны рекомендации по подготовке к всероссийской проверочной работе (ВПР) по химии для учащихся 11-х классов, приведено её общее описание. Представлен примерный вариант заданий ВПР с ответами</a:t>
            </a:r>
            <a:r>
              <a:rPr lang="ru-RU" sz="1600" i="1" dirty="0" smtClean="0"/>
              <a:t>.</a:t>
            </a:r>
            <a:endParaRPr lang="ru-RU" sz="16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4221759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628800"/>
            <a:ext cx="8640960" cy="5047536"/>
          </a:xfrm>
          <a:prstGeom prst="rect">
            <a:avLst/>
          </a:prstGeom>
          <a:noFill/>
        </p:spPr>
        <p:txBody>
          <a:bodyPr wrap="square" rtlCol="0">
            <a:spAutoFit/>
          </a:bodyPr>
          <a:lstStyle/>
          <a:p>
            <a:r>
              <a:rPr lang="ru-RU" sz="1400" b="1" dirty="0"/>
              <a:t> </a:t>
            </a:r>
            <a:endParaRPr lang="ru-RU" sz="1400" dirty="0"/>
          </a:p>
          <a:p>
            <a:pPr algn="just"/>
            <a:r>
              <a:rPr lang="ru-RU" sz="1400" b="1" dirty="0" smtClean="0"/>
              <a:t>16</a:t>
            </a:r>
            <a:r>
              <a:rPr lang="ru-RU" sz="1400" b="1" dirty="0"/>
              <a:t>. </a:t>
            </a:r>
            <a:r>
              <a:rPr lang="ru-RU" sz="1400" b="1" dirty="0" smtClean="0"/>
              <a:t> Кравцов </a:t>
            </a:r>
            <a:r>
              <a:rPr lang="ru-RU" sz="1400" b="1" dirty="0"/>
              <a:t>С. С.</a:t>
            </a:r>
          </a:p>
          <a:p>
            <a:pPr algn="just"/>
            <a:r>
              <a:rPr lang="ru-RU" sz="1400" b="1" dirty="0"/>
              <a:t>Основные направления развития общероссийской системы оценки качества </a:t>
            </a:r>
            <a:r>
              <a:rPr lang="ru-RU" sz="1400" b="1" dirty="0" smtClean="0"/>
              <a:t>образования. //</a:t>
            </a:r>
            <a:r>
              <a:rPr lang="ru-RU" sz="1400" b="1" dirty="0"/>
              <a:t>Народное образование. – 2016. - №7-8. – С. </a:t>
            </a:r>
            <a:r>
              <a:rPr lang="ru-RU" sz="1400" b="1" dirty="0" smtClean="0"/>
              <a:t>9</a:t>
            </a:r>
            <a:endParaRPr lang="ru-RU" sz="1400" b="1" dirty="0"/>
          </a:p>
          <a:p>
            <a:r>
              <a:rPr lang="ru-RU" sz="1400" b="1" i="1" dirty="0"/>
              <a:t>Аннотация</a:t>
            </a:r>
            <a:r>
              <a:rPr lang="ru-RU" sz="1400" dirty="0"/>
              <a:t>:</a:t>
            </a:r>
          </a:p>
          <a:p>
            <a:pPr algn="just"/>
            <a:r>
              <a:rPr lang="ru-RU" sz="1400" i="1" dirty="0"/>
              <a:t>Анализ основных направлений развития различных оценочных процедур федерального уровня: единого государственного экзамена, национальных исследований качества образования, всероссийских проверочных работ, а также перспективы итогового оценивания по предметам, не входящим в перечень предметов для ГИА.</a:t>
            </a:r>
            <a:endParaRPr lang="ru-RU" sz="1400" dirty="0"/>
          </a:p>
          <a:p>
            <a:r>
              <a:rPr lang="ru-RU" sz="1400" b="1" dirty="0"/>
              <a:t> </a:t>
            </a:r>
            <a:endParaRPr lang="ru-RU" sz="1400" dirty="0"/>
          </a:p>
          <a:p>
            <a:pPr algn="just"/>
            <a:r>
              <a:rPr lang="ru-RU" sz="1400" b="1" dirty="0"/>
              <a:t>17</a:t>
            </a:r>
            <a:r>
              <a:rPr lang="ru-RU" sz="1400" b="1" dirty="0" smtClean="0"/>
              <a:t>.  </a:t>
            </a:r>
            <a:r>
              <a:rPr lang="ru-RU" sz="1400" b="1" dirty="0"/>
              <a:t>О проведении Всероссийских проверочных работ в 11 классе</a:t>
            </a:r>
            <a:r>
              <a:rPr lang="ru-RU" sz="1400" b="1" dirty="0" smtClean="0"/>
              <a:t>.</a:t>
            </a:r>
            <a:r>
              <a:rPr lang="ru-RU" sz="1400" b="1" dirty="0"/>
              <a:t> //Вестник образования России. – 2016. - №23. – С. </a:t>
            </a:r>
            <a:r>
              <a:rPr lang="ru-RU" sz="1400" b="1" dirty="0" smtClean="0"/>
              <a:t>50</a:t>
            </a:r>
            <a:endParaRPr lang="ru-RU" sz="1400" b="1" dirty="0"/>
          </a:p>
          <a:p>
            <a:r>
              <a:rPr lang="ru-RU" sz="1400" b="1" i="1" dirty="0"/>
              <a:t>Аннотация</a:t>
            </a:r>
            <a:r>
              <a:rPr lang="ru-RU" sz="1400" dirty="0"/>
              <a:t>:</a:t>
            </a:r>
          </a:p>
          <a:p>
            <a:pPr algn="just"/>
            <a:r>
              <a:rPr lang="ru-RU" sz="1400" i="1" dirty="0"/>
              <a:t>В письме Федеральной службы по надзору в сфере образования и науки от 16 ноября 2016 г. № 05-628 размещены (ВПР) – итоговые контрольные работы, проводимые по отдельным учебным предметам для оценки уровня подготовки школьников с учетом требований ФГОС на региональном и школьном уровне.</a:t>
            </a:r>
            <a:endParaRPr lang="ru-RU" sz="1400" dirty="0"/>
          </a:p>
          <a:p>
            <a:r>
              <a:rPr lang="ru-RU" sz="1400" b="1" dirty="0"/>
              <a:t> </a:t>
            </a:r>
            <a:endParaRPr lang="ru-RU" sz="1400" dirty="0"/>
          </a:p>
          <a:p>
            <a:pPr algn="just"/>
            <a:r>
              <a:rPr lang="ru-RU" sz="1400" b="1" dirty="0"/>
              <a:t>18. </a:t>
            </a:r>
            <a:r>
              <a:rPr lang="ru-RU" sz="1400" b="1" dirty="0" smtClean="0"/>
              <a:t> Кириллова </a:t>
            </a:r>
            <a:r>
              <a:rPr lang="ru-RU" sz="1400" b="1" dirty="0"/>
              <a:t>С.</a:t>
            </a:r>
          </a:p>
          <a:p>
            <a:pPr algn="just"/>
            <a:r>
              <a:rPr lang="ru-RU" sz="1400" b="1" dirty="0"/>
              <a:t>Сколько оладий на тарелке? Или Контрольная для четвероклассника. Всероссийская контрольная </a:t>
            </a:r>
            <a:r>
              <a:rPr lang="ru-RU" sz="1400" b="1" dirty="0" smtClean="0"/>
              <a:t>работа. //</a:t>
            </a:r>
            <a:r>
              <a:rPr lang="ru-RU" sz="1400" b="1" dirty="0"/>
              <a:t>Директор школы. – 2016. - №4. – С. </a:t>
            </a:r>
            <a:r>
              <a:rPr lang="ru-RU" sz="1400" b="1" dirty="0" smtClean="0"/>
              <a:t>70</a:t>
            </a:r>
            <a:endParaRPr lang="ru-RU" sz="1400" b="1" dirty="0"/>
          </a:p>
          <a:p>
            <a:r>
              <a:rPr lang="ru-RU" sz="1400" b="1" i="1" dirty="0"/>
              <a:t>Аннотация</a:t>
            </a:r>
            <a:r>
              <a:rPr lang="ru-RU" sz="1400" dirty="0"/>
              <a:t>:</a:t>
            </a:r>
          </a:p>
          <a:p>
            <a:pPr algn="just"/>
            <a:r>
              <a:rPr lang="ru-RU" sz="1400" i="1" dirty="0"/>
              <a:t>В статье описано как подготовить свой класс к Всероссийским проверочным работам? Как научиться проверять эти работы? Как провести мониторинг подготовки своих четвероклассников</a:t>
            </a:r>
            <a:r>
              <a:rPr lang="ru-RU" sz="1400" i="1" dirty="0" smtClean="0"/>
              <a:t>.</a:t>
            </a:r>
            <a:endParaRPr lang="ru-RU" sz="2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882485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5386" y="1523693"/>
            <a:ext cx="8625086" cy="5047536"/>
          </a:xfrm>
          <a:prstGeom prst="rect">
            <a:avLst/>
          </a:prstGeom>
          <a:noFill/>
        </p:spPr>
        <p:txBody>
          <a:bodyPr wrap="square" rtlCol="0">
            <a:spAutoFit/>
          </a:bodyPr>
          <a:lstStyle/>
          <a:p>
            <a:r>
              <a:rPr lang="ru-RU" sz="1400" b="1" dirty="0"/>
              <a:t> </a:t>
            </a:r>
            <a:endParaRPr lang="ru-RU" sz="1400" dirty="0"/>
          </a:p>
          <a:p>
            <a:pPr algn="just"/>
            <a:r>
              <a:rPr lang="ru-RU" sz="1400" b="1" dirty="0" smtClean="0"/>
              <a:t>19</a:t>
            </a:r>
            <a:r>
              <a:rPr lang="ru-RU" sz="1400" b="1" dirty="0"/>
              <a:t>. </a:t>
            </a:r>
            <a:r>
              <a:rPr lang="ru-RU" sz="1400" b="1" dirty="0" smtClean="0"/>
              <a:t> </a:t>
            </a:r>
            <a:r>
              <a:rPr lang="ru-RU" sz="1400" b="1" dirty="0" err="1" smtClean="0"/>
              <a:t>Гулеватая</a:t>
            </a:r>
            <a:r>
              <a:rPr lang="ru-RU" sz="1400" b="1" dirty="0" smtClean="0"/>
              <a:t> </a:t>
            </a:r>
            <a:r>
              <a:rPr lang="ru-RU" sz="1400" b="1" dirty="0"/>
              <a:t>О. Н.</a:t>
            </a:r>
          </a:p>
          <a:p>
            <a:pPr algn="just"/>
            <a:r>
              <a:rPr lang="ru-RU" sz="1400" b="1" dirty="0"/>
              <a:t>Оценка и контроль учебных достижений учащихся в условиях введения ФГОС основного общего </a:t>
            </a:r>
            <a:r>
              <a:rPr lang="ru-RU" sz="1400" b="1" dirty="0" smtClean="0"/>
              <a:t>образования. //</a:t>
            </a:r>
            <a:r>
              <a:rPr lang="ru-RU" sz="1400" b="1" dirty="0"/>
              <a:t>Русский язык в школе. – 2016. - №3. – С. </a:t>
            </a:r>
            <a:r>
              <a:rPr lang="ru-RU" sz="1400" b="1" dirty="0" smtClean="0"/>
              <a:t>7</a:t>
            </a:r>
            <a:endParaRPr lang="ru-RU" sz="1400" b="1" dirty="0"/>
          </a:p>
          <a:p>
            <a:r>
              <a:rPr lang="ru-RU" sz="1400" b="1" i="1" dirty="0"/>
              <a:t>Аннотация</a:t>
            </a:r>
            <a:r>
              <a:rPr lang="ru-RU" sz="1400" dirty="0"/>
              <a:t>:</a:t>
            </a:r>
          </a:p>
          <a:p>
            <a:pPr algn="just"/>
            <a:r>
              <a:rPr lang="ru-RU" sz="1400" i="1" dirty="0"/>
              <a:t>В статье рассматриваются вопросы оценки и контроля достижения учащимися предметных, метапредметных и личностных результатов средствами предмета «Русский язык</a:t>
            </a:r>
            <a:r>
              <a:rPr lang="ru-RU" sz="1400" i="1" dirty="0" smtClean="0"/>
              <a:t>»</a:t>
            </a:r>
          </a:p>
          <a:p>
            <a:endParaRPr lang="ru-RU" sz="1400" dirty="0"/>
          </a:p>
          <a:p>
            <a:pPr algn="just"/>
            <a:r>
              <a:rPr lang="ru-RU" sz="1400" b="1" dirty="0" smtClean="0"/>
              <a:t>20</a:t>
            </a:r>
            <a:r>
              <a:rPr lang="ru-RU" sz="1400" b="1" dirty="0"/>
              <a:t>. </a:t>
            </a:r>
            <a:r>
              <a:rPr lang="ru-RU" sz="1400" b="1" dirty="0" smtClean="0"/>
              <a:t> Корнилов </a:t>
            </a:r>
            <a:r>
              <a:rPr lang="ru-RU" sz="1400" b="1" dirty="0"/>
              <a:t>А. В.</a:t>
            </a:r>
          </a:p>
          <a:p>
            <a:pPr algn="just"/>
            <a:r>
              <a:rPr lang="ru-RU" sz="1400" b="1" dirty="0"/>
              <a:t>Итоговая контрольная работа по русскому языку в 10 </a:t>
            </a:r>
            <a:r>
              <a:rPr lang="ru-RU" sz="1400" b="1" dirty="0" smtClean="0"/>
              <a:t>классе. //</a:t>
            </a:r>
            <a:r>
              <a:rPr lang="ru-RU" sz="1400" b="1" dirty="0"/>
              <a:t>Русский язык в школе. – 2016. - №8. – С. </a:t>
            </a:r>
            <a:r>
              <a:rPr lang="ru-RU" sz="1400" b="1" dirty="0" smtClean="0"/>
              <a:t>15</a:t>
            </a:r>
            <a:endParaRPr lang="ru-RU" sz="1400" b="1" dirty="0"/>
          </a:p>
          <a:p>
            <a:r>
              <a:rPr lang="ru-RU" sz="1400" b="1" i="1" dirty="0"/>
              <a:t>Аннотация</a:t>
            </a:r>
            <a:r>
              <a:rPr lang="ru-RU" sz="1400" dirty="0"/>
              <a:t>:</a:t>
            </a:r>
          </a:p>
          <a:p>
            <a:pPr algn="just"/>
            <a:r>
              <a:rPr lang="ru-RU" sz="1400" i="1" dirty="0"/>
              <a:t>Итоговая контрольная работа позволяет не только проверить базовый уровень усвоения старшеклассниками курса русского языка, но и подготовить их к единому государственному экзамену, итоговому сочинению</a:t>
            </a:r>
            <a:r>
              <a:rPr lang="ru-RU" sz="1400" i="1" dirty="0" smtClean="0"/>
              <a:t>.</a:t>
            </a:r>
          </a:p>
          <a:p>
            <a:endParaRPr lang="ru-RU" sz="1400" dirty="0"/>
          </a:p>
          <a:p>
            <a:pPr algn="just"/>
            <a:r>
              <a:rPr lang="ru-RU" sz="1400" b="1" dirty="0" smtClean="0"/>
              <a:t>21</a:t>
            </a:r>
            <a:r>
              <a:rPr lang="ru-RU" sz="1400" b="1" dirty="0"/>
              <a:t>. </a:t>
            </a:r>
            <a:r>
              <a:rPr lang="ru-RU" sz="1400" b="1" dirty="0" smtClean="0"/>
              <a:t> Кузнецова </a:t>
            </a:r>
            <a:r>
              <a:rPr lang="ru-RU" sz="1400" b="1" dirty="0"/>
              <a:t>М. И.</a:t>
            </a:r>
          </a:p>
          <a:p>
            <a:pPr algn="just"/>
            <a:r>
              <a:rPr lang="ru-RU" sz="1400" b="1" dirty="0"/>
              <a:t>Готовимся к Всероссийским проверочным работам по русскому </a:t>
            </a:r>
            <a:r>
              <a:rPr lang="ru-RU" sz="1400" b="1" dirty="0" smtClean="0"/>
              <a:t>языку. //</a:t>
            </a:r>
            <a:r>
              <a:rPr lang="ru-RU" sz="1400" b="1" dirty="0"/>
              <a:t>Управление начальной школой. – 2016. - №2. – С. </a:t>
            </a:r>
            <a:r>
              <a:rPr lang="ru-RU" sz="1400" b="1" dirty="0" smtClean="0"/>
              <a:t>21</a:t>
            </a:r>
            <a:endParaRPr lang="ru-RU" sz="1400" b="1" dirty="0"/>
          </a:p>
          <a:p>
            <a:pPr algn="just"/>
            <a:r>
              <a:rPr lang="ru-RU" sz="1400" b="1" i="1" dirty="0"/>
              <a:t>Аннотация</a:t>
            </a:r>
            <a:r>
              <a:rPr lang="ru-RU" sz="1400" b="1" dirty="0"/>
              <a:t>:</a:t>
            </a:r>
          </a:p>
          <a:p>
            <a:pPr algn="just"/>
            <a:r>
              <a:rPr lang="ru-RU" sz="1400" i="1" dirty="0"/>
              <a:t>В статье подчеркнута роль ВПР как инструмента управления качеством образовательных результатов учащихся. Охарактеризована модель проверочной работы по русскому языку и проанализирована ее связь с требованиями ФГОС начального общего образования. В основе статьи – рекомендации по подготовке учащихся к выполнению проверочных работ по русскому языку</a:t>
            </a:r>
            <a:r>
              <a:rPr lang="ru-RU" sz="1400" i="1" dirty="0" smtClean="0"/>
              <a:t>.</a:t>
            </a:r>
            <a:endParaRPr lang="ru-RU" sz="1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3979613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764705"/>
            <a:ext cx="8496944" cy="1138773"/>
          </a:xfrm>
          <a:prstGeom prst="rect">
            <a:avLst/>
          </a:prstGeom>
          <a:noFill/>
        </p:spPr>
        <p:txBody>
          <a:bodyPr wrap="square" rtlCol="0">
            <a:spAutoFit/>
          </a:bodyPr>
          <a:lstStyle/>
          <a:p>
            <a:endParaRPr lang="ru-RU" dirty="0" smtClean="0"/>
          </a:p>
          <a:p>
            <a:pPr lvl="0"/>
            <a:r>
              <a:rPr lang="ru-RU" sz="3200" b="1" dirty="0" smtClean="0">
                <a:latin typeface="Times New Roman" pitchFamily="18" charset="0"/>
                <a:ea typeface="Calibri" pitchFamily="34" charset="0"/>
                <a:cs typeface="Times New Roman" pitchFamily="18" charset="0"/>
              </a:rPr>
              <a:t>СОДЕРЖАНИЕ: </a:t>
            </a:r>
            <a:endParaRPr lang="ru-RU" sz="1400" dirty="0" smtClean="0">
              <a:latin typeface="Arial" pitchFamily="34" charset="0"/>
              <a:cs typeface="Arial" pitchFamily="34" charset="0"/>
            </a:endParaRPr>
          </a:p>
          <a:p>
            <a:pPr algn="ctr"/>
            <a:endParaRPr lang="ru-RU" dirty="0"/>
          </a:p>
        </p:txBody>
      </p:sp>
      <p:sp>
        <p:nvSpPr>
          <p:cNvPr id="8" name="Прямоугольник 7"/>
          <p:cNvSpPr/>
          <p:nvPr/>
        </p:nvSpPr>
        <p:spPr>
          <a:xfrm>
            <a:off x="467544" y="1903478"/>
            <a:ext cx="8352928" cy="3970318"/>
          </a:xfrm>
          <a:prstGeom prst="rect">
            <a:avLst/>
          </a:prstGeom>
        </p:spPr>
        <p:txBody>
          <a:bodyPr wrap="square">
            <a:spAutoFit/>
          </a:bodyPr>
          <a:lstStyle/>
          <a:p>
            <a:pPr marL="571500" indent="-571500">
              <a:buFont typeface="+mj-lt"/>
              <a:buAutoNum type="romanUcPeriod"/>
            </a:pPr>
            <a:r>
              <a:rPr lang="ru-RU" sz="2800" b="1" dirty="0"/>
              <a:t>Издания </a:t>
            </a:r>
            <a:r>
              <a:rPr lang="ru-RU" sz="2800" b="1" dirty="0" smtClean="0"/>
              <a:t>СОИРО</a:t>
            </a:r>
            <a:endParaRPr lang="ru-RU" sz="2800" dirty="0"/>
          </a:p>
          <a:p>
            <a:pPr marL="571500" indent="-571500">
              <a:buFont typeface="+mj-lt"/>
              <a:buAutoNum type="romanUcPeriod"/>
            </a:pPr>
            <a:r>
              <a:rPr lang="ru-RU" sz="2800" b="1" dirty="0"/>
              <a:t>Справочно-правовая система «</a:t>
            </a:r>
            <a:r>
              <a:rPr lang="ru-RU" sz="2800" b="1" dirty="0" err="1"/>
              <a:t>КонсультантПлюс</a:t>
            </a:r>
            <a:r>
              <a:rPr lang="ru-RU" sz="2800" b="1" dirty="0"/>
              <a:t>»</a:t>
            </a:r>
            <a:endParaRPr lang="ru-RU" sz="2800" dirty="0"/>
          </a:p>
          <a:p>
            <a:pPr marL="571500" indent="-571500">
              <a:buFont typeface="+mj-lt"/>
              <a:buAutoNum type="romanUcPeriod"/>
            </a:pPr>
            <a:r>
              <a:rPr lang="ru-RU" sz="2800" b="1" dirty="0"/>
              <a:t>Каталог статей периодических изданий</a:t>
            </a:r>
            <a:r>
              <a:rPr lang="ru-RU" sz="2800" b="1" dirty="0" smtClean="0"/>
              <a:t>.</a:t>
            </a:r>
          </a:p>
          <a:p>
            <a:r>
              <a:rPr lang="ru-RU" sz="2800" b="1" dirty="0"/>
              <a:t> </a:t>
            </a:r>
            <a:r>
              <a:rPr lang="ru-RU" sz="2800" b="1" dirty="0" smtClean="0"/>
              <a:t>      Раздел </a:t>
            </a:r>
            <a:r>
              <a:rPr lang="ru-RU" sz="2800" b="1" dirty="0"/>
              <a:t>«Проверка и контроль знаний»</a:t>
            </a:r>
            <a:endParaRPr lang="ru-RU" sz="2800" dirty="0"/>
          </a:p>
          <a:p>
            <a:pPr marL="571500" indent="-571500">
              <a:buAutoNum type="romanUcPeriod" startAt="4"/>
            </a:pPr>
            <a:r>
              <a:rPr lang="ru-RU" sz="2800" b="1" dirty="0" smtClean="0"/>
              <a:t>Каталог </a:t>
            </a:r>
            <a:r>
              <a:rPr lang="ru-RU" sz="2800" b="1" dirty="0"/>
              <a:t>статей периодических изданий</a:t>
            </a:r>
            <a:r>
              <a:rPr lang="ru-RU" sz="2800" b="1" dirty="0" smtClean="0"/>
              <a:t>.</a:t>
            </a:r>
            <a:endParaRPr lang="en-US" sz="2800" b="1" dirty="0" smtClean="0"/>
          </a:p>
          <a:p>
            <a:r>
              <a:rPr lang="en-US" sz="2800" b="1" dirty="0" smtClean="0"/>
              <a:t>       </a:t>
            </a:r>
            <a:r>
              <a:rPr lang="ru-RU" sz="2800" b="1" dirty="0" smtClean="0"/>
              <a:t>Раздел </a:t>
            </a:r>
            <a:r>
              <a:rPr lang="ru-RU" sz="2800" b="1" dirty="0"/>
              <a:t>«Оценка, отметка</a:t>
            </a:r>
            <a:r>
              <a:rPr lang="ru-RU" sz="2800" b="1" dirty="0" smtClean="0"/>
              <a:t>»</a:t>
            </a:r>
            <a:endParaRPr lang="en-US" sz="2800" b="1" dirty="0" smtClean="0"/>
          </a:p>
          <a:p>
            <a:pPr marL="571500" indent="-571500">
              <a:buAutoNum type="romanUcPeriod" startAt="5"/>
            </a:pPr>
            <a:r>
              <a:rPr lang="ru-RU" sz="2800" b="1" dirty="0" smtClean="0"/>
              <a:t>Каталог </a:t>
            </a:r>
            <a:r>
              <a:rPr lang="ru-RU" sz="2800" b="1" dirty="0"/>
              <a:t>статей </a:t>
            </a:r>
            <a:r>
              <a:rPr lang="ru-RU" sz="2800" b="1" dirty="0" smtClean="0"/>
              <a:t>периодических изданий.</a:t>
            </a:r>
            <a:endParaRPr lang="en-US" sz="2800" b="1" dirty="0" smtClean="0"/>
          </a:p>
          <a:p>
            <a:r>
              <a:rPr lang="en-US" sz="2800" b="1" dirty="0"/>
              <a:t> </a:t>
            </a:r>
            <a:r>
              <a:rPr lang="en-US" sz="2800" b="1" dirty="0" smtClean="0"/>
              <a:t>     </a:t>
            </a:r>
            <a:r>
              <a:rPr lang="ru-RU" sz="2800" b="1" dirty="0" smtClean="0"/>
              <a:t> </a:t>
            </a:r>
            <a:r>
              <a:rPr lang="ru-RU" sz="2800" b="1" dirty="0"/>
              <a:t>Раздел </a:t>
            </a:r>
            <a:r>
              <a:rPr lang="en-US" sz="2800" b="1" dirty="0" smtClean="0"/>
              <a:t>       </a:t>
            </a:r>
            <a:r>
              <a:rPr lang="ru-RU" sz="2800" b="1" dirty="0" smtClean="0"/>
              <a:t>«Экзамены»</a:t>
            </a:r>
            <a:endParaRPr lang="ru-RU" sz="2800" dirty="0"/>
          </a:p>
        </p:txBody>
      </p:sp>
    </p:spTree>
    <p:extLst>
      <p:ext uri="{BB962C8B-B14F-4D97-AF65-F5344CB8AC3E}">
        <p14:creationId xmlns:p14="http://schemas.microsoft.com/office/powerpoint/2010/main" val="11897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1523693"/>
            <a:ext cx="8721946" cy="5463034"/>
          </a:xfrm>
          <a:prstGeom prst="rect">
            <a:avLst/>
          </a:prstGeom>
          <a:noFill/>
        </p:spPr>
        <p:txBody>
          <a:bodyPr wrap="square" rtlCol="0">
            <a:spAutoFit/>
          </a:bodyPr>
          <a:lstStyle/>
          <a:p>
            <a:pPr algn="just"/>
            <a:r>
              <a:rPr lang="ru-RU" sz="1600" b="1" dirty="0" smtClean="0"/>
              <a:t>22. Кузнецова М. И.</a:t>
            </a:r>
          </a:p>
          <a:p>
            <a:pPr algn="just"/>
            <a:r>
              <a:rPr lang="ru-RU" sz="1600" b="1" dirty="0" smtClean="0"/>
              <a:t>Организация контроля и оценки знаний на уроках английского языка, как средство повышения мотивации и познавательной деятельности школьников. //Учитель. – 2016. - №3. – С. 110</a:t>
            </a:r>
          </a:p>
          <a:p>
            <a:r>
              <a:rPr lang="ru-RU" sz="1300" b="1" i="1" dirty="0" smtClean="0"/>
              <a:t>Аннотация</a:t>
            </a:r>
            <a:r>
              <a:rPr lang="ru-RU" sz="1300" dirty="0" smtClean="0"/>
              <a:t>:</a:t>
            </a:r>
          </a:p>
          <a:p>
            <a:pPr algn="just"/>
            <a:r>
              <a:rPr lang="ru-RU" sz="1300" i="1" dirty="0" smtClean="0"/>
              <a:t>Особое внимание в этой статье уделено тестированию, как одному из видов контроля оценки качества обучения. Даны разные определения теста. Их преимущества перед другими методами педагогического контроля, но не заменяет, а дополняет их.</a:t>
            </a:r>
            <a:endParaRPr lang="ru-RU" sz="1300" dirty="0" smtClean="0"/>
          </a:p>
          <a:p>
            <a:r>
              <a:rPr lang="ru-RU" sz="1300" b="1" dirty="0" smtClean="0"/>
              <a:t> </a:t>
            </a:r>
            <a:endParaRPr lang="ru-RU" sz="1300" dirty="0" smtClean="0"/>
          </a:p>
          <a:p>
            <a:pPr algn="just"/>
            <a:r>
              <a:rPr lang="ru-RU" sz="1600" b="1" dirty="0" smtClean="0"/>
              <a:t>23.  </a:t>
            </a:r>
            <a:r>
              <a:rPr lang="ru-RU" sz="1600" b="1" dirty="0" err="1" smtClean="0"/>
              <a:t>Стекленева</a:t>
            </a:r>
            <a:r>
              <a:rPr lang="ru-RU" sz="1600" b="1" dirty="0" smtClean="0"/>
              <a:t> С. Ю.</a:t>
            </a:r>
          </a:p>
          <a:p>
            <a:pPr algn="just"/>
            <a:r>
              <a:rPr lang="ru-RU" sz="1600" b="1" dirty="0" smtClean="0"/>
              <a:t>Контрольно-оценочная деятельность педагога – условие успешной итоговой аттестации обучающихся. //ОСНОВА. География. Все для учителя. – 2016. - №4. – С. 50</a:t>
            </a:r>
          </a:p>
          <a:p>
            <a:r>
              <a:rPr lang="ru-RU" sz="1300" b="1" i="1" dirty="0" smtClean="0"/>
              <a:t>Аннотация</a:t>
            </a:r>
            <a:r>
              <a:rPr lang="ru-RU" sz="1300" dirty="0" smtClean="0"/>
              <a:t>:</a:t>
            </a:r>
          </a:p>
          <a:p>
            <a:pPr algn="just"/>
            <a:r>
              <a:rPr lang="ru-RU" sz="1300" i="1" dirty="0" smtClean="0"/>
              <a:t>В статье приведены разные подходы к классификации видов контроля: по характеру получения информации (устный, письменный, практический); по месту контроля в процессе обучения (предварительный, текущий, тематический, итоговый). Сделан акцент на контроле знаний и умений учащихся как одному из основных условий повышения качества обучения.</a:t>
            </a:r>
            <a:endParaRPr lang="ru-RU" sz="1300" dirty="0" smtClean="0"/>
          </a:p>
          <a:p>
            <a:r>
              <a:rPr lang="ru-RU" sz="1300" b="1" dirty="0" smtClean="0"/>
              <a:t> </a:t>
            </a:r>
            <a:endParaRPr lang="ru-RU" sz="1300" dirty="0" smtClean="0"/>
          </a:p>
          <a:p>
            <a:pPr algn="just"/>
            <a:r>
              <a:rPr lang="ru-RU" sz="1600" b="1" dirty="0" smtClean="0"/>
              <a:t>24.  О проведении апробации Всероссийских проверочных работ. //Справочник заместителя директора школы. – 2015. - №12. – С. 100</a:t>
            </a:r>
          </a:p>
          <a:p>
            <a:r>
              <a:rPr lang="ru-RU" sz="1300" b="1" i="1" dirty="0" smtClean="0"/>
              <a:t>Аннотация</a:t>
            </a:r>
            <a:r>
              <a:rPr lang="ru-RU" sz="1300" dirty="0" smtClean="0"/>
              <a:t>:</a:t>
            </a:r>
          </a:p>
          <a:p>
            <a:pPr algn="just"/>
            <a:r>
              <a:rPr lang="ru-RU" sz="1300" i="1" dirty="0" smtClean="0"/>
              <a:t>В письме </a:t>
            </a:r>
            <a:r>
              <a:rPr lang="ru-RU" sz="1300" i="1" dirty="0" err="1" smtClean="0"/>
              <a:t>Рособрнадзора</a:t>
            </a:r>
            <a:r>
              <a:rPr lang="ru-RU" sz="1300" i="1" dirty="0" smtClean="0"/>
              <a:t> содержится информация об апробации процедуры оценки качества общего образования – ВПР, направленного на обеспечение единства образовательного пространства РФ за счет предоставления единых проверочных материалов и единых критериев оценки учебных достижений. Представлена модель ВПР для общеобразовательной организации и ВПР на уровне региона или муниципалитета.</a:t>
            </a:r>
            <a:endParaRPr lang="ru-RU" sz="13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3621594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04572" y="1628800"/>
            <a:ext cx="8640960" cy="5032147"/>
          </a:xfrm>
          <a:prstGeom prst="rect">
            <a:avLst/>
          </a:prstGeom>
          <a:noFill/>
        </p:spPr>
        <p:txBody>
          <a:bodyPr wrap="square" rtlCol="0">
            <a:spAutoFit/>
          </a:bodyPr>
          <a:lstStyle/>
          <a:p>
            <a:r>
              <a:rPr lang="ru-RU" sz="1500" b="1" dirty="0"/>
              <a:t> </a:t>
            </a:r>
            <a:r>
              <a:rPr lang="ru-RU" sz="1600" b="1" dirty="0" smtClean="0"/>
              <a:t>1</a:t>
            </a:r>
            <a:r>
              <a:rPr lang="ru-RU" sz="1600" b="1" dirty="0"/>
              <a:t>. </a:t>
            </a:r>
            <a:r>
              <a:rPr lang="ru-RU" sz="1600" b="1" dirty="0" smtClean="0"/>
              <a:t> О </a:t>
            </a:r>
            <a:r>
              <a:rPr lang="ru-RU" sz="1600" b="1" dirty="0"/>
              <a:t>размещении методических рекомендаций по повышению объективности оценки образовательных результатов (письмо </a:t>
            </a:r>
            <a:r>
              <a:rPr lang="ru-RU" sz="1600" b="1" dirty="0" err="1"/>
              <a:t>Рособрнадзора</a:t>
            </a:r>
            <a:r>
              <a:rPr lang="ru-RU" sz="1600" b="1" dirty="0"/>
              <a:t> от 02.09.2019 №13-395</a:t>
            </a:r>
            <a:r>
              <a:rPr lang="ru-RU" sz="1600" b="1" dirty="0" smtClean="0"/>
              <a:t>).  </a:t>
            </a:r>
            <a:r>
              <a:rPr lang="ru-RU" sz="1600" b="1" dirty="0"/>
              <a:t>//Вестник образования России. – 2019. - №21. – С. 35</a:t>
            </a:r>
          </a:p>
          <a:p>
            <a:r>
              <a:rPr lang="ru-RU" sz="1500" b="1" i="1" dirty="0" smtClean="0"/>
              <a:t>Аннотация</a:t>
            </a:r>
            <a:r>
              <a:rPr lang="ru-RU" sz="1500" dirty="0"/>
              <a:t>:</a:t>
            </a:r>
          </a:p>
          <a:p>
            <a:pPr algn="just"/>
            <a:r>
              <a:rPr lang="ru-RU" sz="1500" i="1" dirty="0"/>
              <a:t>Рекомендации могут быть использованы для планирования деятельности в области оценки качества образования, могут быть применены при проведении оценочных процедур регионального и муниципального уровней, а также при проведении оценочных процедур на уровне образовательных организаций</a:t>
            </a:r>
            <a:r>
              <a:rPr lang="ru-RU" sz="1500" i="1" dirty="0" smtClean="0"/>
              <a:t>.</a:t>
            </a:r>
            <a:endParaRPr lang="ru-RU" sz="1500" dirty="0"/>
          </a:p>
          <a:p>
            <a:r>
              <a:rPr lang="ru-RU" sz="1500" b="1" dirty="0"/>
              <a:t> </a:t>
            </a:r>
            <a:endParaRPr lang="ru-RU" sz="1600" dirty="0"/>
          </a:p>
          <a:p>
            <a:pPr algn="just"/>
            <a:r>
              <a:rPr lang="ru-RU" sz="1600" b="1" dirty="0"/>
              <a:t>2. </a:t>
            </a:r>
            <a:r>
              <a:rPr lang="ru-RU" sz="1600" b="1" dirty="0" smtClean="0"/>
              <a:t> Критерии </a:t>
            </a:r>
            <a:r>
              <a:rPr lang="ru-RU" sz="1600" b="1" dirty="0"/>
              <a:t>оценивания итогового сочинения (изложения) в 2029/20 учебном году (приложение 4 к письму </a:t>
            </a:r>
            <a:r>
              <a:rPr lang="ru-RU" sz="1600" b="1" dirty="0" err="1"/>
              <a:t>Рособрнадзора</a:t>
            </a:r>
            <a:r>
              <a:rPr lang="ru-RU" sz="1600" b="1" dirty="0"/>
              <a:t> от 24.09.2029 № 10-888</a:t>
            </a:r>
            <a:r>
              <a:rPr lang="ru-RU" sz="1600" b="1" dirty="0" smtClean="0"/>
              <a:t>). </a:t>
            </a:r>
            <a:r>
              <a:rPr lang="ru-RU" sz="1600" b="1" dirty="0"/>
              <a:t>//Вестник образования России. – 2019. - №21. – С. </a:t>
            </a:r>
            <a:r>
              <a:rPr lang="ru-RU" sz="1600" b="1" dirty="0" smtClean="0"/>
              <a:t>37</a:t>
            </a:r>
            <a:endParaRPr lang="ru-RU" sz="1600" b="1" dirty="0"/>
          </a:p>
          <a:p>
            <a:r>
              <a:rPr lang="ru-RU" sz="1500" b="1" i="1" dirty="0"/>
              <a:t>Аннотация</a:t>
            </a:r>
            <a:r>
              <a:rPr lang="ru-RU" sz="1500" dirty="0"/>
              <a:t>:</a:t>
            </a:r>
          </a:p>
          <a:p>
            <a:pPr algn="just"/>
            <a:r>
              <a:rPr lang="ru-RU" sz="1500" i="1" dirty="0"/>
              <a:t>Даны критерии оценивания итогового сочинения организациями, реализующими программы среднего общего образования. К проверке оценивания допускаются сочинения, соответствующие установленным требованиям: объем сочинения, самостоятельность написания. Сочинение, соответствующие требованиям, оцениваются по критериям: соответствие теме, аргументация привлечения литературного материала, композиция и логика рассуждения, качество письменной речи, грамотность. Критерии оценивания итогового изложения: объем, самостоятельность написания изложения. Оцениваются по критериям: содержание, логичность, использование элементов стиля исходного текста, качества письменной речи, грамотность</a:t>
            </a:r>
            <a:r>
              <a:rPr lang="ru-RU" sz="1500" i="1" dirty="0" smtClean="0"/>
              <a:t>.</a:t>
            </a:r>
            <a:endParaRPr lang="ru-RU" sz="15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«ОЦЕНКА. ОТМЕТКА»</a:t>
            </a:r>
            <a:endParaRPr lang="ru-RU" sz="2400" dirty="0"/>
          </a:p>
        </p:txBody>
      </p:sp>
    </p:spTree>
    <p:extLst>
      <p:ext uri="{BB962C8B-B14F-4D97-AF65-F5344CB8AC3E}">
        <p14:creationId xmlns:p14="http://schemas.microsoft.com/office/powerpoint/2010/main" val="1702511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556792"/>
            <a:ext cx="8568952" cy="5186035"/>
          </a:xfrm>
          <a:prstGeom prst="rect">
            <a:avLst/>
          </a:prstGeom>
          <a:noFill/>
        </p:spPr>
        <p:txBody>
          <a:bodyPr wrap="square" rtlCol="0">
            <a:spAutoFit/>
          </a:bodyPr>
          <a:lstStyle/>
          <a:p>
            <a:r>
              <a:rPr lang="ru-RU" sz="1400" b="1" dirty="0"/>
              <a:t> </a:t>
            </a:r>
            <a:endParaRPr lang="ru-RU" sz="1400" dirty="0"/>
          </a:p>
          <a:p>
            <a:pPr algn="just"/>
            <a:r>
              <a:rPr lang="ru-RU" sz="1600" b="1" dirty="0" smtClean="0"/>
              <a:t>3.  Степанов </a:t>
            </a:r>
            <a:r>
              <a:rPr lang="ru-RU" sz="1600" b="1" dirty="0"/>
              <a:t>Ю. С.</a:t>
            </a:r>
          </a:p>
          <a:p>
            <a:pPr algn="just"/>
            <a:r>
              <a:rPr lang="ru-RU" sz="1600" b="1" dirty="0"/>
              <a:t>Оценка ученика: на пути к цифровому образованию. Концептуально-математическая </a:t>
            </a:r>
            <a:r>
              <a:rPr lang="ru-RU" sz="1600" b="1" dirty="0" smtClean="0"/>
              <a:t>модель. //</a:t>
            </a:r>
            <a:r>
              <a:rPr lang="ru-RU" sz="1600" b="1" dirty="0"/>
              <a:t>Народное образование. – 2019. - №1. – С. </a:t>
            </a:r>
            <a:r>
              <a:rPr lang="ru-RU" sz="1600" b="1" dirty="0" smtClean="0"/>
              <a:t>130</a:t>
            </a:r>
            <a:endParaRPr lang="ru-RU" sz="1600" b="1" dirty="0"/>
          </a:p>
          <a:p>
            <a:r>
              <a:rPr lang="ru-RU" sz="1600" b="1" i="1" dirty="0"/>
              <a:t>Аннотация</a:t>
            </a:r>
            <a:r>
              <a:rPr lang="ru-RU" sz="1600" dirty="0"/>
              <a:t>:</a:t>
            </a:r>
          </a:p>
          <a:p>
            <a:pPr algn="just"/>
            <a:r>
              <a:rPr lang="ru-RU" sz="1600" i="1" dirty="0"/>
              <a:t>Предпосылки цифрового образования. Оригинальная методика концептуально-математического моделирования и количественной оценки репродуктивной и творческой компетентности ученика для рефлексивного анализа динамики его развития в процессе обучения. Апробация методики применительно к химии.</a:t>
            </a:r>
            <a:endParaRPr lang="ru-RU" sz="1600" dirty="0"/>
          </a:p>
          <a:p>
            <a:r>
              <a:rPr lang="ru-RU" sz="1600" b="1" dirty="0"/>
              <a:t> </a:t>
            </a:r>
            <a:endParaRPr lang="ru-RU" sz="1600" dirty="0"/>
          </a:p>
          <a:p>
            <a:r>
              <a:rPr lang="ru-RU" sz="1600" b="1" dirty="0"/>
              <a:t>4</a:t>
            </a:r>
            <a:r>
              <a:rPr lang="ru-RU" sz="1600" b="1" dirty="0" smtClean="0"/>
              <a:t>.  </a:t>
            </a:r>
            <a:r>
              <a:rPr lang="ru-RU" sz="1600" b="1" dirty="0"/>
              <a:t>Ягодкина О. К.</a:t>
            </a:r>
          </a:p>
          <a:p>
            <a:r>
              <a:rPr lang="ru-RU" sz="1600" b="1" dirty="0"/>
              <a:t>Результаты и эффекты реализации программы «Методическое сопровождение развития профессиональных компетентностей педагогов в оценочной деятельности</a:t>
            </a:r>
            <a:r>
              <a:rPr lang="ru-RU" sz="1600" b="1" dirty="0" smtClean="0"/>
              <a:t>». </a:t>
            </a:r>
            <a:r>
              <a:rPr lang="ru-RU" sz="1600" b="1" dirty="0"/>
              <a:t>//Методист. – 2019. - №2. – С. </a:t>
            </a:r>
            <a:r>
              <a:rPr lang="ru-RU" sz="1600" b="1" dirty="0" smtClean="0"/>
              <a:t>13</a:t>
            </a:r>
            <a:endParaRPr lang="ru-RU" sz="1600" b="1" dirty="0"/>
          </a:p>
          <a:p>
            <a:r>
              <a:rPr lang="ru-RU" sz="1600" b="1" i="1" dirty="0"/>
              <a:t>Аннотация</a:t>
            </a:r>
            <a:r>
              <a:rPr lang="ru-RU" sz="1600" dirty="0"/>
              <a:t>:</a:t>
            </a:r>
          </a:p>
          <a:p>
            <a:pPr algn="just"/>
            <a:r>
              <a:rPr lang="ru-RU" sz="1600" i="1" dirty="0"/>
              <a:t>В статье кратко раскрыто содержание и этапы формирования практики по методическому сопровождению развития профессиональных компетентностей педагогов в оценочной деятельности, а также представлена оценочная рубрика «Культура оценочной деятельности педагога», разработанная и апробированная в условиях инновационной деятельности.</a:t>
            </a:r>
            <a:endParaRPr lang="ru-RU" sz="1600" dirty="0"/>
          </a:p>
          <a:p>
            <a:endParaRPr lang="ru-RU" sz="13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5" name="TextBox 4"/>
          <p:cNvSpPr txBox="1"/>
          <p:nvPr/>
        </p:nvSpPr>
        <p:spPr>
          <a:xfrm>
            <a:off x="323528" y="724611"/>
            <a:ext cx="6120680" cy="369332"/>
          </a:xfrm>
          <a:prstGeom prst="rect">
            <a:avLst/>
          </a:prstGeom>
          <a:noFill/>
        </p:spPr>
        <p:txBody>
          <a:bodyPr wrap="square" rtlCol="0">
            <a:spAutoFit/>
          </a:bodyPr>
          <a:lstStyle/>
          <a:p>
            <a:endParaRPr lang="ru-RU" dirty="0"/>
          </a:p>
        </p:txBody>
      </p:sp>
      <p:sp>
        <p:nvSpPr>
          <p:cNvPr id="8" name="TextBox 7"/>
          <p:cNvSpPr txBox="1"/>
          <p:nvPr/>
        </p:nvSpPr>
        <p:spPr>
          <a:xfrm>
            <a:off x="251520" y="724611"/>
            <a:ext cx="8352928" cy="1107996"/>
          </a:xfrm>
          <a:prstGeom prst="rect">
            <a:avLst/>
          </a:prstGeom>
          <a:noFill/>
        </p:spPr>
        <p:txBody>
          <a:bodyPr wrap="square" rtlCol="0">
            <a:spAutoFit/>
          </a:bodyPr>
          <a:lstStyle/>
          <a:p>
            <a:r>
              <a:rPr lang="en-US" sz="2400" b="1" dirty="0"/>
              <a:t>IV. </a:t>
            </a:r>
            <a:r>
              <a:rPr lang="ru-RU" sz="2400" b="1" dirty="0"/>
              <a:t>КАТАЛОГ СТАТЕЙ </a:t>
            </a:r>
            <a:r>
              <a:rPr lang="ru-RU" sz="2400" b="1" dirty="0" smtClean="0"/>
              <a:t>ПЕРИОДИЧЕСКИХ ИЗДАНИЙ</a:t>
            </a:r>
            <a:r>
              <a:rPr lang="en-US" sz="2400" b="1" dirty="0" smtClean="0"/>
              <a:t>.</a:t>
            </a:r>
            <a:endParaRPr lang="ru-RU" sz="2400" b="1" dirty="0" smtClean="0"/>
          </a:p>
          <a:p>
            <a:r>
              <a:rPr lang="ru-RU" sz="2400" b="1" dirty="0" smtClean="0"/>
              <a:t> РАЗДЕЛ </a:t>
            </a:r>
            <a:r>
              <a:rPr lang="ru-RU" sz="2400" b="1" dirty="0"/>
              <a:t>«ОЦЕНКА. ОТМЕТКА»</a:t>
            </a:r>
            <a:endParaRPr lang="ru-RU" sz="2400" dirty="0"/>
          </a:p>
          <a:p>
            <a:endParaRPr lang="ru-RU" dirty="0"/>
          </a:p>
        </p:txBody>
      </p:sp>
    </p:spTree>
    <p:extLst>
      <p:ext uri="{BB962C8B-B14F-4D97-AF65-F5344CB8AC3E}">
        <p14:creationId xmlns:p14="http://schemas.microsoft.com/office/powerpoint/2010/main" val="265427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1556792"/>
            <a:ext cx="8784976" cy="5355312"/>
          </a:xfrm>
          <a:prstGeom prst="rect">
            <a:avLst/>
          </a:prstGeom>
          <a:noFill/>
        </p:spPr>
        <p:txBody>
          <a:bodyPr wrap="square" rtlCol="0">
            <a:spAutoFit/>
          </a:bodyPr>
          <a:lstStyle/>
          <a:p>
            <a:pPr algn="just"/>
            <a:r>
              <a:rPr lang="ru-RU" b="1" dirty="0" smtClean="0"/>
              <a:t>5.  </a:t>
            </a:r>
            <a:r>
              <a:rPr lang="ru-RU" b="1" dirty="0" err="1" smtClean="0"/>
              <a:t>Добротин</a:t>
            </a:r>
            <a:r>
              <a:rPr lang="ru-RU" b="1" dirty="0" smtClean="0"/>
              <a:t> Д. Ю.</a:t>
            </a:r>
          </a:p>
          <a:p>
            <a:pPr algn="just"/>
            <a:r>
              <a:rPr lang="ru-RU" b="1" dirty="0" smtClean="0"/>
              <a:t>Основные тенденции развития контрольно-оценочной деятельности в школьном естественнонаучном образовании. //Педагогика. – 2018. - №10. – С. 82</a:t>
            </a:r>
          </a:p>
          <a:p>
            <a:r>
              <a:rPr lang="ru-RU" b="1" i="1" dirty="0" smtClean="0"/>
              <a:t>Аннотация</a:t>
            </a:r>
            <a:r>
              <a:rPr lang="ru-RU" b="1" dirty="0" smtClean="0"/>
              <a:t>:</a:t>
            </a:r>
          </a:p>
          <a:p>
            <a:pPr algn="just"/>
            <a:r>
              <a:rPr lang="ru-RU" i="1" dirty="0" smtClean="0"/>
              <a:t>В статье анализируется влияние разных факторов на развитие контрольно-оценочной деятельности в школьном естественно-научном образовании, приводится сравнительная характеристика различных видов заданий и возможности их использования в процессе преподавания.</a:t>
            </a:r>
          </a:p>
          <a:p>
            <a:endParaRPr lang="ru-RU" b="1" i="1" dirty="0"/>
          </a:p>
          <a:p>
            <a:pPr algn="just"/>
            <a:r>
              <a:rPr lang="ru-RU" b="1" dirty="0"/>
              <a:t>6.  Троицкая И. Ю.</a:t>
            </a:r>
          </a:p>
          <a:p>
            <a:pPr algn="just"/>
            <a:r>
              <a:rPr lang="ru-RU" b="1" dirty="0"/>
              <a:t>Психологические аспекты педагогической оценки в современной начальной школе. //Начальная школа. – 2018. - №7. – С. 9</a:t>
            </a:r>
          </a:p>
          <a:p>
            <a:r>
              <a:rPr lang="ru-RU" b="1" i="1" dirty="0"/>
              <a:t>Аннотация</a:t>
            </a:r>
            <a:r>
              <a:rPr lang="ru-RU" dirty="0"/>
              <a:t>:</a:t>
            </a:r>
          </a:p>
          <a:p>
            <a:pPr algn="just"/>
            <a:r>
              <a:rPr lang="ru-RU" i="1" dirty="0"/>
              <a:t>В статье рассматривается влияние педагогической оценки на процесс формирования личности ребенка на ступени начальной школы. Приводятся эмпирические данные, демонстрирующие влияние оценки на эмоциональное благополучие младшего школьника, формирование мотивационной сферы, систему отношений со значимыми взрослыми и сверстниками, отношение к самому себе.</a:t>
            </a:r>
            <a:endParaRPr lang="ru-RU" dirty="0"/>
          </a:p>
          <a:p>
            <a:endParaRPr lang="ru-RU"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5" name="TextBox 4"/>
          <p:cNvSpPr txBox="1"/>
          <p:nvPr/>
        </p:nvSpPr>
        <p:spPr>
          <a:xfrm>
            <a:off x="323528" y="724611"/>
            <a:ext cx="6120680" cy="369332"/>
          </a:xfrm>
          <a:prstGeom prst="rect">
            <a:avLst/>
          </a:prstGeom>
          <a:noFill/>
        </p:spPr>
        <p:txBody>
          <a:bodyPr wrap="square" rtlCol="0">
            <a:spAutoFit/>
          </a:bodyPr>
          <a:lstStyle/>
          <a:p>
            <a:endParaRPr lang="ru-RU" dirty="0"/>
          </a:p>
        </p:txBody>
      </p:sp>
      <p:sp>
        <p:nvSpPr>
          <p:cNvPr id="8" name="TextBox 7"/>
          <p:cNvSpPr txBox="1"/>
          <p:nvPr/>
        </p:nvSpPr>
        <p:spPr>
          <a:xfrm>
            <a:off x="251520" y="724611"/>
            <a:ext cx="8352928" cy="1107996"/>
          </a:xfrm>
          <a:prstGeom prst="rect">
            <a:avLst/>
          </a:prstGeom>
          <a:noFill/>
        </p:spPr>
        <p:txBody>
          <a:bodyPr wrap="square" rtlCol="0">
            <a:spAutoFit/>
          </a:bodyPr>
          <a:lstStyle/>
          <a:p>
            <a:r>
              <a:rPr lang="en-US" sz="2400" b="1" dirty="0"/>
              <a:t>IV. </a:t>
            </a:r>
            <a:r>
              <a:rPr lang="ru-RU" sz="2400" b="1" dirty="0"/>
              <a:t>КАТАЛОГ СТАТЕЙ </a:t>
            </a:r>
            <a:r>
              <a:rPr lang="ru-RU" sz="2400" b="1" dirty="0" smtClean="0"/>
              <a:t>ПЕРИОДИЧЕСКИХ ИЗДАНИЙ</a:t>
            </a:r>
            <a:r>
              <a:rPr lang="en-US" sz="2400" b="1" dirty="0" smtClean="0"/>
              <a:t>.</a:t>
            </a:r>
            <a:endParaRPr lang="ru-RU" sz="2400" b="1" dirty="0" smtClean="0"/>
          </a:p>
          <a:p>
            <a:r>
              <a:rPr lang="ru-RU" sz="2400" b="1" dirty="0" smtClean="0"/>
              <a:t> РАЗДЕЛ </a:t>
            </a:r>
            <a:r>
              <a:rPr lang="ru-RU" sz="2400" b="1" dirty="0"/>
              <a:t>«ОЦЕНКА. ОТМЕТКА»</a:t>
            </a:r>
            <a:endParaRPr lang="ru-RU" sz="2400" dirty="0"/>
          </a:p>
          <a:p>
            <a:endParaRPr lang="ru-RU" dirty="0"/>
          </a:p>
        </p:txBody>
      </p:sp>
    </p:spTree>
    <p:extLst>
      <p:ext uri="{BB962C8B-B14F-4D97-AF65-F5344CB8AC3E}">
        <p14:creationId xmlns:p14="http://schemas.microsoft.com/office/powerpoint/2010/main" val="2823046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7914" y="1628800"/>
            <a:ext cx="8688582" cy="5509200"/>
          </a:xfrm>
          <a:prstGeom prst="rect">
            <a:avLst/>
          </a:prstGeom>
          <a:noFill/>
        </p:spPr>
        <p:txBody>
          <a:bodyPr wrap="square" rtlCol="0">
            <a:spAutoFit/>
          </a:bodyPr>
          <a:lstStyle/>
          <a:p>
            <a:r>
              <a:rPr lang="ru-RU" sz="1400" b="1" dirty="0"/>
              <a:t> </a:t>
            </a:r>
            <a:r>
              <a:rPr lang="ru-RU" sz="1600" b="1" dirty="0" smtClean="0"/>
              <a:t>7</a:t>
            </a:r>
            <a:r>
              <a:rPr lang="ru-RU" sz="1600" b="1" dirty="0"/>
              <a:t>. </a:t>
            </a:r>
            <a:r>
              <a:rPr lang="ru-RU" sz="1600" b="1" dirty="0" smtClean="0"/>
              <a:t> Виноградова </a:t>
            </a:r>
            <a:r>
              <a:rPr lang="ru-RU" sz="1600" b="1" dirty="0"/>
              <a:t>М. В.</a:t>
            </a:r>
          </a:p>
          <a:p>
            <a:pPr algn="just"/>
            <a:r>
              <a:rPr lang="ru-RU" sz="1600" b="1" dirty="0"/>
              <a:t>Новые критерии оценивания задания 29 (мини-сочинение) ЕГЭ по обществознанию глазами </a:t>
            </a:r>
            <a:r>
              <a:rPr lang="ru-RU" sz="1600" b="1" dirty="0" smtClean="0"/>
              <a:t>учителя-практика. //</a:t>
            </a:r>
            <a:r>
              <a:rPr lang="ru-RU" sz="1600" b="1" dirty="0"/>
              <a:t>Преподавание истории в школе. – 2018. - №1. – С. </a:t>
            </a:r>
            <a:r>
              <a:rPr lang="ru-RU" sz="1600" b="1" dirty="0" smtClean="0"/>
              <a:t>57</a:t>
            </a:r>
            <a:endParaRPr lang="ru-RU" sz="1600" b="1" dirty="0"/>
          </a:p>
          <a:p>
            <a:r>
              <a:rPr lang="ru-RU" sz="1600" b="1" i="1" dirty="0"/>
              <a:t>Аннотация</a:t>
            </a:r>
            <a:r>
              <a:rPr lang="ru-RU" sz="1600" dirty="0"/>
              <a:t>:</a:t>
            </a:r>
          </a:p>
          <a:p>
            <a:pPr algn="just"/>
            <a:r>
              <a:rPr lang="ru-RU" sz="1600" i="1" dirty="0"/>
              <a:t>В статье поднимается проблема качества оценки мини-сочинения на экзамене по обществознанию. Новые критерии проверки не дадут экспертам адекватно оценить работы школьников, сделают бесполезной подачу </a:t>
            </a:r>
            <a:r>
              <a:rPr lang="ru-RU" sz="1600" i="1" dirty="0" smtClean="0"/>
              <a:t>апелляций.</a:t>
            </a:r>
          </a:p>
          <a:p>
            <a:endParaRPr lang="ru-RU" sz="1600" i="1" dirty="0" smtClean="0"/>
          </a:p>
          <a:p>
            <a:pPr algn="just"/>
            <a:r>
              <a:rPr lang="ru-RU" sz="1600" b="1" dirty="0" smtClean="0"/>
              <a:t>8.  Моргун В. Ф.</a:t>
            </a:r>
          </a:p>
          <a:p>
            <a:pPr algn="just"/>
            <a:r>
              <a:rPr lang="ru-RU" sz="1600" b="1" dirty="0" smtClean="0"/>
              <a:t>Психология </a:t>
            </a:r>
            <a:r>
              <a:rPr lang="ru-RU" sz="1600" b="1" dirty="0"/>
              <a:t>экзамена: поведение педагога и учащегося. //Народное образование. – 2017. - №9-10. – .С. 130</a:t>
            </a:r>
          </a:p>
          <a:p>
            <a:r>
              <a:rPr lang="ru-RU" sz="1600" b="1" i="1" dirty="0"/>
              <a:t>Аннотация</a:t>
            </a:r>
            <a:r>
              <a:rPr lang="ru-RU" sz="1600" dirty="0"/>
              <a:t>:</a:t>
            </a:r>
          </a:p>
          <a:p>
            <a:pPr algn="just"/>
            <a:r>
              <a:rPr lang="ru-RU" sz="1600" i="1" dirty="0"/>
              <a:t>Анализ отношения учащихся к учёбе и их поведение в учебном процессе. Способы помощи способным и неспособным учащимся во время экзаменационных испытаний. Проблемы способных учащихся во время экзамена - стратегии «</a:t>
            </a:r>
            <a:r>
              <a:rPr lang="ru-RU" sz="1600" i="1" dirty="0" err="1"/>
              <a:t>самозакапывания</a:t>
            </a:r>
            <a:r>
              <a:rPr lang="ru-RU" sz="1600" i="1" dirty="0"/>
              <a:t>» и «</a:t>
            </a:r>
            <a:r>
              <a:rPr lang="ru-RU" sz="1600" i="1" dirty="0" err="1"/>
              <a:t>самоспасения</a:t>
            </a:r>
            <a:r>
              <a:rPr lang="ru-RU" sz="1600" i="1" dirty="0"/>
              <a:t>». Тактика успешного поведения учащихся во время экзамена. Проблема равнодушия к изучению научных дисциплин и успешной сдачи экзаменов. Вероятность получения положительной оценки слабыми учащимися. Формула «универсальной шпаргалки». Рекомендации относительно совершенствования оценивания в школе и внедрения Болонской системы в высшей школе.</a:t>
            </a:r>
          </a:p>
          <a:p>
            <a:endParaRPr lang="ru-RU" sz="1600" dirty="0"/>
          </a:p>
          <a:p>
            <a:pPr algn="ctr"/>
            <a:endParaRPr lang="ru-RU" sz="16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«ОЦЕНКА. ОТМЕТКА»</a:t>
            </a:r>
            <a:endParaRPr lang="ru-RU" sz="2400" dirty="0"/>
          </a:p>
        </p:txBody>
      </p:sp>
    </p:spTree>
    <p:extLst>
      <p:ext uri="{BB962C8B-B14F-4D97-AF65-F5344CB8AC3E}">
        <p14:creationId xmlns:p14="http://schemas.microsoft.com/office/powerpoint/2010/main" val="768281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9631" y="1523694"/>
            <a:ext cx="8458833" cy="4678204"/>
          </a:xfrm>
          <a:prstGeom prst="rect">
            <a:avLst/>
          </a:prstGeom>
          <a:noFill/>
        </p:spPr>
        <p:txBody>
          <a:bodyPr wrap="square" rtlCol="0">
            <a:spAutoFit/>
          </a:bodyPr>
          <a:lstStyle/>
          <a:p>
            <a:r>
              <a:rPr lang="ru-RU" b="1" dirty="0"/>
              <a:t> </a:t>
            </a:r>
            <a:endParaRPr lang="ru-RU" dirty="0" smtClean="0"/>
          </a:p>
          <a:p>
            <a:pPr algn="just"/>
            <a:r>
              <a:rPr lang="ru-RU" sz="2000" b="1" dirty="0" smtClean="0"/>
              <a:t>9.  </a:t>
            </a:r>
            <a:r>
              <a:rPr lang="ru-RU" sz="2000" b="1" dirty="0" err="1" smtClean="0"/>
              <a:t>Ступницкая</a:t>
            </a:r>
            <a:r>
              <a:rPr lang="ru-RU" sz="2000" b="1" dirty="0" smtClean="0"/>
              <a:t> М. А.,</a:t>
            </a:r>
          </a:p>
          <a:p>
            <a:pPr algn="just"/>
            <a:r>
              <a:rPr lang="ru-RU" sz="2000" b="1" dirty="0" smtClean="0"/>
              <a:t>Мониторинг личностных результатов обучения на основе </a:t>
            </a:r>
            <a:r>
              <a:rPr lang="ru-RU" sz="2000" b="1" dirty="0" err="1" smtClean="0"/>
              <a:t>критериального</a:t>
            </a:r>
            <a:r>
              <a:rPr lang="ru-RU" sz="2000" b="1" dirty="0" smtClean="0"/>
              <a:t> оценивания. //</a:t>
            </a:r>
            <a:r>
              <a:rPr lang="ru-RU" sz="2000" b="1" dirty="0"/>
              <a:t>Школьные технологии. – 2017. - №3. – С. </a:t>
            </a:r>
            <a:r>
              <a:rPr lang="ru-RU" sz="2000" b="1" dirty="0" smtClean="0"/>
              <a:t>112</a:t>
            </a:r>
            <a:r>
              <a:rPr lang="ru-RU" sz="2000" b="1" i="1" dirty="0" smtClean="0"/>
              <a:t> </a:t>
            </a:r>
            <a:endParaRPr lang="ru-RU" sz="2000" b="1" dirty="0" smtClean="0"/>
          </a:p>
          <a:p>
            <a:r>
              <a:rPr lang="ru-RU" sz="2000" b="1" i="1" dirty="0" smtClean="0"/>
              <a:t>Аннотация</a:t>
            </a:r>
            <a:r>
              <a:rPr lang="ru-RU" sz="2000" dirty="0" smtClean="0"/>
              <a:t>:</a:t>
            </a:r>
          </a:p>
          <a:p>
            <a:pPr algn="just"/>
            <a:r>
              <a:rPr lang="ru-RU" sz="2000" i="1" dirty="0" smtClean="0"/>
              <a:t>В статье рассматриваются возможности </a:t>
            </a:r>
            <a:r>
              <a:rPr lang="ru-RU" sz="2000" i="1" dirty="0" err="1" smtClean="0"/>
              <a:t>критериального</a:t>
            </a:r>
            <a:r>
              <a:rPr lang="ru-RU" sz="2000" i="1" dirty="0" smtClean="0"/>
              <a:t> оценивания как инструмента мониторинга процесса достижения личностных результатов на основной ступени обучения.</a:t>
            </a:r>
            <a:r>
              <a:rPr lang="ru-RU" sz="2000" b="1" dirty="0" smtClean="0"/>
              <a:t> </a:t>
            </a:r>
            <a:endParaRPr lang="en-US" sz="2000" b="1" dirty="0" smtClean="0"/>
          </a:p>
          <a:p>
            <a:endParaRPr lang="ru-RU" sz="2000" dirty="0" smtClean="0"/>
          </a:p>
          <a:p>
            <a:pPr algn="just"/>
            <a:r>
              <a:rPr lang="ru-RU" sz="2000" b="1" dirty="0" smtClean="0"/>
              <a:t>10.  </a:t>
            </a:r>
            <a:r>
              <a:rPr lang="ru-RU" sz="2000" b="1" dirty="0" err="1" smtClean="0"/>
              <a:t>Фитисов</a:t>
            </a:r>
            <a:r>
              <a:rPr lang="ru-RU" sz="2000" b="1" dirty="0" smtClean="0"/>
              <a:t> А.</a:t>
            </a:r>
          </a:p>
          <a:p>
            <a:pPr algn="just"/>
            <a:r>
              <a:rPr lang="ru-RU" sz="2000" b="1" dirty="0" smtClean="0"/>
              <a:t>Я учил! Не ставьте «два»! Справедливо ли нас оценивают учителя?</a:t>
            </a:r>
            <a:r>
              <a:rPr lang="ru-RU" sz="2000" b="1" dirty="0"/>
              <a:t> //Учительская газета. – 2017. - №18. </a:t>
            </a:r>
            <a:r>
              <a:rPr lang="ru-RU" sz="2000" b="1" dirty="0" smtClean="0"/>
              <a:t>–. </a:t>
            </a:r>
            <a:r>
              <a:rPr lang="ru-RU" sz="2000" b="1" dirty="0"/>
              <a:t>С. </a:t>
            </a:r>
            <a:r>
              <a:rPr lang="ru-RU" sz="2000" b="1" dirty="0" smtClean="0"/>
              <a:t>8-9</a:t>
            </a:r>
          </a:p>
          <a:p>
            <a:r>
              <a:rPr lang="ru-RU" sz="2000" b="1" i="1" dirty="0" smtClean="0"/>
              <a:t>Аннотация</a:t>
            </a:r>
            <a:r>
              <a:rPr lang="ru-RU" sz="2000" b="1" dirty="0" smtClean="0"/>
              <a:t>:</a:t>
            </a:r>
          </a:p>
          <a:p>
            <a:pPr algn="just"/>
            <a:r>
              <a:rPr lang="ru-RU" sz="2000" i="1" dirty="0" smtClean="0"/>
              <a:t>В газетной статье отражены мнения самих ребят разного возраста, справедливо ли их оценивают педагоги.</a:t>
            </a:r>
            <a:endParaRPr lang="ru-RU" sz="20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«ОЦЕНКА. ОТМЕТКА»</a:t>
            </a:r>
            <a:endParaRPr lang="ru-RU" sz="2400" dirty="0"/>
          </a:p>
        </p:txBody>
      </p:sp>
    </p:spTree>
    <p:extLst>
      <p:ext uri="{BB962C8B-B14F-4D97-AF65-F5344CB8AC3E}">
        <p14:creationId xmlns:p14="http://schemas.microsoft.com/office/powerpoint/2010/main" val="1978132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542" y="1700808"/>
            <a:ext cx="8640960" cy="5016758"/>
          </a:xfrm>
          <a:prstGeom prst="rect">
            <a:avLst/>
          </a:prstGeom>
          <a:noFill/>
        </p:spPr>
        <p:txBody>
          <a:bodyPr wrap="square" rtlCol="0">
            <a:spAutoFit/>
          </a:bodyPr>
          <a:lstStyle/>
          <a:p>
            <a:r>
              <a:rPr lang="ru-RU" sz="1600" b="1" dirty="0" smtClean="0"/>
              <a:t>11</a:t>
            </a:r>
            <a:r>
              <a:rPr lang="ru-RU" sz="1600" b="1" dirty="0"/>
              <a:t>. Кузина С. И., </a:t>
            </a:r>
            <a:r>
              <a:rPr lang="ru-RU" sz="1600" b="1" dirty="0" err="1"/>
              <a:t>Бощенко</a:t>
            </a:r>
            <a:r>
              <a:rPr lang="ru-RU" sz="1600" b="1" dirty="0"/>
              <a:t> З. М.</a:t>
            </a:r>
          </a:p>
          <a:p>
            <a:pPr algn="just"/>
            <a:r>
              <a:rPr lang="ru-RU" sz="1600" b="1" dirty="0"/>
              <a:t>К проблеме оценивания обучения </a:t>
            </a:r>
            <a:r>
              <a:rPr lang="ru-RU" sz="1600" b="1" dirty="0" smtClean="0"/>
              <a:t>учащихся. //</a:t>
            </a:r>
            <a:r>
              <a:rPr lang="ru-RU" sz="1600" b="1" dirty="0"/>
              <a:t>Психолог в школе. Основа. – 2016. - №3. – С. </a:t>
            </a:r>
            <a:r>
              <a:rPr lang="ru-RU" sz="1600" b="1" dirty="0" smtClean="0"/>
              <a:t>2</a:t>
            </a:r>
            <a:endParaRPr lang="ru-RU" sz="1600" b="1" dirty="0"/>
          </a:p>
          <a:p>
            <a:pPr algn="just"/>
            <a:r>
              <a:rPr lang="ru-RU" sz="1300" b="1" i="1" dirty="0"/>
              <a:t>Аннотация</a:t>
            </a:r>
            <a:r>
              <a:rPr lang="ru-RU" sz="1300" b="1" dirty="0"/>
              <a:t>:</a:t>
            </a:r>
          </a:p>
          <a:p>
            <a:pPr algn="just"/>
            <a:r>
              <a:rPr lang="ru-RU" sz="1300" i="1" dirty="0"/>
              <a:t>В статье приведены подходы ученых к оцениванию из психолого-педагогической литературы. Прослеживается разное отношение к этому процессу: С. Т. </a:t>
            </a:r>
            <a:r>
              <a:rPr lang="ru-RU" sz="1300" i="1" dirty="0" err="1"/>
              <a:t>Шацкого</a:t>
            </a:r>
            <a:r>
              <a:rPr lang="ru-RU" sz="1300" i="1" dirty="0"/>
              <a:t>, Ш. А. </a:t>
            </a:r>
            <a:r>
              <a:rPr lang="ru-RU" sz="1300" i="1" dirty="0" err="1"/>
              <a:t>Амонашвили</a:t>
            </a:r>
            <a:r>
              <a:rPr lang="ru-RU" sz="1300" i="1" dirty="0"/>
              <a:t>, Б. Г. Ананьева, А. Ю. Липкиной. Дана история вопроса. Рассматривается психологическое влияние оценки на обучающихся. Даны требования к оцениванию знаний: объективность, умение самостоятельно контролировать и корректировать свою учебную деятельность. Приведены правила оценки.</a:t>
            </a:r>
            <a:endParaRPr lang="ru-RU" sz="1300" dirty="0"/>
          </a:p>
          <a:p>
            <a:r>
              <a:rPr lang="ru-RU" sz="1300" b="1" dirty="0"/>
              <a:t> </a:t>
            </a:r>
            <a:endParaRPr lang="ru-RU" sz="1600" dirty="0"/>
          </a:p>
          <a:p>
            <a:pPr algn="just"/>
            <a:r>
              <a:rPr lang="ru-RU" sz="1600" b="1" dirty="0"/>
              <a:t>12. Григорова О., Евсеева А., Зотова М.</a:t>
            </a:r>
          </a:p>
          <a:p>
            <a:pPr algn="just"/>
            <a:r>
              <a:rPr lang="ru-RU" sz="1600" b="1" dirty="0"/>
              <a:t>Формирующее </a:t>
            </a:r>
            <a:r>
              <a:rPr lang="ru-RU" sz="1600" b="1" dirty="0" smtClean="0"/>
              <a:t>оценивание //</a:t>
            </a:r>
            <a:r>
              <a:rPr lang="ru-RU" sz="1600" b="1" dirty="0"/>
              <a:t>Математика. Первое сентября. – 2016. - №1. – С. </a:t>
            </a:r>
            <a:r>
              <a:rPr lang="ru-RU" sz="1600" b="1" dirty="0" smtClean="0"/>
              <a:t>18</a:t>
            </a:r>
            <a:endParaRPr lang="ru-RU" sz="1600" b="1" dirty="0"/>
          </a:p>
          <a:p>
            <a:r>
              <a:rPr lang="ru-RU" sz="1300" b="1" i="1" dirty="0"/>
              <a:t>Аннотация</a:t>
            </a:r>
            <a:r>
              <a:rPr lang="ru-RU" sz="1300" dirty="0"/>
              <a:t>:</a:t>
            </a:r>
          </a:p>
          <a:p>
            <a:pPr algn="just"/>
            <a:r>
              <a:rPr lang="ru-RU" sz="1300" i="1" dirty="0"/>
              <a:t>Формирующее оценивание направлено на определение личностных достижений каждого ребенка и не предполагает сравнения результатов разных учащихся; позволяет вовремя внести коррективы в учебный процесс; четко прослеживает прогресс каждого ребенка по каждой теме</a:t>
            </a:r>
            <a:r>
              <a:rPr lang="ru-RU" sz="1300" i="1" dirty="0" smtClean="0"/>
              <a:t>.</a:t>
            </a:r>
          </a:p>
          <a:p>
            <a:endParaRPr lang="ru-RU" sz="1600" dirty="0"/>
          </a:p>
          <a:p>
            <a:pPr algn="just"/>
            <a:r>
              <a:rPr lang="ru-RU" sz="1600" b="1" dirty="0" smtClean="0"/>
              <a:t>13</a:t>
            </a:r>
            <a:r>
              <a:rPr lang="ru-RU" sz="1600" b="1" dirty="0"/>
              <a:t>. Чибисова М.</a:t>
            </a:r>
          </a:p>
          <a:p>
            <a:pPr algn="just"/>
            <a:r>
              <a:rPr lang="ru-RU" sz="1600" b="1" dirty="0"/>
              <a:t>О формирующем </a:t>
            </a:r>
            <a:r>
              <a:rPr lang="ru-RU" sz="1600" b="1" dirty="0" smtClean="0"/>
              <a:t>оценивании. //</a:t>
            </a:r>
            <a:r>
              <a:rPr lang="ru-RU" sz="1600" b="1" dirty="0"/>
              <a:t>Математика. Первое сентября. – 2016. - №1. </a:t>
            </a:r>
            <a:r>
              <a:rPr lang="ru-RU" sz="1600" b="1" dirty="0" smtClean="0"/>
              <a:t>–  </a:t>
            </a:r>
            <a:r>
              <a:rPr lang="ru-RU" sz="1600" b="1" dirty="0"/>
              <a:t>С. </a:t>
            </a:r>
            <a:r>
              <a:rPr lang="ru-RU" sz="1600" b="1" dirty="0" smtClean="0"/>
              <a:t>28</a:t>
            </a:r>
            <a:endParaRPr lang="ru-RU" sz="1600" b="1" dirty="0"/>
          </a:p>
          <a:p>
            <a:r>
              <a:rPr lang="ru-RU" sz="1300" b="1" i="1" dirty="0"/>
              <a:t>Аннотация:</a:t>
            </a:r>
          </a:p>
          <a:p>
            <a:pPr algn="just"/>
            <a:r>
              <a:rPr lang="ru-RU" sz="1300" i="1" dirty="0"/>
              <a:t>Автор говорит о важности самооценки для успешного развития ребенка: важно, чтобы самооценка была положительной, устойчивой. При позитивной самооценке важно фокусироваться на улучшении, на продвижении, а не на идеале. Самооценка позволяет каждому учащемуся увидеть динамику своих результатов и возможность оценить результаты своего труда самостоятельно</a:t>
            </a:r>
            <a:r>
              <a:rPr lang="ru-RU" sz="1300" i="1" dirty="0" smtClean="0"/>
              <a:t>.</a:t>
            </a:r>
            <a:endParaRPr lang="ru-RU" sz="13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«ОЦЕНКА. ОТМЕТКА»</a:t>
            </a:r>
            <a:endParaRPr lang="ru-RU" sz="2400" dirty="0"/>
          </a:p>
        </p:txBody>
      </p:sp>
    </p:spTree>
    <p:extLst>
      <p:ext uri="{BB962C8B-B14F-4D97-AF65-F5344CB8AC3E}">
        <p14:creationId xmlns:p14="http://schemas.microsoft.com/office/powerpoint/2010/main" val="1383977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1700808"/>
            <a:ext cx="8793868" cy="5047536"/>
          </a:xfrm>
          <a:prstGeom prst="rect">
            <a:avLst/>
          </a:prstGeom>
          <a:noFill/>
        </p:spPr>
        <p:txBody>
          <a:bodyPr wrap="square" rtlCol="0">
            <a:spAutoFit/>
          </a:bodyPr>
          <a:lstStyle/>
          <a:p>
            <a:r>
              <a:rPr lang="ru-RU" sz="1400" b="1" dirty="0" smtClean="0"/>
              <a:t>14</a:t>
            </a:r>
            <a:r>
              <a:rPr lang="ru-RU" sz="1400" b="1" dirty="0"/>
              <a:t>. </a:t>
            </a:r>
            <a:r>
              <a:rPr lang="ru-RU" sz="1400" b="1" dirty="0" err="1"/>
              <a:t>Байбородова</a:t>
            </a:r>
            <a:r>
              <a:rPr lang="ru-RU" sz="1400" b="1" dirty="0"/>
              <a:t> Л. В., Харисова И. Г., Чернявская А. П.</a:t>
            </a:r>
          </a:p>
          <a:p>
            <a:pPr algn="just"/>
            <a:r>
              <a:rPr lang="ru-RU" sz="1400" b="1" dirty="0"/>
              <a:t>Факультет педагогических технологий. Лекция 12. Оценивание в педагогической </a:t>
            </a:r>
            <a:r>
              <a:rPr lang="ru-RU" sz="1400" b="1" dirty="0" smtClean="0"/>
              <a:t>деятельности. //</a:t>
            </a:r>
            <a:r>
              <a:rPr lang="ru-RU" sz="1400" b="1" dirty="0"/>
              <a:t>Научно-практический журнал. Управление современной школой. Завуч. – 2015. - №1. – С. </a:t>
            </a:r>
            <a:r>
              <a:rPr lang="ru-RU" sz="1400" b="1" dirty="0" smtClean="0"/>
              <a:t>109</a:t>
            </a:r>
            <a:r>
              <a:rPr lang="ru-RU" sz="1400" b="1" i="1" dirty="0"/>
              <a:t> </a:t>
            </a:r>
            <a:endParaRPr lang="ru-RU" sz="1400" b="1" dirty="0"/>
          </a:p>
          <a:p>
            <a:r>
              <a:rPr lang="ru-RU" sz="1400" b="1" i="1" dirty="0"/>
              <a:t>Аннотация</a:t>
            </a:r>
            <a:r>
              <a:rPr lang="ru-RU" sz="1400" dirty="0"/>
              <a:t>:</a:t>
            </a:r>
          </a:p>
          <a:p>
            <a:pPr algn="just"/>
            <a:r>
              <a:rPr lang="ru-RU" sz="1400" i="1" dirty="0"/>
              <a:t>В статье рассматриваются общие вопросы педагогических технологий – проблема технологии в педагогической науке и практике, история возникновения педагогических технологий, связь понятия «технология» с другими категориями педагогической науки, характеристика общепедагогических технологий, их классификация и проблема оценивания в педагогической деятельности. Предлагаемая авторами точка зрения на проблему педагогических технологий не является единственной, но она доказала свою жизнеспособность как в теории, так и в практике образования. В статье описываются конкретные локальные педагогические технологии – поисково-исследовательские, дискуссионные, технологии открытого образования и др</a:t>
            </a:r>
            <a:r>
              <a:rPr lang="ru-RU" sz="1400" i="1" dirty="0" smtClean="0"/>
              <a:t>.</a:t>
            </a:r>
            <a:endParaRPr lang="ru-RU" sz="1400" b="1" i="1" dirty="0"/>
          </a:p>
          <a:p>
            <a:r>
              <a:rPr lang="ru-RU" sz="1400" b="1" dirty="0"/>
              <a:t> </a:t>
            </a:r>
            <a:endParaRPr lang="ru-RU" sz="1400" dirty="0"/>
          </a:p>
          <a:p>
            <a:pPr algn="just"/>
            <a:r>
              <a:rPr lang="ru-RU" sz="1400" b="1" dirty="0"/>
              <a:t>15. </a:t>
            </a:r>
            <a:r>
              <a:rPr lang="ru-RU" sz="1400" b="1" dirty="0" err="1"/>
              <a:t>Фиофанова</a:t>
            </a:r>
            <a:r>
              <a:rPr lang="ru-RU" sz="1400" b="1" dirty="0"/>
              <a:t> К. А.</a:t>
            </a:r>
          </a:p>
          <a:p>
            <a:pPr algn="just"/>
            <a:r>
              <a:rPr lang="ru-RU" sz="1400" b="1" dirty="0"/>
              <a:t>Новые подходы к оцениванию качества знаний в форме выпускного сочинения </a:t>
            </a:r>
            <a:r>
              <a:rPr lang="ru-RU" sz="1400" b="1" dirty="0" smtClean="0"/>
              <a:t>школьников. //</a:t>
            </a:r>
            <a:r>
              <a:rPr lang="ru-RU" sz="1400" b="1" dirty="0"/>
              <a:t>Муниципальное образование: инновации и эксперимент. – 2015. - №2. – С. </a:t>
            </a:r>
            <a:r>
              <a:rPr lang="ru-RU" sz="1400" b="1" dirty="0" smtClean="0"/>
              <a:t>75</a:t>
            </a:r>
            <a:endParaRPr lang="ru-RU" sz="1400" b="1" dirty="0"/>
          </a:p>
          <a:p>
            <a:r>
              <a:rPr lang="ru-RU" sz="1400" b="1" i="1" dirty="0"/>
              <a:t>Аннотация</a:t>
            </a:r>
            <a:r>
              <a:rPr lang="ru-RU" sz="1400" dirty="0"/>
              <a:t>:</a:t>
            </a:r>
          </a:p>
          <a:p>
            <a:pPr algn="just"/>
            <a:r>
              <a:rPr lang="ru-RU" sz="1400" i="1" dirty="0"/>
              <a:t>Анализируются цели введения сочинения как формы итоговой аттестации школьников и новой формы оценки качества знаний по литературе. Рассматриваются подходы к определению тематических направлений и тем сочинения, анализируются критерии оценивания сочинения. В ракурсе сопоставления результатов оценки качества знаний российских школьников в рамках международных исследований качества знания PISA и PIRLS прогнозируются варианты влияния введения сочинения в российских школах на динамику качества знаний</a:t>
            </a:r>
            <a:r>
              <a:rPr lang="ru-RU" sz="1400" i="1" dirty="0" smtClean="0"/>
              <a:t>.</a:t>
            </a:r>
            <a:endParaRPr lang="ru-RU" sz="1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«ОЦЕНКА. ОТМЕТКА»</a:t>
            </a:r>
            <a:endParaRPr lang="ru-RU" sz="2400" dirty="0"/>
          </a:p>
        </p:txBody>
      </p:sp>
    </p:spTree>
    <p:extLst>
      <p:ext uri="{BB962C8B-B14F-4D97-AF65-F5344CB8AC3E}">
        <p14:creationId xmlns:p14="http://schemas.microsoft.com/office/powerpoint/2010/main" val="61033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1523694"/>
            <a:ext cx="8856984" cy="5655538"/>
          </a:xfrm>
          <a:prstGeom prst="rect">
            <a:avLst/>
          </a:prstGeom>
          <a:noFill/>
        </p:spPr>
        <p:txBody>
          <a:bodyPr wrap="square" rtlCol="0">
            <a:spAutoFit/>
          </a:bodyPr>
          <a:lstStyle/>
          <a:p>
            <a:r>
              <a:rPr lang="ru-RU" sz="1400" b="1" dirty="0"/>
              <a:t> </a:t>
            </a:r>
            <a:r>
              <a:rPr lang="ru-RU" sz="1400" b="1" dirty="0" smtClean="0"/>
              <a:t>16</a:t>
            </a:r>
            <a:r>
              <a:rPr lang="ru-RU" sz="1400" b="1" dirty="0"/>
              <a:t>. Быкова Т. П.</a:t>
            </a:r>
          </a:p>
          <a:p>
            <a:pPr algn="just"/>
            <a:r>
              <a:rPr lang="ru-RU" sz="1400" b="1" dirty="0"/>
              <a:t>Реализация </a:t>
            </a:r>
            <a:r>
              <a:rPr lang="ru-RU" sz="1400" b="1" dirty="0" err="1"/>
              <a:t>критериально</a:t>
            </a:r>
            <a:r>
              <a:rPr lang="ru-RU" sz="1400" b="1" dirty="0"/>
              <a:t>-ориентированного подхода к оцениванию результатов </a:t>
            </a:r>
            <a:r>
              <a:rPr lang="ru-RU" sz="1400" b="1" dirty="0" smtClean="0"/>
              <a:t>обучения. //</a:t>
            </a:r>
            <a:r>
              <a:rPr lang="ru-RU" sz="1400" b="1" dirty="0"/>
              <a:t>Начальная школа. – 2015. - №4. – С. </a:t>
            </a:r>
            <a:r>
              <a:rPr lang="ru-RU" sz="1400" b="1" dirty="0" smtClean="0"/>
              <a:t>18</a:t>
            </a:r>
            <a:endParaRPr lang="ru-RU" sz="1400" b="1" dirty="0"/>
          </a:p>
          <a:p>
            <a:r>
              <a:rPr lang="ru-RU" sz="1400" b="1" i="1" dirty="0"/>
              <a:t>Аннотация</a:t>
            </a:r>
            <a:endParaRPr lang="ru-RU" sz="1400" dirty="0"/>
          </a:p>
          <a:p>
            <a:pPr algn="just"/>
            <a:r>
              <a:rPr lang="ru-RU" sz="1400" i="1" dirty="0"/>
              <a:t>В статье показано, как система оценки планируемых результатов предусматривает </a:t>
            </a:r>
            <a:r>
              <a:rPr lang="ru-RU" sz="1400" i="1" dirty="0" err="1"/>
              <a:t>критериально</a:t>
            </a:r>
            <a:r>
              <a:rPr lang="ru-RU" sz="1400" i="1" dirty="0"/>
              <a:t>-ориентированный подход для оценки их достижений. Отмечено, что новый стандарт предполагает уровневый подход к оцениванию. Это требует разработки контрольно-измерительных материалов, в которых отражены параметры качества усвоения знаний. Наиболее технологичной формой проведения контроля рассматривается компьютерное тестирование. Наиболее интересны тесты. Созданные в рамках уровневого подхода к оцениванию учебных достижений. Приведены тесты по математике. Ключевыми характеристиками оценочных средств должны быть возможность многомерных измерений, непрерывность отслеживания качества учебных достижений, ориентация на умения применять знания для решения практических задач.</a:t>
            </a:r>
            <a:endParaRPr lang="ru-RU" sz="1400" dirty="0"/>
          </a:p>
          <a:p>
            <a:r>
              <a:rPr lang="ru-RU" sz="1400" b="1" dirty="0"/>
              <a:t> </a:t>
            </a:r>
            <a:endParaRPr lang="ru-RU" sz="1400" dirty="0"/>
          </a:p>
          <a:p>
            <a:pPr algn="just"/>
            <a:r>
              <a:rPr lang="ru-RU" sz="1400" b="1" dirty="0"/>
              <a:t>17. Малышева Ю., </a:t>
            </a:r>
            <a:r>
              <a:rPr lang="ru-RU" sz="1400" b="1" dirty="0" err="1"/>
              <a:t>Сурайкина</a:t>
            </a:r>
            <a:r>
              <a:rPr lang="ru-RU" sz="1400" b="1" dirty="0"/>
              <a:t> Е.</a:t>
            </a:r>
          </a:p>
          <a:p>
            <a:pPr algn="just"/>
            <a:r>
              <a:rPr lang="ru-RU" sz="1400" b="1" dirty="0"/>
              <a:t>Риски традиционного оценивания в </a:t>
            </a:r>
            <a:r>
              <a:rPr lang="ru-RU" sz="1400" b="1" dirty="0" smtClean="0"/>
              <a:t>школе. //</a:t>
            </a:r>
            <a:r>
              <a:rPr lang="ru-RU" sz="1400" b="1" dirty="0"/>
              <a:t>Психолог в школе. ОСНОВА – 2015. - №7. – С. </a:t>
            </a:r>
            <a:r>
              <a:rPr lang="ru-RU" sz="1400" b="1" dirty="0" smtClean="0"/>
              <a:t>18</a:t>
            </a:r>
            <a:endParaRPr lang="ru-RU" sz="1400" b="1" dirty="0"/>
          </a:p>
          <a:p>
            <a:r>
              <a:rPr lang="ru-RU" sz="1400" b="1" i="1" dirty="0"/>
              <a:t>Аннотация</a:t>
            </a:r>
            <a:endParaRPr lang="ru-RU" sz="1400" dirty="0"/>
          </a:p>
          <a:p>
            <a:pPr algn="just"/>
            <a:r>
              <a:rPr lang="ru-RU" sz="1400" i="1" dirty="0"/>
              <a:t>Сложившаяся традиционная система оценивания не способствует формированию мотивов учебной деятельности. Чтобы оценка способствовала развитию внутренних мотивов, она должна превратиться в фактор познавательной деятельности ученика, что возможна только с развитием навыков оценочной деятельности у самих учащихся. Такой подход требует преодоления сложившихся стереотипов мышления. Приводится исследование показавшее в системе оценивания определенные риски. Педагогу нужно найти подход к каждому ученику, учитывать его индивидуальные психологические и физиологические особенности, чтобы не навредить, а стимулировать и мотивировать школьника к получению знаний</a:t>
            </a:r>
            <a:r>
              <a:rPr lang="ru-RU" sz="1400" i="1" dirty="0" smtClean="0"/>
              <a:t>.</a:t>
            </a:r>
            <a:r>
              <a:rPr lang="ru-RU" sz="1400" b="1" dirty="0"/>
              <a:t> </a:t>
            </a:r>
            <a:endParaRPr lang="ru-RU" sz="1400" dirty="0"/>
          </a:p>
          <a:p>
            <a:endParaRPr lang="ru-RU" sz="14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IV.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«ОЦЕНКА. ОТМЕТКА»</a:t>
            </a:r>
            <a:endParaRPr lang="ru-RU" sz="2400" dirty="0"/>
          </a:p>
        </p:txBody>
      </p:sp>
    </p:spTree>
    <p:extLst>
      <p:ext uri="{BB962C8B-B14F-4D97-AF65-F5344CB8AC3E}">
        <p14:creationId xmlns:p14="http://schemas.microsoft.com/office/powerpoint/2010/main" val="2710917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628800"/>
            <a:ext cx="8640960" cy="4739759"/>
          </a:xfrm>
          <a:prstGeom prst="rect">
            <a:avLst/>
          </a:prstGeom>
          <a:noFill/>
        </p:spPr>
        <p:txBody>
          <a:bodyPr wrap="square" rtlCol="0">
            <a:spAutoFit/>
          </a:bodyPr>
          <a:lstStyle/>
          <a:p>
            <a:r>
              <a:rPr lang="ru-RU" sz="1400" b="1" dirty="0"/>
              <a:t> </a:t>
            </a:r>
            <a:endParaRPr lang="ru-RU" sz="1400" dirty="0"/>
          </a:p>
          <a:p>
            <a:pPr algn="just"/>
            <a:r>
              <a:rPr lang="ru-RU" sz="1600" b="1" dirty="0" smtClean="0"/>
              <a:t>1. О представлении информации (письмо Департамента государственной политики в сфере оценки качества общего образования </a:t>
            </a:r>
            <a:r>
              <a:rPr lang="ru-RU" sz="1600" b="1" dirty="0" err="1" smtClean="0"/>
              <a:t>Минпросвещения</a:t>
            </a:r>
            <a:r>
              <a:rPr lang="ru-RU" sz="1600" b="1" dirty="0" smtClean="0"/>
              <a:t> России 29.01.2020 №04-123). </a:t>
            </a:r>
            <a:r>
              <a:rPr lang="ru-RU" sz="1600" b="1" dirty="0"/>
              <a:t>//Вестник образования России. – 2020. - №5. – С. </a:t>
            </a:r>
            <a:r>
              <a:rPr lang="ru-RU" sz="1600" b="1" dirty="0" smtClean="0"/>
              <a:t>43</a:t>
            </a:r>
          </a:p>
          <a:p>
            <a:r>
              <a:rPr lang="ru-RU" sz="1600" b="1" i="1" dirty="0" smtClean="0"/>
              <a:t>Аннотация</a:t>
            </a:r>
            <a:r>
              <a:rPr lang="ru-RU" sz="1600" dirty="0" smtClean="0"/>
              <a:t>:</a:t>
            </a:r>
          </a:p>
          <a:p>
            <a:pPr algn="just"/>
            <a:r>
              <a:rPr lang="ru-RU" sz="1600" i="1" dirty="0" smtClean="0"/>
              <a:t>В письме написано о том, что обучающимся, не прошедшим ГИА в текущем году в связи с получением неудовлетворительного результата, представляется право пройти экзамены в следующем году.</a:t>
            </a:r>
            <a:endParaRPr lang="ru-RU" sz="1600" dirty="0" smtClean="0"/>
          </a:p>
          <a:p>
            <a:r>
              <a:rPr lang="ru-RU" sz="1600" b="1" dirty="0" smtClean="0"/>
              <a:t> </a:t>
            </a:r>
            <a:endParaRPr lang="ru-RU" sz="1600" dirty="0" smtClean="0"/>
          </a:p>
          <a:p>
            <a:pPr algn="just"/>
            <a:r>
              <a:rPr lang="ru-RU" sz="1600" b="1" dirty="0" smtClean="0"/>
              <a:t>2. О прохождении ГИА при повторном обучении (Письмо Департамента гос. политики в сфере оценки качества общего образования </a:t>
            </a:r>
            <a:r>
              <a:rPr lang="ru-RU" sz="1600" b="1" dirty="0" err="1" smtClean="0"/>
              <a:t>Минпросвещения</a:t>
            </a:r>
            <a:r>
              <a:rPr lang="ru-RU" sz="1600" b="1" dirty="0" smtClean="0"/>
              <a:t> России от 26.12.2019 № 04-15-49). </a:t>
            </a:r>
            <a:r>
              <a:rPr lang="ru-RU" sz="1600" b="1" dirty="0"/>
              <a:t>//Вестник образования России. – 2020. - №4. – С. </a:t>
            </a:r>
            <a:r>
              <a:rPr lang="ru-RU" sz="1600" b="1" dirty="0" smtClean="0"/>
              <a:t>32</a:t>
            </a:r>
          </a:p>
          <a:p>
            <a:r>
              <a:rPr lang="ru-RU" sz="1600" b="1" i="1" dirty="0" smtClean="0"/>
              <a:t>Аннотация</a:t>
            </a:r>
            <a:r>
              <a:rPr lang="ru-RU" sz="1600" dirty="0" smtClean="0"/>
              <a:t>:</a:t>
            </a:r>
          </a:p>
          <a:p>
            <a:pPr algn="just"/>
            <a:r>
              <a:rPr lang="ru-RU" sz="1600" i="1" dirty="0" smtClean="0"/>
              <a:t>В письме написано о том, что к ГИА – 9 допускаются обучающиеся, не имеющие академической задолженности и в полном объеме выполнившие  учебный план, также имеющие «зачет» за итоговое собеседование по русскому языку. Участникам не прошедшим ГИА – 9, а в резервные сроки, предоставляется право пройти ГИА в дополнительный период, но не ранее 1 сентября текущего года. Учащиеся, получившие на ГИА неудовлетворительный результат, по усмотрению родителей оставляются на повторное обучение.</a:t>
            </a:r>
            <a:endParaRPr lang="ru-RU" sz="16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«ЭКЗАМЕНЫ»</a:t>
            </a:r>
            <a:endParaRPr lang="ru-RU" sz="2400" dirty="0"/>
          </a:p>
        </p:txBody>
      </p:sp>
    </p:spTree>
    <p:extLst>
      <p:ext uri="{BB962C8B-B14F-4D97-AF65-F5344CB8AC3E}">
        <p14:creationId xmlns:p14="http://schemas.microsoft.com/office/powerpoint/2010/main" val="29449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556792"/>
            <a:ext cx="8784976" cy="3785652"/>
          </a:xfrm>
          <a:prstGeom prst="rect">
            <a:avLst/>
          </a:prstGeom>
          <a:noFill/>
        </p:spPr>
        <p:txBody>
          <a:bodyPr wrap="square" rtlCol="0">
            <a:spAutoFit/>
          </a:bodyPr>
          <a:lstStyle/>
          <a:p>
            <a:pPr algn="just"/>
            <a:r>
              <a:rPr lang="ru-RU" sz="2000" b="1" dirty="0" smtClean="0"/>
              <a:t>1. Методические </a:t>
            </a:r>
            <a:r>
              <a:rPr lang="ru-RU" sz="2000" b="1" dirty="0"/>
              <a:t>рекомендации по психолого-педагогическому сопровождению обучающихся в период подготовки к итоговой государственной аттестации (для педагогов-психологов) /Шаталова О. А. – Смоленск: ГАУ ДПО СОИРО, 2020. – 40 с</a:t>
            </a:r>
            <a:r>
              <a:rPr lang="ru-RU" sz="2000" b="1" dirty="0" smtClean="0"/>
              <a:t>.</a:t>
            </a:r>
            <a:endParaRPr lang="en-US" sz="2000" b="1" dirty="0" smtClean="0"/>
          </a:p>
          <a:p>
            <a:pPr algn="just"/>
            <a:endParaRPr lang="ru-RU" sz="2000" b="1" dirty="0" smtClean="0"/>
          </a:p>
          <a:p>
            <a:pPr algn="just"/>
            <a:r>
              <a:rPr lang="ru-RU" sz="2000" b="1" i="1" dirty="0" smtClean="0"/>
              <a:t>Адрес для чтения: </a:t>
            </a:r>
            <a:r>
              <a:rPr lang="ru-RU" sz="2000" u="sng" dirty="0" smtClean="0">
                <a:hlinkClick r:id="rId3"/>
              </a:rPr>
              <a:t>https</a:t>
            </a:r>
            <a:r>
              <a:rPr lang="ru-RU" sz="2000" u="sng" dirty="0">
                <a:hlinkClick r:id="rId3"/>
              </a:rPr>
              <a:t>://</a:t>
            </a:r>
            <a:r>
              <a:rPr lang="ru-RU" sz="2000" u="sng" dirty="0" smtClean="0">
                <a:hlinkClick r:id="rId3"/>
              </a:rPr>
              <a:t>ru.calameo.com/read/0063988588d05c4ec1d98</a:t>
            </a:r>
            <a:endParaRPr lang="ru-RU" sz="2000" dirty="0"/>
          </a:p>
          <a:p>
            <a:pPr algn="just"/>
            <a:r>
              <a:rPr lang="ru-RU" sz="2000" b="1" i="1" dirty="0"/>
              <a:t>Аннотация:</a:t>
            </a:r>
            <a:endParaRPr lang="ru-RU" sz="2000" b="1" dirty="0"/>
          </a:p>
          <a:p>
            <a:pPr algn="just"/>
            <a:r>
              <a:rPr lang="ru-RU" sz="2000" i="1" dirty="0"/>
              <a:t>Данное пособие служит целям обеспечения педагогов-психологов необходимой информацией и инструментарием для осуществления профессиональной деятельности в вопросах психолого-педагогического сопровождения обучающихся в подготовке к процедуре государственной итоговой </a:t>
            </a:r>
            <a:r>
              <a:rPr lang="ru-RU" sz="2000" i="1" dirty="0" smtClean="0"/>
              <a:t>аттестации</a:t>
            </a:r>
            <a:endParaRPr lang="ru-RU" sz="20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Прямоугольник 2"/>
          <p:cNvSpPr/>
          <p:nvPr/>
        </p:nvSpPr>
        <p:spPr>
          <a:xfrm>
            <a:off x="68650" y="759668"/>
            <a:ext cx="2885726" cy="461665"/>
          </a:xfrm>
          <a:prstGeom prst="rect">
            <a:avLst/>
          </a:prstGeom>
        </p:spPr>
        <p:txBody>
          <a:bodyPr wrap="none">
            <a:spAutoFit/>
          </a:bodyPr>
          <a:lstStyle/>
          <a:p>
            <a:pPr algn="ctr"/>
            <a:r>
              <a:rPr lang="en-US" sz="2400" b="1" dirty="0" smtClean="0"/>
              <a:t>I</a:t>
            </a:r>
            <a:r>
              <a:rPr lang="ru-RU" sz="2400" b="1" dirty="0" smtClean="0"/>
              <a:t>. ИЗДАНИЯ </a:t>
            </a:r>
            <a:r>
              <a:rPr lang="ru-RU" sz="2400" b="1" dirty="0"/>
              <a:t>СОИРО </a:t>
            </a:r>
          </a:p>
        </p:txBody>
      </p:sp>
    </p:spTree>
    <p:extLst>
      <p:ext uri="{BB962C8B-B14F-4D97-AF65-F5344CB8AC3E}">
        <p14:creationId xmlns:p14="http://schemas.microsoft.com/office/powerpoint/2010/main" val="2314559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1523693"/>
            <a:ext cx="8712968" cy="5145667"/>
          </a:xfrm>
          <a:prstGeom prst="rect">
            <a:avLst/>
          </a:prstGeom>
          <a:noFill/>
        </p:spPr>
        <p:txBody>
          <a:bodyPr wrap="square" rtlCol="0">
            <a:spAutoFit/>
          </a:bodyPr>
          <a:lstStyle/>
          <a:p>
            <a:pPr algn="just"/>
            <a:r>
              <a:rPr lang="ru-RU" sz="1500" b="1" dirty="0" smtClean="0"/>
              <a:t>3</a:t>
            </a:r>
            <a:r>
              <a:rPr lang="ru-RU" sz="1500" b="1" dirty="0"/>
              <a:t>. Справка по результатам обобщения судебной практики по административным делам об оспаривании решений государственных экзаменационных и конфликтных комиссий субъектов РФ при проведении в 2016 году государственной итоговой аттестации по программам среднего общего образования в форме единого государственного </a:t>
            </a:r>
            <a:r>
              <a:rPr lang="ru-RU" sz="1500" b="1" dirty="0" smtClean="0"/>
              <a:t>экзамена. //</a:t>
            </a:r>
            <a:r>
              <a:rPr lang="ru-RU" sz="1500" b="1" dirty="0"/>
              <a:t>Вестник образования России. – 2017. - №11. – С. </a:t>
            </a:r>
            <a:r>
              <a:rPr lang="ru-RU" sz="1500" b="1" dirty="0" smtClean="0"/>
              <a:t>17</a:t>
            </a:r>
            <a:endParaRPr lang="ru-RU" sz="1500" b="1" dirty="0"/>
          </a:p>
          <a:p>
            <a:r>
              <a:rPr lang="ru-RU" sz="1500" b="1" i="1" dirty="0"/>
              <a:t>Аннотация</a:t>
            </a:r>
            <a:r>
              <a:rPr lang="ru-RU" sz="1500" dirty="0"/>
              <a:t>:</a:t>
            </a:r>
          </a:p>
          <a:p>
            <a:pPr algn="just"/>
            <a:r>
              <a:rPr lang="ru-RU" sz="1500" i="1" dirty="0"/>
              <a:t>Большинство дел указанной категории связанны с оспариванием актов об удалении обучающихся из пунктов проведения экзаменов и решения ГЭК об аннулировании результатов ГИА. А также оспариваются решения ГЭК в связи с нарушениями правил прохождения ГИА, выразившимся в наличии у экзаменационных предметов, нахождение которых во время экзамена не допускается</a:t>
            </a:r>
            <a:r>
              <a:rPr lang="ru-RU" sz="1500" i="1" dirty="0" smtClean="0"/>
              <a:t>.</a:t>
            </a:r>
            <a:endParaRPr lang="ru-RU" sz="1500" dirty="0"/>
          </a:p>
          <a:p>
            <a:r>
              <a:rPr lang="ru-RU" sz="1500" b="1" dirty="0"/>
              <a:t> </a:t>
            </a:r>
            <a:endParaRPr lang="ru-RU" sz="1500" dirty="0"/>
          </a:p>
          <a:p>
            <a:r>
              <a:rPr lang="ru-RU" sz="1500" b="1" dirty="0"/>
              <a:t>4. Моргун В. Ф.</a:t>
            </a:r>
            <a:endParaRPr lang="ru-RU" sz="1500" dirty="0"/>
          </a:p>
          <a:p>
            <a:pPr algn="just"/>
            <a:r>
              <a:rPr lang="ru-RU" sz="1500" b="1" dirty="0"/>
              <a:t>Психология экзамена: поведение педагога и </a:t>
            </a:r>
            <a:r>
              <a:rPr lang="ru-RU" sz="1500" b="1" dirty="0" smtClean="0"/>
              <a:t>учащегося. //</a:t>
            </a:r>
            <a:r>
              <a:rPr lang="ru-RU" sz="1500" b="1" dirty="0"/>
              <a:t>Народное образование. – 2017. - № 9-10. – С. </a:t>
            </a:r>
            <a:r>
              <a:rPr lang="ru-RU" sz="1500" b="1" dirty="0" smtClean="0"/>
              <a:t>130</a:t>
            </a:r>
            <a:endParaRPr lang="ru-RU" sz="1500" b="1" dirty="0"/>
          </a:p>
          <a:p>
            <a:r>
              <a:rPr lang="ru-RU" sz="1500" b="1" i="1" dirty="0"/>
              <a:t>Аннотация</a:t>
            </a:r>
            <a:r>
              <a:rPr lang="ru-RU" sz="1500" b="1" dirty="0"/>
              <a:t>:</a:t>
            </a:r>
          </a:p>
          <a:p>
            <a:pPr algn="just"/>
            <a:r>
              <a:rPr lang="ru-RU" sz="1500" i="1" dirty="0"/>
              <a:t>Анализ отношения учащихся к учёбе и их поведение в учебном процессе. Способы помощи способным и неспособным учащимся во время экзаменационных испытаний. Проблемы способных учащихся во время экзамена - стратегии «</a:t>
            </a:r>
            <a:r>
              <a:rPr lang="ru-RU" sz="1500" i="1" dirty="0" err="1"/>
              <a:t>самозакапывания</a:t>
            </a:r>
            <a:r>
              <a:rPr lang="ru-RU" sz="1500" i="1" dirty="0"/>
              <a:t>» и «</a:t>
            </a:r>
            <a:r>
              <a:rPr lang="ru-RU" sz="1500" i="1" dirty="0" err="1"/>
              <a:t>самоспасения</a:t>
            </a:r>
            <a:r>
              <a:rPr lang="ru-RU" sz="1500" i="1" dirty="0"/>
              <a:t>». Тактика успешного поведения учащихся во время экзамена. Проблема равнодушия к изучению научных </a:t>
            </a:r>
            <a:r>
              <a:rPr lang="ru-RU" sz="1500" i="1" dirty="0" err="1"/>
              <a:t>дисципин</a:t>
            </a:r>
            <a:r>
              <a:rPr lang="ru-RU" sz="1500" i="1" dirty="0"/>
              <a:t> и успешной сдачи экзаменов. Вероятность получения положительной оценки слабыми учащимися. Формула «универсальной шпаргалки». Рекомендации относительно совершенствования оценивания в школе и внедрения Болонской системы в высшей школе</a:t>
            </a:r>
            <a:r>
              <a:rPr lang="ru-RU" sz="1500" i="1" dirty="0" smtClean="0"/>
              <a:t>.</a:t>
            </a:r>
            <a:endParaRPr lang="ru-RU" sz="15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«ЭКЗАМЕНЫ»</a:t>
            </a:r>
            <a:endParaRPr lang="ru-RU" sz="2400" dirty="0"/>
          </a:p>
        </p:txBody>
      </p:sp>
    </p:spTree>
    <p:extLst>
      <p:ext uri="{BB962C8B-B14F-4D97-AF65-F5344CB8AC3E}">
        <p14:creationId xmlns:p14="http://schemas.microsoft.com/office/powerpoint/2010/main" val="3556156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8267" y="1725794"/>
            <a:ext cx="8640960" cy="5047536"/>
          </a:xfrm>
          <a:prstGeom prst="rect">
            <a:avLst/>
          </a:prstGeom>
          <a:noFill/>
        </p:spPr>
        <p:txBody>
          <a:bodyPr wrap="square" rtlCol="0">
            <a:spAutoFit/>
          </a:bodyPr>
          <a:lstStyle/>
          <a:p>
            <a:r>
              <a:rPr lang="ru-RU" b="1" dirty="0"/>
              <a:t> </a:t>
            </a:r>
            <a:r>
              <a:rPr lang="ru-RU" b="1" dirty="0" smtClean="0"/>
              <a:t>5</a:t>
            </a:r>
            <a:r>
              <a:rPr lang="ru-RU" b="1" dirty="0"/>
              <a:t>. Мокрушина Е.</a:t>
            </a:r>
          </a:p>
          <a:p>
            <a:pPr algn="just"/>
            <a:r>
              <a:rPr lang="ru-RU" b="1" dirty="0"/>
              <a:t>Подготовка специалистов, привлекаемых для проведения ГИА, как основа объективности и независимости проведения </a:t>
            </a:r>
            <a:r>
              <a:rPr lang="ru-RU" b="1" dirty="0" smtClean="0"/>
              <a:t>ГИА </a:t>
            </a:r>
            <a:r>
              <a:rPr lang="ru-RU" b="1" dirty="0"/>
              <a:t>//Учительская газета. – 2016. - № 36. – С. </a:t>
            </a:r>
            <a:r>
              <a:rPr lang="ru-RU" b="1" dirty="0" smtClean="0"/>
              <a:t>18</a:t>
            </a:r>
            <a:endParaRPr lang="ru-RU" b="1" dirty="0"/>
          </a:p>
          <a:p>
            <a:r>
              <a:rPr lang="ru-RU" sz="1600" b="1" i="1" dirty="0"/>
              <a:t>Аннотация</a:t>
            </a:r>
            <a:r>
              <a:rPr lang="ru-RU" sz="1600" dirty="0"/>
              <a:t>:</a:t>
            </a:r>
          </a:p>
          <a:p>
            <a:pPr algn="just"/>
            <a:r>
              <a:rPr lang="ru-RU" sz="1600" i="1" dirty="0"/>
              <a:t>Привлекаемым для проведения ГИА предлагаются материалы наиболее успешного регионального опыта, анализ ошибок и нарушений прошлых лет, описание функциональных процедур для каждой категории специалистов: руководители пунктов, технических специалистов, членов экзаменационной комиссии, ассистентов в аудиториях:</a:t>
            </a:r>
            <a:endParaRPr lang="ru-RU" sz="1600" dirty="0"/>
          </a:p>
          <a:p>
            <a:pPr marL="285750" indent="-285750" algn="just">
              <a:buFont typeface="Arial" panose="020B0604020202020204" pitchFamily="34" charset="0"/>
              <a:buChar char="•"/>
            </a:pPr>
            <a:r>
              <a:rPr lang="ru-RU" sz="1600" i="1" dirty="0" smtClean="0"/>
              <a:t>подготовка </a:t>
            </a:r>
            <a:r>
              <a:rPr lang="ru-RU" sz="1600" i="1" dirty="0"/>
              <a:t>общественных наблюдателей в аудиториях и осуществляющих дистанционное наблюдение;</a:t>
            </a:r>
            <a:endParaRPr lang="ru-RU" sz="1600" dirty="0"/>
          </a:p>
          <a:p>
            <a:pPr marL="285750" indent="-285750" algn="just">
              <a:buFont typeface="Arial" panose="020B0604020202020204" pitchFamily="34" charset="0"/>
              <a:buChar char="•"/>
            </a:pPr>
            <a:r>
              <a:rPr lang="ru-RU" sz="1600" i="1" dirty="0" smtClean="0"/>
              <a:t>подготовка </a:t>
            </a:r>
            <a:r>
              <a:rPr lang="ru-RU" sz="1600" i="1" dirty="0"/>
              <a:t>технических специалистов региональных центров в обработки информации. Осуществляющих сканирование и верификацию экзаменационного материала;</a:t>
            </a:r>
            <a:endParaRPr lang="ru-RU" sz="1600" dirty="0"/>
          </a:p>
          <a:p>
            <a:pPr marL="285750" indent="-285750" algn="just">
              <a:buFont typeface="Arial" panose="020B0604020202020204" pitchFamily="34" charset="0"/>
              <a:buChar char="•"/>
            </a:pPr>
            <a:r>
              <a:rPr lang="ru-RU" sz="1600" i="1" dirty="0" smtClean="0"/>
              <a:t>подготовка </a:t>
            </a:r>
            <a:r>
              <a:rPr lang="ru-RU" sz="1600" i="1" dirty="0"/>
              <a:t>членов предметных комиссий и их представителей;</a:t>
            </a:r>
            <a:endParaRPr lang="ru-RU" sz="1600" dirty="0"/>
          </a:p>
          <a:p>
            <a:pPr marL="285750" indent="-285750" algn="just">
              <a:buFont typeface="Arial" panose="020B0604020202020204" pitchFamily="34" charset="0"/>
              <a:buChar char="•"/>
            </a:pPr>
            <a:r>
              <a:rPr lang="ru-RU" sz="1600" i="1" dirty="0" smtClean="0"/>
              <a:t>подготовка </a:t>
            </a:r>
            <a:r>
              <a:rPr lang="ru-RU" sz="1600" i="1" dirty="0"/>
              <a:t>членов конфликтных комиссий и их председателей;</a:t>
            </a:r>
            <a:endParaRPr lang="ru-RU" sz="1600" dirty="0"/>
          </a:p>
          <a:p>
            <a:pPr marL="285750" indent="-285750" algn="just">
              <a:buFont typeface="Arial" panose="020B0604020202020204" pitchFamily="34" charset="0"/>
              <a:buChar char="•"/>
            </a:pPr>
            <a:r>
              <a:rPr lang="ru-RU" sz="1600" i="1" dirty="0" smtClean="0"/>
              <a:t>для </a:t>
            </a:r>
            <a:r>
              <a:rPr lang="ru-RU" sz="1600" i="1" dirty="0"/>
              <a:t>определение уровня подготовки специалистов используется входной и итоговый контроль;</a:t>
            </a:r>
            <a:endParaRPr lang="ru-RU" sz="1600" dirty="0"/>
          </a:p>
          <a:p>
            <a:pPr marL="285750" indent="-285750" algn="just">
              <a:buFont typeface="Arial" panose="020B0604020202020204" pitchFamily="34" charset="0"/>
              <a:buChar char="•"/>
            </a:pPr>
            <a:r>
              <a:rPr lang="ru-RU" sz="1600" i="1" dirty="0" smtClean="0"/>
              <a:t>для </a:t>
            </a:r>
            <a:r>
              <a:rPr lang="ru-RU" sz="1600" i="1" dirty="0"/>
              <a:t>членов и представителей предметных комиссий проводятся предметные семинары (очные и дистанционные).</a:t>
            </a:r>
            <a:endParaRPr lang="ru-RU" sz="1600" dirty="0"/>
          </a:p>
          <a:p>
            <a:r>
              <a:rPr lang="ru-RU" sz="1000" b="1" dirty="0"/>
              <a:t> </a:t>
            </a:r>
            <a:endParaRPr lang="ru-RU" sz="10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«ЭКЗАМЕНЫ»</a:t>
            </a:r>
            <a:endParaRPr lang="ru-RU" sz="2400" dirty="0"/>
          </a:p>
        </p:txBody>
      </p:sp>
    </p:spTree>
    <p:extLst>
      <p:ext uri="{BB962C8B-B14F-4D97-AF65-F5344CB8AC3E}">
        <p14:creationId xmlns:p14="http://schemas.microsoft.com/office/powerpoint/2010/main" val="4907026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720264"/>
            <a:ext cx="8568952" cy="4893647"/>
          </a:xfrm>
          <a:prstGeom prst="rect">
            <a:avLst/>
          </a:prstGeom>
          <a:noFill/>
        </p:spPr>
        <p:txBody>
          <a:bodyPr wrap="square" rtlCol="0">
            <a:spAutoFit/>
          </a:bodyPr>
          <a:lstStyle/>
          <a:p>
            <a:pPr algn="just"/>
            <a:r>
              <a:rPr lang="ru-RU" b="1" dirty="0" smtClean="0"/>
              <a:t>6</a:t>
            </a:r>
            <a:r>
              <a:rPr lang="ru-RU" b="1" dirty="0"/>
              <a:t>. </a:t>
            </a:r>
            <a:r>
              <a:rPr lang="ru-RU" b="1" dirty="0" err="1"/>
              <a:t>Бальвас</a:t>
            </a:r>
            <a:r>
              <a:rPr lang="ru-RU" b="1" dirty="0"/>
              <a:t> М. М.</a:t>
            </a:r>
          </a:p>
          <a:p>
            <a:pPr algn="just"/>
            <a:r>
              <a:rPr lang="ru-RU" b="1" dirty="0"/>
              <a:t>Способы преодоления стресса в период подготовки к экзаменам и их сдачи. Тренинг для </a:t>
            </a:r>
            <a:r>
              <a:rPr lang="ru-RU" b="1" dirty="0" smtClean="0"/>
              <a:t>обучающихся </a:t>
            </a:r>
            <a:r>
              <a:rPr lang="ru-RU" b="1" dirty="0"/>
              <a:t>//Психолог в школе. Основа. – 2016. - № 11-12. – С. </a:t>
            </a:r>
            <a:r>
              <a:rPr lang="ru-RU" b="1" dirty="0" smtClean="0"/>
              <a:t>40</a:t>
            </a:r>
            <a:endParaRPr lang="ru-RU" b="1" dirty="0"/>
          </a:p>
          <a:p>
            <a:r>
              <a:rPr lang="ru-RU" sz="1600" b="1" i="1" dirty="0"/>
              <a:t>Аннотация</a:t>
            </a:r>
            <a:r>
              <a:rPr lang="ru-RU" sz="1600" dirty="0"/>
              <a:t>:</a:t>
            </a:r>
          </a:p>
          <a:p>
            <a:pPr algn="just"/>
            <a:r>
              <a:rPr lang="ru-RU" i="1" dirty="0"/>
              <a:t>В статье названы причины стресса, средства защиты от стресса, эмоциональная разгрузка. Релаксационный комплекс «Верю в успех». Дано сообщение «Как продуктивно и эффективно подготовиться к экзаменам». Предложена памятка «Установка на успех</a:t>
            </a:r>
            <a:r>
              <a:rPr lang="ru-RU" i="1" dirty="0" smtClean="0"/>
              <a:t>»</a:t>
            </a:r>
            <a:r>
              <a:rPr lang="en-US" i="1" dirty="0" smtClean="0"/>
              <a:t>.</a:t>
            </a:r>
            <a:endParaRPr lang="en-US" sz="1600" dirty="0" smtClean="0"/>
          </a:p>
          <a:p>
            <a:endParaRPr lang="ru-RU" sz="1600" dirty="0" smtClean="0"/>
          </a:p>
          <a:p>
            <a:r>
              <a:rPr lang="ru-RU" sz="1600" b="1" dirty="0" smtClean="0"/>
              <a:t>7</a:t>
            </a:r>
            <a:r>
              <a:rPr lang="ru-RU" sz="1600" b="1" dirty="0"/>
              <a:t>. </a:t>
            </a:r>
            <a:r>
              <a:rPr lang="ru-RU" sz="1600" b="1" dirty="0" err="1"/>
              <a:t>Уласевич</a:t>
            </a:r>
            <a:r>
              <a:rPr lang="ru-RU" sz="1600" b="1" dirty="0"/>
              <a:t> О. Н.</a:t>
            </a:r>
            <a:endParaRPr lang="ru-RU" sz="1600" dirty="0"/>
          </a:p>
          <a:p>
            <a:pPr algn="just"/>
            <a:r>
              <a:rPr lang="ru-RU" sz="1600" b="1" dirty="0"/>
              <a:t>Технология организации подготовки участников образовательных отношений к </a:t>
            </a:r>
            <a:r>
              <a:rPr lang="ru-RU" sz="1600" b="1" dirty="0" smtClean="0"/>
              <a:t>ЕГЭ </a:t>
            </a:r>
            <a:r>
              <a:rPr lang="ru-RU" sz="1600" b="1" dirty="0"/>
              <a:t>//Научно-практический журнал. Управление современной школой. Завуч. – 2015. - № 5. - </a:t>
            </a:r>
            <a:r>
              <a:rPr lang="ru-RU" sz="1600" b="1" dirty="0" smtClean="0"/>
              <a:t>С.130</a:t>
            </a:r>
            <a:endParaRPr lang="ru-RU" sz="1600" b="1" dirty="0"/>
          </a:p>
          <a:p>
            <a:r>
              <a:rPr lang="ru-RU" sz="1600" b="1" i="1" dirty="0"/>
              <a:t>Аннотация</a:t>
            </a:r>
            <a:r>
              <a:rPr lang="ru-RU" sz="1600" dirty="0"/>
              <a:t>:</a:t>
            </a:r>
          </a:p>
          <a:p>
            <a:pPr algn="just"/>
            <a:r>
              <a:rPr lang="ru-RU" i="1" dirty="0"/>
              <a:t>Направление сотрудников для работы в качестве руководителей, членов ГЭК, предметных комиссий, конфликтной комиссии, технических специалистов и ассистентов для проведения государственной итоговой аттестации по образовательным программам среднего общего образования (из опыта работы гимназии №12 города Липецка</a:t>
            </a:r>
            <a:r>
              <a:rPr lang="ru-RU" i="1" dirty="0" smtClean="0"/>
              <a:t>)</a:t>
            </a:r>
            <a:endParaRPr lang="ru-RU"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8" name="Прямоугольник 7"/>
          <p:cNvSpPr/>
          <p:nvPr/>
        </p:nvSpPr>
        <p:spPr>
          <a:xfrm>
            <a:off x="107504" y="692696"/>
            <a:ext cx="8712968" cy="830997"/>
          </a:xfrm>
          <a:prstGeom prst="rect">
            <a:avLst/>
          </a:prstGeom>
        </p:spPr>
        <p:txBody>
          <a:bodyPr wrap="square">
            <a:spAutoFit/>
          </a:bodyPr>
          <a:lstStyle/>
          <a:p>
            <a:r>
              <a:rPr lang="en-US" sz="2400" b="1" dirty="0" smtClean="0"/>
              <a:t>V.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«ЭКЗАМЕНЫ»</a:t>
            </a:r>
            <a:endParaRPr lang="ru-RU" sz="2400" dirty="0"/>
          </a:p>
        </p:txBody>
      </p:sp>
    </p:spTree>
    <p:extLst>
      <p:ext uri="{BB962C8B-B14F-4D97-AF65-F5344CB8AC3E}">
        <p14:creationId xmlns:p14="http://schemas.microsoft.com/office/powerpoint/2010/main" val="1482490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764705"/>
            <a:ext cx="8496944" cy="5632311"/>
          </a:xfrm>
          <a:prstGeom prst="rect">
            <a:avLst/>
          </a:prstGeom>
          <a:noFill/>
        </p:spPr>
        <p:txBody>
          <a:bodyPr wrap="square" rtlCol="0">
            <a:spAutoFit/>
          </a:bodyPr>
          <a:lstStyle/>
          <a:p>
            <a:endParaRPr lang="ru-RU" dirty="0" smtClean="0"/>
          </a:p>
          <a:p>
            <a:r>
              <a:rPr lang="ru-RU" b="1" dirty="0"/>
              <a:t>Подготовили</a:t>
            </a:r>
            <a:r>
              <a:rPr lang="ru-RU" b="1" dirty="0" smtClean="0"/>
              <a:t>:</a:t>
            </a:r>
            <a:endParaRPr lang="ru-RU" b="1" dirty="0"/>
          </a:p>
          <a:p>
            <a:pPr lvl="0" algn="just"/>
            <a:r>
              <a:rPr lang="ru-RU" b="1" dirty="0"/>
              <a:t>Логинова Л. М. </a:t>
            </a:r>
            <a:r>
              <a:rPr lang="ru-RU" dirty="0"/>
              <a:t>– методист регионального информационно библиотечного центра ГАУ ДПО СОИРО;</a:t>
            </a:r>
          </a:p>
          <a:p>
            <a:pPr lvl="0" algn="just"/>
            <a:r>
              <a:rPr lang="ru-RU" b="1" dirty="0"/>
              <a:t>Логинова О. Н. </a:t>
            </a:r>
            <a:r>
              <a:rPr lang="ru-RU" dirty="0"/>
              <a:t>– методист регионального информационно библиотечного центра ГАУ ДПО СОИРО.</a:t>
            </a:r>
          </a:p>
          <a:p>
            <a:pPr algn="just"/>
            <a:r>
              <a:rPr lang="ru-RU" dirty="0"/>
              <a:t> </a:t>
            </a:r>
          </a:p>
          <a:p>
            <a:pPr algn="just"/>
            <a:r>
              <a:rPr lang="ru-RU" dirty="0"/>
              <a:t>Дата подготовки материала: 25.02.2021 г</a:t>
            </a:r>
            <a:r>
              <a:rPr lang="ru-RU" dirty="0" smtClean="0"/>
              <a:t>.</a:t>
            </a:r>
            <a:endParaRPr lang="ru-RU" dirty="0"/>
          </a:p>
          <a:p>
            <a:pPr algn="just"/>
            <a:r>
              <a:rPr lang="ru-RU" dirty="0"/>
              <a:t>  </a:t>
            </a:r>
          </a:p>
          <a:p>
            <a:pPr algn="just"/>
            <a:r>
              <a:rPr lang="ru-RU" b="1" dirty="0"/>
              <a:t>Вид документа:</a:t>
            </a:r>
            <a:endParaRPr lang="ru-RU" dirty="0"/>
          </a:p>
          <a:p>
            <a:pPr algn="just"/>
            <a:r>
              <a:rPr lang="ru-RU" dirty="0"/>
              <a:t>Информационный бюллетень печатных и электронных ресурсов РИБЦ </a:t>
            </a:r>
          </a:p>
          <a:p>
            <a:pPr algn="just"/>
            <a:r>
              <a:rPr lang="ru-RU" dirty="0"/>
              <a:t> </a:t>
            </a:r>
          </a:p>
          <a:p>
            <a:pPr algn="just"/>
            <a:r>
              <a:rPr lang="ru-RU" b="1" dirty="0"/>
              <a:t>Название</a:t>
            </a:r>
            <a:r>
              <a:rPr lang="ru-RU" dirty="0"/>
              <a:t>: «Психолого-педагогический аспект объективности оценки учебных достижений обучающихся»</a:t>
            </a:r>
          </a:p>
          <a:p>
            <a:pPr algn="just"/>
            <a:r>
              <a:rPr lang="ru-RU" dirty="0"/>
              <a:t> </a:t>
            </a:r>
          </a:p>
          <a:p>
            <a:pPr algn="just"/>
            <a:r>
              <a:rPr lang="ru-RU" dirty="0"/>
              <a:t>Информационный бюллетень печатных и электронных ресурсов РИБЦ ГАУ ДПО СОИРО выполнен согласно утвержденному плану работы РИБЦ на 2021 календарный год</a:t>
            </a:r>
            <a:r>
              <a:rPr lang="ru-RU" dirty="0" smtClean="0"/>
              <a:t>.</a:t>
            </a:r>
            <a:endParaRPr lang="ru-RU" dirty="0"/>
          </a:p>
          <a:p>
            <a:pPr algn="just"/>
            <a:r>
              <a:rPr lang="ru-RU" b="1" dirty="0"/>
              <a:t> </a:t>
            </a:r>
            <a:endParaRPr lang="ru-RU" dirty="0"/>
          </a:p>
          <a:p>
            <a:pPr algn="ctr"/>
            <a:endParaRPr lang="ru-RU"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Tree>
    <p:extLst>
      <p:ext uri="{BB962C8B-B14F-4D97-AF65-F5344CB8AC3E}">
        <p14:creationId xmlns:p14="http://schemas.microsoft.com/office/powerpoint/2010/main" val="1017256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484784"/>
            <a:ext cx="8496944" cy="5262979"/>
          </a:xfrm>
          <a:prstGeom prst="rect">
            <a:avLst/>
          </a:prstGeom>
          <a:noFill/>
        </p:spPr>
        <p:txBody>
          <a:bodyPr wrap="square" rtlCol="0">
            <a:spAutoFit/>
          </a:bodyPr>
          <a:lstStyle/>
          <a:p>
            <a:pPr algn="just"/>
            <a:r>
              <a:rPr lang="ru-RU" sz="2000" b="1" dirty="0" smtClean="0"/>
              <a:t>2. Мониторинг деятельности школ с низкими результатами /Морозова О.В. – Смоленск: ГАУ ДПОС СОИРО. 2020. – 18 с.</a:t>
            </a:r>
          </a:p>
          <a:p>
            <a:pPr algn="just"/>
            <a:endParaRPr lang="ru-RU" b="1" dirty="0" smtClean="0"/>
          </a:p>
          <a:p>
            <a:pPr algn="just"/>
            <a:endParaRPr lang="ru-RU" b="1" dirty="0"/>
          </a:p>
          <a:p>
            <a:pPr algn="just"/>
            <a:r>
              <a:rPr lang="ru-RU" sz="2000" b="1" i="1" dirty="0" smtClean="0"/>
              <a:t>Адрес </a:t>
            </a:r>
            <a:r>
              <a:rPr lang="ru-RU" sz="2000" b="1" i="1" dirty="0"/>
              <a:t>для чтения: </a:t>
            </a:r>
            <a:r>
              <a:rPr lang="ru-RU" sz="2000" u="sng" dirty="0">
                <a:hlinkClick r:id="rId3"/>
              </a:rPr>
              <a:t>https://</a:t>
            </a:r>
            <a:r>
              <a:rPr lang="ru-RU" sz="2000" u="sng" dirty="0" smtClean="0">
                <a:hlinkClick r:id="rId3"/>
              </a:rPr>
              <a:t>www.calameo.com/read/006398858c93a448275aa</a:t>
            </a:r>
            <a:endParaRPr lang="ru-RU" sz="2000" u="sng" dirty="0"/>
          </a:p>
          <a:p>
            <a:pPr algn="just"/>
            <a:r>
              <a:rPr lang="ru-RU" sz="2000" b="1" i="1" dirty="0" smtClean="0"/>
              <a:t>Аннотация:</a:t>
            </a:r>
          </a:p>
          <a:p>
            <a:pPr algn="just"/>
            <a:r>
              <a:rPr lang="ru-RU" sz="2000" i="1" dirty="0" smtClean="0"/>
              <a:t>Мониторинг деятельности школ с низкими результатами в себе содержит материалы построения системы профессионального роста педагогических работников ШНОР, показан механизм партнерского взаимодействия с успешными школами, апробируется механизм наставничества через ресурсы </a:t>
            </a:r>
            <a:r>
              <a:rPr lang="ru-RU" sz="2000" i="1" dirty="0" err="1" smtClean="0"/>
              <a:t>стажировочных</a:t>
            </a:r>
            <a:r>
              <a:rPr lang="ru-RU" sz="2000" i="1" dirty="0" smtClean="0"/>
              <a:t> площадок; указано на овладение навыками грамотного пользования ИКТ, повышение квалификации директоров школ и их заместителей, сетевое партнерство со школами с высокими результатами.</a:t>
            </a:r>
          </a:p>
          <a:p>
            <a:pPr algn="just"/>
            <a:r>
              <a:rPr lang="ru-RU" sz="2000" i="1" dirty="0" smtClean="0"/>
              <a:t>Дан мониторинг деятельности ШНОР и критерии итогового мониторинга реализации программ повышения качества образования, а также организация методического сопровождения ШНОР</a:t>
            </a:r>
            <a:r>
              <a:rPr lang="ru-RU" i="1" dirty="0" smtClean="0"/>
              <a:t>.</a:t>
            </a:r>
            <a:endParaRPr lang="ru-RU" i="1"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TextBox 2"/>
          <p:cNvSpPr txBox="1"/>
          <p:nvPr/>
        </p:nvSpPr>
        <p:spPr>
          <a:xfrm>
            <a:off x="0" y="764704"/>
            <a:ext cx="4283968" cy="461665"/>
          </a:xfrm>
          <a:prstGeom prst="rect">
            <a:avLst/>
          </a:prstGeom>
          <a:noFill/>
        </p:spPr>
        <p:txBody>
          <a:bodyPr wrap="square" rtlCol="0">
            <a:spAutoFit/>
          </a:bodyPr>
          <a:lstStyle/>
          <a:p>
            <a:r>
              <a:rPr lang="ru-RU" sz="2400" b="1" dirty="0" smtClean="0"/>
              <a:t>     </a:t>
            </a:r>
            <a:r>
              <a:rPr lang="en-US" sz="2400" b="1" dirty="0" smtClean="0"/>
              <a:t>I</a:t>
            </a:r>
            <a:r>
              <a:rPr lang="ru-RU" sz="2400" b="1" dirty="0"/>
              <a:t>. ИЗДАНИЯ СОИРО</a:t>
            </a:r>
            <a:endParaRPr lang="ru-RU" sz="2400" dirty="0"/>
          </a:p>
        </p:txBody>
      </p:sp>
    </p:spTree>
    <p:extLst>
      <p:ext uri="{BB962C8B-B14F-4D97-AF65-F5344CB8AC3E}">
        <p14:creationId xmlns:p14="http://schemas.microsoft.com/office/powerpoint/2010/main" val="1542558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340769"/>
            <a:ext cx="8784976" cy="5256583"/>
          </a:xfrm>
          <a:prstGeom prst="rect">
            <a:avLst/>
          </a:prstGeom>
          <a:noFill/>
        </p:spPr>
        <p:txBody>
          <a:bodyPr wrap="square" rtlCol="0">
            <a:spAutoFit/>
          </a:bodyPr>
          <a:lstStyle/>
          <a:p>
            <a:pPr algn="just"/>
            <a:r>
              <a:rPr lang="ru-RU" sz="1400" b="1" dirty="0" smtClean="0"/>
              <a:t>3</a:t>
            </a:r>
            <a:r>
              <a:rPr lang="ru-RU" sz="1400" b="1" dirty="0"/>
              <a:t>. Рабочая тетрадь по выявлению причин </a:t>
            </a:r>
            <a:r>
              <a:rPr lang="ru-RU" sz="1400" b="1" dirty="0" err="1"/>
              <a:t>неуспешности</a:t>
            </a:r>
            <a:r>
              <a:rPr lang="ru-RU" sz="1400" b="1" dirty="0"/>
              <a:t> школьников в обучении: Для руководителей образовательных организаций /Денисович Т.Е., </a:t>
            </a:r>
            <a:r>
              <a:rPr lang="ru-RU" sz="1400" b="1" dirty="0" err="1"/>
              <a:t>Зазыкина</a:t>
            </a:r>
            <a:r>
              <a:rPr lang="ru-RU" sz="1400" b="1" dirty="0"/>
              <a:t> Е.В., Кольцова О.С. – Смоленск: ГАУ ДПО СОИРО, 2019. – 40 </a:t>
            </a:r>
            <a:r>
              <a:rPr lang="ru-RU" sz="1400" b="1" dirty="0" smtClean="0"/>
              <a:t>с</a:t>
            </a:r>
          </a:p>
          <a:p>
            <a:pPr algn="just"/>
            <a:endParaRPr lang="ru-RU" sz="1400" b="1" dirty="0" smtClean="0"/>
          </a:p>
          <a:p>
            <a:pPr algn="just"/>
            <a:r>
              <a:rPr lang="ru-RU" sz="1400" b="1" i="1" dirty="0" smtClean="0"/>
              <a:t>Адрес </a:t>
            </a:r>
            <a:r>
              <a:rPr lang="ru-RU" sz="1400" b="1" i="1" dirty="0"/>
              <a:t>для чтения:</a:t>
            </a:r>
            <a:r>
              <a:rPr lang="ru-RU" sz="1400" dirty="0" smtClean="0"/>
              <a:t>. </a:t>
            </a:r>
            <a:r>
              <a:rPr lang="ru-RU" sz="1400" u="sng" dirty="0">
                <a:hlinkClick r:id="rId3"/>
              </a:rPr>
              <a:t>https://</a:t>
            </a:r>
            <a:r>
              <a:rPr lang="ru-RU" sz="1400" u="sng" dirty="0" smtClean="0">
                <a:hlinkClick r:id="rId3"/>
              </a:rPr>
              <a:t>ru.calameo.com/read/006398858225f86c0a067</a:t>
            </a:r>
            <a:endParaRPr lang="ru-RU" sz="1400" dirty="0"/>
          </a:p>
          <a:p>
            <a:r>
              <a:rPr lang="ru-RU" sz="1400" b="1" i="1" dirty="0"/>
              <a:t>Аннотация:</a:t>
            </a:r>
            <a:endParaRPr lang="ru-RU" sz="1400" dirty="0"/>
          </a:p>
          <a:p>
            <a:pPr algn="just"/>
            <a:r>
              <a:rPr lang="ru-RU" sz="1400" i="1" dirty="0"/>
              <a:t>Предлагаемые материалы адресованы руководителям образовательных организаций. В их основе лежит идея обеспечения условий для прогресса всех обучающихся, достижения или максимально возможных результатов независимо от стартовых результатов</a:t>
            </a:r>
            <a:r>
              <a:rPr lang="ru-RU" sz="1400" i="1" dirty="0" smtClean="0"/>
              <a:t>.</a:t>
            </a:r>
          </a:p>
          <a:p>
            <a:endParaRPr lang="ru-RU" sz="1400" dirty="0"/>
          </a:p>
          <a:p>
            <a:r>
              <a:rPr lang="ru-RU" sz="1400" dirty="0"/>
              <a:t> </a:t>
            </a:r>
          </a:p>
          <a:p>
            <a:pPr algn="just"/>
            <a:r>
              <a:rPr lang="ru-RU" sz="1400" b="1" dirty="0"/>
              <a:t>4</a:t>
            </a:r>
            <a:r>
              <a:rPr lang="ru-RU" sz="1400" dirty="0"/>
              <a:t>. </a:t>
            </a:r>
            <a:r>
              <a:rPr lang="ru-RU" sz="1400" b="1" dirty="0"/>
              <a:t>Методические рекомендации для школ с низкими результатами обучения и школ, работающих в неблагоприятных социальных условиях «Внутренняя система оценки качества образования». /Морозова О.В. – Смоленск: ГАУ ДПО СОИРО. </a:t>
            </a:r>
            <a:r>
              <a:rPr lang="ru-RU" sz="1400" b="1" dirty="0" smtClean="0">
                <a:hlinkClick r:id="rId4"/>
              </a:rPr>
              <a:t>–</a:t>
            </a:r>
            <a:r>
              <a:rPr lang="ru-RU" sz="1400" b="1" dirty="0" smtClean="0"/>
              <a:t> 2018</a:t>
            </a:r>
          </a:p>
          <a:p>
            <a:pPr algn="just"/>
            <a:endParaRPr lang="ru-RU" sz="1400" dirty="0" smtClean="0"/>
          </a:p>
          <a:p>
            <a:pPr algn="just"/>
            <a:r>
              <a:rPr lang="ru-RU" sz="1400" b="1" i="1" dirty="0"/>
              <a:t>Адрес для чтения: </a:t>
            </a:r>
            <a:r>
              <a:rPr lang="ru-RU" sz="1400" u="sng" dirty="0" smtClean="0">
                <a:hlinkClick r:id="rId4"/>
              </a:rPr>
              <a:t>https</a:t>
            </a:r>
            <a:r>
              <a:rPr lang="ru-RU" sz="1400" u="sng" dirty="0">
                <a:hlinkClick r:id="rId4"/>
              </a:rPr>
              <a:t>://</a:t>
            </a:r>
            <a:r>
              <a:rPr lang="ru-RU" sz="1400" u="sng" dirty="0" smtClean="0">
                <a:hlinkClick r:id="rId4"/>
              </a:rPr>
              <a:t>ru.calameo.com/read/00639885864a7328f0d16</a:t>
            </a:r>
            <a:endParaRPr lang="ru-RU" sz="1400" dirty="0"/>
          </a:p>
          <a:p>
            <a:r>
              <a:rPr lang="ru-RU" sz="1400" b="1" i="1" dirty="0"/>
              <a:t>Аннотация</a:t>
            </a:r>
            <a:endParaRPr lang="ru-RU" sz="1400" dirty="0"/>
          </a:p>
          <a:p>
            <a:pPr algn="just"/>
            <a:r>
              <a:rPr lang="ru-RU" sz="1400" i="1" dirty="0"/>
              <a:t>Методические материалы предназначены для директоров и заместителей директоров школ с низкими результатами обучения и школ функционирующих в неблагоприятных социальных условиях, а также сотрудников муниципальных образовательных центров, курирующих вопросы оценки качества образования.</a:t>
            </a:r>
            <a:endParaRPr lang="ru-RU" sz="1400" dirty="0"/>
          </a:p>
          <a:p>
            <a:pPr algn="just"/>
            <a:r>
              <a:rPr lang="ru-RU" sz="1400" i="1" dirty="0"/>
              <a:t>Представленные материалы помогут разработать нормативную базу образовательной организации в части оценки качества образования в соответствии с требованиями действующих законодательных актов, в сфере образования, выстроить внутреннюю систему оценки качества образования через внутренний мониторинг качества образования</a:t>
            </a:r>
            <a:r>
              <a:rPr lang="ru-RU" sz="1400" i="1" dirty="0" smtClean="0"/>
              <a:t>.</a:t>
            </a:r>
            <a:endParaRPr lang="ru-RU" sz="14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TextBox 2"/>
          <p:cNvSpPr txBox="1"/>
          <p:nvPr/>
        </p:nvSpPr>
        <p:spPr>
          <a:xfrm>
            <a:off x="179512" y="836712"/>
            <a:ext cx="3312368" cy="738664"/>
          </a:xfrm>
          <a:prstGeom prst="rect">
            <a:avLst/>
          </a:prstGeom>
          <a:noFill/>
        </p:spPr>
        <p:txBody>
          <a:bodyPr wrap="square" rtlCol="0">
            <a:spAutoFit/>
          </a:bodyPr>
          <a:lstStyle/>
          <a:p>
            <a:r>
              <a:rPr lang="en-US" sz="2400" b="1" dirty="0"/>
              <a:t>I</a:t>
            </a:r>
            <a:r>
              <a:rPr lang="ru-RU" sz="2400" b="1" dirty="0"/>
              <a:t>. ИЗДАНИЯ СОИРО</a:t>
            </a:r>
            <a:endParaRPr lang="ru-RU" sz="2400" dirty="0"/>
          </a:p>
          <a:p>
            <a:endParaRPr lang="ru-RU" dirty="0"/>
          </a:p>
        </p:txBody>
      </p:sp>
    </p:spTree>
    <p:extLst>
      <p:ext uri="{BB962C8B-B14F-4D97-AF65-F5344CB8AC3E}">
        <p14:creationId xmlns:p14="http://schemas.microsoft.com/office/powerpoint/2010/main" val="3900467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412776"/>
            <a:ext cx="8496944" cy="5170646"/>
          </a:xfrm>
          <a:prstGeom prst="rect">
            <a:avLst/>
          </a:prstGeom>
          <a:noFill/>
        </p:spPr>
        <p:txBody>
          <a:bodyPr wrap="square" rtlCol="0">
            <a:spAutoFit/>
          </a:bodyPr>
          <a:lstStyle/>
          <a:p>
            <a:pPr algn="just"/>
            <a:r>
              <a:rPr lang="ru-RU" sz="1500" b="1" dirty="0" smtClean="0"/>
              <a:t>5</a:t>
            </a:r>
            <a:r>
              <a:rPr lang="ru-RU" sz="1500" dirty="0"/>
              <a:t>. </a:t>
            </a:r>
            <a:r>
              <a:rPr lang="ru-RU" sz="1500" dirty="0" smtClean="0"/>
              <a:t> </a:t>
            </a:r>
            <a:r>
              <a:rPr lang="ru-RU" sz="1500" b="1" dirty="0" smtClean="0"/>
              <a:t>Методические </a:t>
            </a:r>
            <a:r>
              <a:rPr lang="ru-RU" sz="1500" b="1" dirty="0"/>
              <a:t>рекомендации по проведению мониторинговых исследования результативности институциональных программ повышения качества </a:t>
            </a:r>
            <a:r>
              <a:rPr lang="ru-RU" sz="1500" b="1" dirty="0" smtClean="0"/>
              <a:t>образования. /Андреева </a:t>
            </a:r>
            <a:r>
              <a:rPr lang="ru-RU" sz="1500" b="1" dirty="0"/>
              <a:t>А.В, </a:t>
            </a:r>
            <a:r>
              <a:rPr lang="ru-RU" sz="1500" b="1" dirty="0" err="1"/>
              <a:t>Амельченкоа</a:t>
            </a:r>
            <a:r>
              <a:rPr lang="ru-RU" sz="1500" b="1" dirty="0"/>
              <a:t> О.Е., </a:t>
            </a:r>
            <a:r>
              <a:rPr lang="ru-RU" sz="1500" b="1" dirty="0" err="1"/>
              <a:t>Зазыкина</a:t>
            </a:r>
            <a:r>
              <a:rPr lang="ru-RU" sz="1500" b="1" dirty="0"/>
              <a:t> Е.В. – Смоленск: ГАУ ДПО СОИРО - 2017</a:t>
            </a:r>
            <a:r>
              <a:rPr lang="ru-RU" sz="1500" dirty="0"/>
              <a:t>. </a:t>
            </a:r>
            <a:endParaRPr lang="ru-RU" sz="1500" dirty="0" smtClean="0"/>
          </a:p>
          <a:p>
            <a:pPr algn="just"/>
            <a:endParaRPr lang="ru-RU" sz="1500" dirty="0" smtClean="0"/>
          </a:p>
          <a:p>
            <a:pPr algn="just"/>
            <a:r>
              <a:rPr lang="ru-RU" sz="1500" b="1" i="1" dirty="0"/>
              <a:t>Адрес для чтения: </a:t>
            </a:r>
            <a:r>
              <a:rPr lang="ru-RU" sz="1500" u="sng" dirty="0" smtClean="0">
                <a:hlinkClick r:id="rId3"/>
              </a:rPr>
              <a:t>https</a:t>
            </a:r>
            <a:r>
              <a:rPr lang="ru-RU" sz="1500" u="sng" dirty="0">
                <a:hlinkClick r:id="rId3"/>
              </a:rPr>
              <a:t>://</a:t>
            </a:r>
            <a:r>
              <a:rPr lang="ru-RU" sz="1500" u="sng" dirty="0" smtClean="0">
                <a:hlinkClick r:id="rId3"/>
              </a:rPr>
              <a:t>www.calameo.com/read/00639885845eedd6a27fb</a:t>
            </a:r>
            <a:endParaRPr lang="ru-RU" sz="1500" dirty="0"/>
          </a:p>
          <a:p>
            <a:r>
              <a:rPr lang="ru-RU" sz="1500" b="1" i="1" dirty="0"/>
              <a:t>Аннотация</a:t>
            </a:r>
            <a:endParaRPr lang="ru-RU" sz="1500" dirty="0"/>
          </a:p>
          <a:p>
            <a:pPr algn="just"/>
            <a:r>
              <a:rPr lang="ru-RU" sz="1500" i="1" dirty="0"/>
              <a:t>Рекомендации адресованы специалистов органам местного самоуправления, осуществляющих управление в сфере образования руководящим и педагогическим работникам образовательных организаций с целью оказания методической помощи по проведению мониторинговых исследований результативности институционных программ повышения качества образования</a:t>
            </a:r>
            <a:r>
              <a:rPr lang="ru-RU" sz="1500" i="1" dirty="0" smtClean="0"/>
              <a:t>.</a:t>
            </a:r>
            <a:r>
              <a:rPr lang="ru-RU" sz="1500" b="1" dirty="0"/>
              <a:t> </a:t>
            </a:r>
            <a:endParaRPr lang="ru-RU" sz="1500" b="1" dirty="0" smtClean="0"/>
          </a:p>
          <a:p>
            <a:endParaRPr lang="ru-RU" sz="1500" dirty="0"/>
          </a:p>
          <a:p>
            <a:pPr algn="just"/>
            <a:r>
              <a:rPr lang="ru-RU" sz="1500" b="1" dirty="0" smtClean="0"/>
              <a:t>6</a:t>
            </a:r>
            <a:r>
              <a:rPr lang="ru-RU" sz="1500" dirty="0" smtClean="0"/>
              <a:t>. </a:t>
            </a:r>
            <a:r>
              <a:rPr lang="ru-RU" sz="1500" b="1" dirty="0" smtClean="0"/>
              <a:t>Программа </a:t>
            </a:r>
            <a:r>
              <a:rPr lang="ru-RU" sz="1500" b="1" dirty="0"/>
              <a:t>мониторинга эффективности внедрения в Смоленской области модели государственно-общественного управления качеством образования, направленной на поддержку школ с низкими результатами обучения и школ, работающих в неблагоприятных социальных условиях /Андреева А.В., </a:t>
            </a:r>
            <a:r>
              <a:rPr lang="ru-RU" sz="1500" b="1" dirty="0" err="1"/>
              <a:t>Амельченкова</a:t>
            </a:r>
            <a:r>
              <a:rPr lang="ru-RU" sz="1500" b="1" dirty="0"/>
              <a:t> О.Е., </a:t>
            </a:r>
            <a:r>
              <a:rPr lang="ru-RU" sz="1500" b="1" dirty="0" err="1"/>
              <a:t>Зазыкина</a:t>
            </a:r>
            <a:r>
              <a:rPr lang="ru-RU" sz="1500" b="1" dirty="0"/>
              <a:t> Е.В. – Смоленск: ГАУ ДПО СОИРО - 2017</a:t>
            </a:r>
            <a:r>
              <a:rPr lang="ru-RU" sz="1500" b="1" dirty="0" smtClean="0"/>
              <a:t>.</a:t>
            </a:r>
          </a:p>
          <a:p>
            <a:pPr algn="just"/>
            <a:endParaRPr lang="ru-RU" sz="1500" b="1" dirty="0" smtClean="0"/>
          </a:p>
          <a:p>
            <a:pPr algn="just"/>
            <a:r>
              <a:rPr lang="ru-RU" sz="1500" b="1" i="1" dirty="0" smtClean="0"/>
              <a:t>Адрес </a:t>
            </a:r>
            <a:r>
              <a:rPr lang="ru-RU" sz="1500" b="1" i="1" dirty="0"/>
              <a:t>для чтения: </a:t>
            </a:r>
            <a:r>
              <a:rPr lang="ru-RU" sz="1500" u="sng" dirty="0" smtClean="0">
                <a:hlinkClick r:id="rId4"/>
              </a:rPr>
              <a:t>https</a:t>
            </a:r>
            <a:r>
              <a:rPr lang="ru-RU" sz="1500" u="sng" dirty="0">
                <a:hlinkClick r:id="rId4"/>
              </a:rPr>
              <a:t>://</a:t>
            </a:r>
            <a:r>
              <a:rPr lang="ru-RU" sz="1500" u="sng" dirty="0" smtClean="0">
                <a:hlinkClick r:id="rId4"/>
              </a:rPr>
              <a:t>www.calameo.com/read/00639885871f45ce67e9f</a:t>
            </a:r>
            <a:endParaRPr lang="ru-RU" sz="1500" dirty="0"/>
          </a:p>
          <a:p>
            <a:r>
              <a:rPr lang="ru-RU" sz="1500" b="1" i="1" dirty="0"/>
              <a:t>Аннотация</a:t>
            </a:r>
            <a:endParaRPr lang="ru-RU" sz="1500" dirty="0"/>
          </a:p>
          <a:p>
            <a:pPr algn="just"/>
            <a:r>
              <a:rPr lang="ru-RU" sz="1500" i="1" dirty="0"/>
              <a:t>Программа разработана с целью осуществления всестороннего анализа эффективности внедрения в Смоленской области региональной модели государственно-общественного управления качеством образования, направленной на поддержку школ с низкими результатами обучения и школ, работающих в неблагоприятных социальных условиях</a:t>
            </a:r>
            <a:r>
              <a:rPr lang="ru-RU" sz="1500" i="1" dirty="0" smtClean="0"/>
              <a:t>.</a:t>
            </a:r>
            <a:endParaRPr lang="ru-RU" sz="1500" b="1" dirty="0" smtClean="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TextBox 2"/>
          <p:cNvSpPr txBox="1"/>
          <p:nvPr/>
        </p:nvSpPr>
        <p:spPr>
          <a:xfrm>
            <a:off x="323528" y="764704"/>
            <a:ext cx="3600400" cy="461665"/>
          </a:xfrm>
          <a:prstGeom prst="rect">
            <a:avLst/>
          </a:prstGeom>
          <a:noFill/>
        </p:spPr>
        <p:txBody>
          <a:bodyPr wrap="square" rtlCol="0">
            <a:spAutoFit/>
          </a:bodyPr>
          <a:lstStyle/>
          <a:p>
            <a:r>
              <a:rPr lang="en-US" sz="2400" b="1" dirty="0"/>
              <a:t>I</a:t>
            </a:r>
            <a:r>
              <a:rPr lang="ru-RU" sz="2400" b="1" dirty="0"/>
              <a:t>. ИЗДАНИЯ </a:t>
            </a:r>
            <a:r>
              <a:rPr lang="ru-RU" sz="2400" b="1" dirty="0" smtClean="0"/>
              <a:t>СОИРО</a:t>
            </a:r>
            <a:endParaRPr lang="ru-RU" dirty="0"/>
          </a:p>
        </p:txBody>
      </p:sp>
    </p:spTree>
    <p:extLst>
      <p:ext uri="{BB962C8B-B14F-4D97-AF65-F5344CB8AC3E}">
        <p14:creationId xmlns:p14="http://schemas.microsoft.com/office/powerpoint/2010/main" val="1890856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556792"/>
            <a:ext cx="8496944" cy="5016758"/>
          </a:xfrm>
          <a:prstGeom prst="rect">
            <a:avLst/>
          </a:prstGeom>
          <a:noFill/>
        </p:spPr>
        <p:txBody>
          <a:bodyPr wrap="square" rtlCol="0">
            <a:spAutoFit/>
          </a:bodyPr>
          <a:lstStyle/>
          <a:p>
            <a:pPr algn="just"/>
            <a:r>
              <a:rPr lang="ru-RU" sz="2000" b="1" dirty="0" smtClean="0"/>
              <a:t>7.</a:t>
            </a:r>
            <a:r>
              <a:rPr lang="en-US" sz="2000" b="1" dirty="0" smtClean="0"/>
              <a:t> </a:t>
            </a:r>
            <a:r>
              <a:rPr lang="ru-RU" sz="2000" b="1" dirty="0" smtClean="0"/>
              <a:t>Сборник </a:t>
            </a:r>
            <a:r>
              <a:rPr lang="ru-RU" sz="2000" b="1" dirty="0"/>
              <a:t>материалов межрегиональной научно-практической конференции «Развитие системы независимой оценки качества образования: региональный аспект</a:t>
            </a:r>
            <a:r>
              <a:rPr lang="ru-RU" sz="2000" b="1" dirty="0" smtClean="0"/>
              <a:t>» /</a:t>
            </a:r>
            <a:r>
              <a:rPr lang="ru-RU" sz="2000" b="1" dirty="0"/>
              <a:t>Боброва Е.А. – Смоленск: ГАУ ДПО СОИРО. - 2017</a:t>
            </a:r>
            <a:r>
              <a:rPr lang="ru-RU" sz="2000" b="1" dirty="0" smtClean="0"/>
              <a:t>.</a:t>
            </a:r>
          </a:p>
          <a:p>
            <a:pPr algn="just"/>
            <a:endParaRPr lang="ru-RU" sz="2000" b="1" dirty="0"/>
          </a:p>
          <a:p>
            <a:r>
              <a:rPr lang="ru-RU" sz="2000" b="1" i="1" dirty="0"/>
              <a:t>Адрес для чтения: </a:t>
            </a:r>
            <a:r>
              <a:rPr lang="ru-RU" sz="2000" u="sng" dirty="0" smtClean="0">
                <a:hlinkClick r:id="rId3"/>
              </a:rPr>
              <a:t>https</a:t>
            </a:r>
            <a:r>
              <a:rPr lang="ru-RU" sz="2000" u="sng" dirty="0">
                <a:hlinkClick r:id="rId3"/>
              </a:rPr>
              <a:t>://</a:t>
            </a:r>
            <a:r>
              <a:rPr lang="ru-RU" sz="2000" u="sng" dirty="0" smtClean="0">
                <a:hlinkClick r:id="rId3"/>
              </a:rPr>
              <a:t>www.calameo.com/read/006398858e7442c72acac</a:t>
            </a:r>
            <a:endParaRPr lang="ru-RU" sz="2000" dirty="0"/>
          </a:p>
          <a:p>
            <a:r>
              <a:rPr lang="ru-RU" sz="2000" b="1" i="1" dirty="0"/>
              <a:t>Аннотация</a:t>
            </a:r>
            <a:endParaRPr lang="ru-RU" sz="2000" dirty="0"/>
          </a:p>
          <a:p>
            <a:pPr algn="just"/>
            <a:r>
              <a:rPr lang="ru-RU" sz="2000" i="1" dirty="0"/>
              <a:t>Сборник включает материалы, описывающие проблемы и перспективы развития национально-региональной системы независимой оценки качества образования, а также эффективные практики организации независимой оценки качества образования в регионах.</a:t>
            </a:r>
            <a:endParaRPr lang="ru-RU" sz="2000" dirty="0"/>
          </a:p>
          <a:p>
            <a:pPr algn="just"/>
            <a:r>
              <a:rPr lang="ru-RU" sz="2000" i="1" dirty="0"/>
              <a:t>Материалы конференции адресованы научно-педагогическим работникам системы повышения квалификации, педагогическим работникам общего. Дополнительного и профессионального образования, специалистам органов управления образованием, аспирантам, магистрам, а также широкому кругу педагогов</a:t>
            </a:r>
            <a:r>
              <a:rPr lang="ru-RU" sz="2000" i="1" dirty="0" smtClean="0"/>
              <a:t>.</a:t>
            </a:r>
            <a:r>
              <a:rPr lang="ru-RU" sz="2000" b="1" dirty="0"/>
              <a:t> </a:t>
            </a:r>
            <a:endParaRPr lang="ru-RU" sz="20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TextBox 2"/>
          <p:cNvSpPr txBox="1"/>
          <p:nvPr/>
        </p:nvSpPr>
        <p:spPr>
          <a:xfrm>
            <a:off x="323528" y="692696"/>
            <a:ext cx="3528392" cy="738664"/>
          </a:xfrm>
          <a:prstGeom prst="rect">
            <a:avLst/>
          </a:prstGeom>
          <a:noFill/>
        </p:spPr>
        <p:txBody>
          <a:bodyPr wrap="square" rtlCol="0">
            <a:spAutoFit/>
          </a:bodyPr>
          <a:lstStyle/>
          <a:p>
            <a:r>
              <a:rPr lang="en-US" sz="2400" b="1" dirty="0"/>
              <a:t>I</a:t>
            </a:r>
            <a:r>
              <a:rPr lang="ru-RU" sz="2400" b="1" dirty="0"/>
              <a:t>. ИЗДАНИЯ СОИРО</a:t>
            </a:r>
            <a:endParaRPr lang="ru-RU" sz="2400" dirty="0"/>
          </a:p>
          <a:p>
            <a:endParaRPr lang="ru-RU" dirty="0"/>
          </a:p>
        </p:txBody>
      </p:sp>
    </p:spTree>
    <p:extLst>
      <p:ext uri="{BB962C8B-B14F-4D97-AF65-F5344CB8AC3E}">
        <p14:creationId xmlns:p14="http://schemas.microsoft.com/office/powerpoint/2010/main" val="136647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268760"/>
            <a:ext cx="8640960" cy="4555093"/>
          </a:xfrm>
          <a:prstGeom prst="rect">
            <a:avLst/>
          </a:prstGeom>
          <a:noFill/>
        </p:spPr>
        <p:txBody>
          <a:bodyPr wrap="square" rtlCol="0">
            <a:spAutoFit/>
          </a:bodyPr>
          <a:lstStyle/>
          <a:p>
            <a:endParaRPr lang="ru-RU" sz="1600" dirty="0"/>
          </a:p>
          <a:p>
            <a:pPr marL="342900" indent="-342900" algn="just">
              <a:buFont typeface="+mj-lt"/>
              <a:buAutoNum type="arabicPeriod"/>
            </a:pPr>
            <a:r>
              <a:rPr lang="ru-RU" sz="2000" dirty="0" smtClean="0"/>
              <a:t>Постановление </a:t>
            </a:r>
            <a:r>
              <a:rPr lang="ru-RU" sz="2000" dirty="0"/>
              <a:t>Правительства РФ от 26.12.2017 N 1642 (ред. от 12.03.2020</a:t>
            </a:r>
            <a:r>
              <a:rPr lang="ru-RU" sz="2000" dirty="0" smtClean="0"/>
              <a:t>)"</a:t>
            </a:r>
            <a:r>
              <a:rPr lang="ru-RU" sz="2000" dirty="0"/>
              <a:t>Об утверждении государственной программы Российской Федерации "Развитие образования"</a:t>
            </a:r>
          </a:p>
          <a:p>
            <a:pPr marL="342900" indent="-342900" algn="just">
              <a:buFont typeface="+mj-lt"/>
              <a:buAutoNum type="arabicPeriod"/>
            </a:pPr>
            <a:endParaRPr lang="ru-RU" sz="2000" dirty="0"/>
          </a:p>
          <a:p>
            <a:pPr marL="342900" indent="-342900" algn="just">
              <a:buFont typeface="+mj-lt"/>
              <a:buAutoNum type="arabicPeriod"/>
            </a:pPr>
            <a:r>
              <a:rPr lang="ru-RU" sz="2000" dirty="0" smtClean="0"/>
              <a:t>Постановление </a:t>
            </a:r>
            <a:r>
              <a:rPr lang="ru-RU" sz="2000" dirty="0"/>
              <a:t>Правительства РФ от 22.02.2018 N </a:t>
            </a:r>
            <a:r>
              <a:rPr lang="ru-RU" sz="2000" dirty="0" smtClean="0"/>
              <a:t>187</a:t>
            </a:r>
            <a:r>
              <a:rPr lang="en-US" sz="2000" dirty="0" smtClean="0"/>
              <a:t> </a:t>
            </a:r>
            <a:r>
              <a:rPr lang="ru-RU" sz="2000" dirty="0" smtClean="0"/>
              <a:t>"О </a:t>
            </a:r>
            <a:r>
              <a:rPr lang="ru-RU" sz="2000" dirty="0"/>
              <a:t>внесении изменений в государственную программу Российской Федерации "Развитие образования"</a:t>
            </a:r>
          </a:p>
          <a:p>
            <a:pPr marL="342900" indent="-342900" algn="just">
              <a:buFont typeface="+mj-lt"/>
              <a:buAutoNum type="arabicPeriod"/>
            </a:pPr>
            <a:endParaRPr lang="ru-RU" sz="2000" dirty="0"/>
          </a:p>
          <a:p>
            <a:pPr marL="342900" indent="-342900" algn="just">
              <a:buFont typeface="+mj-lt"/>
              <a:buAutoNum type="arabicPeriod"/>
            </a:pPr>
            <a:r>
              <a:rPr lang="ru-RU" sz="2000" dirty="0" smtClean="0"/>
              <a:t>Приказ </a:t>
            </a:r>
            <a:r>
              <a:rPr lang="ru-RU" sz="2000" dirty="0" err="1"/>
              <a:t>Рособрнадзора</a:t>
            </a:r>
            <a:r>
              <a:rPr lang="ru-RU" sz="2000" dirty="0"/>
              <a:t> от 19.08.2020 N 847 "Об утверждении методики выявления общеобразовательных организаций, имеющих низкие образовательные результаты обучающихся на основе комплексного анализа данных об образовательных организациях, в том числе данных о качестве образования</a:t>
            </a:r>
            <a:r>
              <a:rPr lang="ru-RU" sz="2000" dirty="0" smtClean="0"/>
              <a:t>"</a:t>
            </a:r>
            <a:r>
              <a:rPr lang="ru-RU" sz="2000" dirty="0"/>
              <a:t>  </a:t>
            </a:r>
          </a:p>
          <a:p>
            <a:endParaRPr lang="ru-RU" sz="16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Прямоугольник 2"/>
          <p:cNvSpPr/>
          <p:nvPr/>
        </p:nvSpPr>
        <p:spPr>
          <a:xfrm>
            <a:off x="34696" y="671408"/>
            <a:ext cx="7782131" cy="461665"/>
          </a:xfrm>
          <a:prstGeom prst="rect">
            <a:avLst/>
          </a:prstGeom>
        </p:spPr>
        <p:txBody>
          <a:bodyPr wrap="none">
            <a:spAutoFit/>
          </a:bodyPr>
          <a:lstStyle/>
          <a:p>
            <a:pPr algn="ctr"/>
            <a:r>
              <a:rPr lang="en-US" sz="2400" b="1" dirty="0"/>
              <a:t>II. </a:t>
            </a:r>
            <a:r>
              <a:rPr lang="ru-RU" sz="2400" b="1" dirty="0"/>
              <a:t>СПРАВОЧНО-ПРАВОВАЯ СИСТЕМА</a:t>
            </a:r>
            <a:r>
              <a:rPr lang="en-US" sz="2400" b="1" dirty="0"/>
              <a:t> </a:t>
            </a:r>
            <a:r>
              <a:rPr lang="ru-RU" sz="2400" b="1" dirty="0"/>
              <a:t>«</a:t>
            </a:r>
            <a:r>
              <a:rPr lang="ru-RU" sz="2400" b="1" dirty="0" err="1"/>
              <a:t>КонсультантПлюс</a:t>
            </a:r>
            <a:r>
              <a:rPr lang="ru-RU" sz="2400" b="1" dirty="0"/>
              <a:t>»</a:t>
            </a:r>
          </a:p>
        </p:txBody>
      </p:sp>
    </p:spTree>
    <p:extLst>
      <p:ext uri="{BB962C8B-B14F-4D97-AF65-F5344CB8AC3E}">
        <p14:creationId xmlns:p14="http://schemas.microsoft.com/office/powerpoint/2010/main" val="1839224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1523693"/>
            <a:ext cx="8712968" cy="4431983"/>
          </a:xfrm>
          <a:prstGeom prst="rect">
            <a:avLst/>
          </a:prstGeom>
          <a:noFill/>
        </p:spPr>
        <p:txBody>
          <a:bodyPr wrap="square" rtlCol="0">
            <a:spAutoFit/>
          </a:bodyPr>
          <a:lstStyle/>
          <a:p>
            <a:pPr algn="just"/>
            <a:r>
              <a:rPr lang="ru-RU" b="1" dirty="0"/>
              <a:t>1. </a:t>
            </a:r>
            <a:r>
              <a:rPr lang="ru-RU" b="1" dirty="0" err="1"/>
              <a:t>Гиринская</a:t>
            </a:r>
            <a:r>
              <a:rPr lang="ru-RU" b="1" dirty="0"/>
              <a:t> Л. В., </a:t>
            </a:r>
            <a:r>
              <a:rPr lang="ru-RU" b="1" dirty="0" err="1"/>
              <a:t>Кейко</a:t>
            </a:r>
            <a:r>
              <a:rPr lang="ru-RU" b="1" dirty="0"/>
              <a:t> А. С., Мокашов В. В., Румянцева Н. М.</a:t>
            </a:r>
          </a:p>
          <a:p>
            <a:pPr algn="just"/>
            <a:r>
              <a:rPr lang="ru-RU" b="1" dirty="0" err="1"/>
              <a:t>Бально</a:t>
            </a:r>
            <a:r>
              <a:rPr lang="ru-RU" b="1" dirty="0"/>
              <a:t>-рейтинговая система оценки качества знаний учащихся в ходе обучения русскому языку как иностранному. //Педагогика. – 2020. - №3. – С. </a:t>
            </a:r>
            <a:r>
              <a:rPr lang="ru-RU" b="1" dirty="0" smtClean="0"/>
              <a:t>62</a:t>
            </a:r>
            <a:endParaRPr lang="en-US" b="1" dirty="0" smtClean="0"/>
          </a:p>
          <a:p>
            <a:pPr algn="just"/>
            <a:endParaRPr lang="ru-RU" b="1" dirty="0"/>
          </a:p>
          <a:p>
            <a:r>
              <a:rPr lang="ru-RU" b="1" i="1" dirty="0"/>
              <a:t>Аннотация:</a:t>
            </a:r>
          </a:p>
          <a:p>
            <a:pPr algn="just"/>
            <a:r>
              <a:rPr lang="ru-RU" sz="1600" i="1" dirty="0"/>
              <a:t>В статье анализируется возможность применения </a:t>
            </a:r>
            <a:r>
              <a:rPr lang="ru-RU" sz="1600" i="1" dirty="0" err="1"/>
              <a:t>балльно</a:t>
            </a:r>
            <a:r>
              <a:rPr lang="ru-RU" sz="1600" i="1" dirty="0"/>
              <a:t>-рейтинговой системы ECTS1в оценке качества знаний иностранных учащихся по русскому языку в период обучения на факультете русского языка и общеобразовательных дисциплин РУДН с целью их подготовки к получению высшего профессионального образования. Обобщается накопленный зарубежный опыт использования ECTS в едином европейском образовательном пространстве, объясняются уникальность и преимущества </a:t>
            </a:r>
            <a:r>
              <a:rPr lang="ru-RU" sz="1600" i="1" dirty="0" err="1"/>
              <a:t>балльно</a:t>
            </a:r>
            <a:r>
              <a:rPr lang="ru-RU" sz="1600" i="1" dirty="0"/>
              <a:t>-рейтинговой системы, анализируется перспектива ее развития в российском высшем образовании. Особое внимание уделено реализации ECTS для оценивания качества знаний в период </a:t>
            </a:r>
            <a:r>
              <a:rPr lang="ru-RU" sz="1600" i="1" dirty="0" err="1"/>
              <a:t>довузовской</a:t>
            </a:r>
            <a:r>
              <a:rPr lang="ru-RU" sz="1600" i="1" dirty="0"/>
              <a:t> подготовки. Приводятся примеры ее адаптации к процессу обучения на данном этапе в соответствии с возможностями и особенностями усвоения программного материала иностранными учащимися гуманитарного профиля. Рассматриваются предложения по использованию накопительной системы ECTS с учетом специфики этапа обучения</a:t>
            </a:r>
            <a:r>
              <a:rPr lang="ru-RU" sz="1600" i="1" dirty="0" smtClean="0"/>
              <a:t>.</a:t>
            </a:r>
            <a:endParaRPr lang="ru-RU" sz="1600" dirty="0"/>
          </a:p>
        </p:txBody>
      </p:sp>
      <p:sp>
        <p:nvSpPr>
          <p:cNvPr id="6" name="TextBox 5"/>
          <p:cNvSpPr txBox="1"/>
          <p:nvPr/>
        </p:nvSpPr>
        <p:spPr>
          <a:xfrm>
            <a:off x="2104988" y="107340"/>
            <a:ext cx="6931508" cy="369332"/>
          </a:xfrm>
          <a:prstGeom prst="rect">
            <a:avLst/>
          </a:prstGeom>
          <a:noFill/>
        </p:spPr>
        <p:txBody>
          <a:bodyPr wrap="square" rtlCol="0">
            <a:spAutoFit/>
          </a:bodyPr>
          <a:lstStyle/>
          <a:p>
            <a:pPr algn="ctr"/>
            <a:r>
              <a:rPr lang="ru-RU" b="1" dirty="0" smtClean="0"/>
              <a:t>ГАУ ДПО СОИРО / КАФЕДРА ПЕДАГОГИКИ И ПСИХОЛОГИИ</a:t>
            </a:r>
            <a:endParaRPr lang="ru-RU" b="1" dirty="0"/>
          </a:p>
        </p:txBody>
      </p:sp>
      <p:sp>
        <p:nvSpPr>
          <p:cNvPr id="3" name="Прямоугольник 2"/>
          <p:cNvSpPr/>
          <p:nvPr/>
        </p:nvSpPr>
        <p:spPr>
          <a:xfrm>
            <a:off x="107504" y="692696"/>
            <a:ext cx="8712968" cy="830997"/>
          </a:xfrm>
          <a:prstGeom prst="rect">
            <a:avLst/>
          </a:prstGeom>
        </p:spPr>
        <p:txBody>
          <a:bodyPr wrap="square">
            <a:spAutoFit/>
          </a:bodyPr>
          <a:lstStyle/>
          <a:p>
            <a:r>
              <a:rPr lang="en-US" sz="2400" b="1" dirty="0" smtClean="0"/>
              <a:t>III. </a:t>
            </a:r>
            <a:r>
              <a:rPr lang="ru-RU" sz="2400" b="1" dirty="0" smtClean="0"/>
              <a:t>КАТАЛОГ </a:t>
            </a:r>
            <a:r>
              <a:rPr lang="ru-RU" sz="2400" b="1" dirty="0"/>
              <a:t>СТАТЕЙ ПЕРИОДИЧЕСКИХ </a:t>
            </a:r>
            <a:r>
              <a:rPr lang="ru-RU" sz="2400" b="1" dirty="0" smtClean="0"/>
              <a:t>ИЗДАНИЙ</a:t>
            </a:r>
            <a:r>
              <a:rPr lang="en-US" sz="2400" b="1" dirty="0" smtClean="0"/>
              <a:t>. </a:t>
            </a:r>
            <a:br>
              <a:rPr lang="en-US" sz="2400" b="1" dirty="0" smtClean="0"/>
            </a:br>
            <a:r>
              <a:rPr lang="en-US" sz="2400" b="1" dirty="0" smtClean="0"/>
              <a:t>      </a:t>
            </a:r>
            <a:r>
              <a:rPr lang="ru-RU" sz="2400" b="1" dirty="0" smtClean="0"/>
              <a:t>РАЗДЕЛ </a:t>
            </a:r>
            <a:r>
              <a:rPr lang="ru-RU" sz="2400" b="1" dirty="0"/>
              <a:t>«ПРОВЕРКА И КОНТРОЛЬ ЗНАНИЙ»</a:t>
            </a:r>
            <a:endParaRPr lang="ru-RU" sz="2400" dirty="0"/>
          </a:p>
        </p:txBody>
      </p:sp>
    </p:spTree>
    <p:extLst>
      <p:ext uri="{BB962C8B-B14F-4D97-AF65-F5344CB8AC3E}">
        <p14:creationId xmlns:p14="http://schemas.microsoft.com/office/powerpoint/2010/main" val="4221159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TotalTime>
  <Words>2125</Words>
  <Application>Microsoft Office PowerPoint</Application>
  <PresentationFormat>Экран (4:3)</PresentationFormat>
  <Paragraphs>372</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bib-1</cp:lastModifiedBy>
  <cp:revision>70</cp:revision>
  <dcterms:created xsi:type="dcterms:W3CDTF">2021-02-04T06:22:59Z</dcterms:created>
  <dcterms:modified xsi:type="dcterms:W3CDTF">2021-02-24T07:07:55Z</dcterms:modified>
</cp:coreProperties>
</file>