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8" r:id="rId20"/>
    <p:sldId id="289" r:id="rId21"/>
    <p:sldId id="28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9782924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036104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12465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6267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233699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3F2C141-5E4D-49FD-ACDA-6317C5CFBE76}" type="datetimeFigureOut">
              <a:rPr lang="ru-RU" smtClean="0"/>
              <a:t>05.03.2021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4135754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3F2C141-5E4D-49FD-ACDA-6317C5CFBE76}" type="datetimeFigureOut">
              <a:rPr lang="ru-RU" smtClean="0"/>
              <a:t>05.03.2021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1127091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3F2C141-5E4D-49FD-ACDA-6317C5CFBE76}" type="datetimeFigureOut">
              <a:rPr lang="ru-RU" smtClean="0"/>
              <a:t>05.03.2021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9685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3F2C141-5E4D-49FD-ACDA-6317C5CFBE76}" type="datetimeFigureOut">
              <a:rPr lang="ru-RU" smtClean="0"/>
              <a:t>05.03.2021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506552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05.03.2021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3932116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3F2C141-5E4D-49FD-ACDA-6317C5CFBE76}" type="datetimeFigureOut">
              <a:rPr lang="ru-RU" smtClean="0"/>
              <a:t>05.03.2021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FADE7E-39E6-4003-BB84-40907B1A86D1}" type="slidenum">
              <a:rPr lang="ru-RU" smtClean="0"/>
              <a:t>‹#›</a:t>
            </a:fld>
            <a:endParaRPr lang="ru-RU"/>
          </a:p>
        </p:txBody>
      </p:sp>
    </p:spTree>
    <p:extLst>
      <p:ext uri="{BB962C8B-B14F-4D97-AF65-F5344CB8AC3E}">
        <p14:creationId xmlns:p14="http://schemas.microsoft.com/office/powerpoint/2010/main" val="230422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2C141-5E4D-49FD-ACDA-6317C5CFBE76}" type="datetimeFigureOut">
              <a:rPr lang="ru-RU" smtClean="0"/>
              <a:t>05.03.2021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FADE7E-39E6-4003-BB84-40907B1A86D1}" type="slidenum">
              <a:rPr lang="ru-RU" smtClean="0"/>
              <a:t>‹#›</a:t>
            </a:fld>
            <a:endParaRPr lang="ru-RU"/>
          </a:p>
        </p:txBody>
      </p:sp>
    </p:spTree>
    <p:extLst>
      <p:ext uri="{BB962C8B-B14F-4D97-AF65-F5344CB8AC3E}">
        <p14:creationId xmlns:p14="http://schemas.microsoft.com/office/powerpoint/2010/main" val="1799976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alameo.com/read/006398858feabbefbf081"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683568" y="2916233"/>
            <a:ext cx="7776864" cy="584775"/>
          </a:xfrm>
          <a:prstGeom prst="rect">
            <a:avLst/>
          </a:prstGeom>
          <a:noFill/>
        </p:spPr>
        <p:txBody>
          <a:bodyPr wrap="square" rtlCol="0">
            <a:spAutoFit/>
          </a:bodyPr>
          <a:lstStyle/>
          <a:p>
            <a:r>
              <a:rPr lang="ru-RU" sz="3200" dirty="0" smtClean="0"/>
              <a:t>Тема:</a:t>
            </a:r>
            <a:endParaRPr lang="ru-RU" sz="3200" dirty="0"/>
          </a:p>
        </p:txBody>
      </p:sp>
      <p:sp>
        <p:nvSpPr>
          <p:cNvPr id="2" name="TextBox 1"/>
          <p:cNvSpPr txBox="1"/>
          <p:nvPr/>
        </p:nvSpPr>
        <p:spPr>
          <a:xfrm>
            <a:off x="1835696" y="2564904"/>
            <a:ext cx="7200800" cy="1938992"/>
          </a:xfrm>
          <a:prstGeom prst="rect">
            <a:avLst/>
          </a:prstGeom>
          <a:noFill/>
        </p:spPr>
        <p:txBody>
          <a:bodyPr wrap="square" rtlCol="0">
            <a:spAutoFit/>
          </a:bodyPr>
          <a:lstStyle/>
          <a:p>
            <a:pPr algn="ctr"/>
            <a:r>
              <a:rPr lang="ru-RU" sz="3000" b="1" dirty="0" smtClean="0"/>
              <a:t>ВОСПИТАНИЕ </a:t>
            </a:r>
            <a:r>
              <a:rPr lang="ru-RU" sz="3000" b="1" dirty="0"/>
              <a:t>ШКОЛЬНИКОВ СРЕДСТВАМИ</a:t>
            </a:r>
            <a:endParaRPr lang="ru-RU" sz="3000" dirty="0"/>
          </a:p>
          <a:p>
            <a:pPr algn="ctr"/>
            <a:r>
              <a:rPr lang="ru-RU" sz="3000" b="1" dirty="0"/>
              <a:t>ПРЕДМЕТОВ ГУМАНИТАРНОГО ЦИКЛА</a:t>
            </a:r>
            <a:endParaRPr lang="ru-RU" sz="3000" dirty="0"/>
          </a:p>
          <a:p>
            <a:pPr algn="ctr"/>
            <a:endParaRPr lang="ru-RU" sz="3000" dirty="0"/>
          </a:p>
        </p:txBody>
      </p:sp>
    </p:spTree>
    <p:extLst>
      <p:ext uri="{BB962C8B-B14F-4D97-AF65-F5344CB8AC3E}">
        <p14:creationId xmlns:p14="http://schemas.microsoft.com/office/powerpoint/2010/main" val="313479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9512" y="764704"/>
            <a:ext cx="8640960" cy="738664"/>
          </a:xfrm>
          <a:prstGeom prst="rect">
            <a:avLst/>
          </a:prstGeom>
          <a:noFill/>
        </p:spPr>
        <p:txBody>
          <a:bodyPr wrap="square" rtlCol="0">
            <a:spAutoFit/>
          </a:bodyPr>
          <a:lstStyle/>
          <a:p>
            <a:r>
              <a:rPr lang="en-US" sz="2400" b="1" dirty="0" smtClean="0"/>
              <a:t>I. </a:t>
            </a:r>
            <a:r>
              <a:rPr lang="ru-RU" sz="2400" b="1" dirty="0" smtClean="0"/>
              <a:t>Каталог </a:t>
            </a:r>
            <a:r>
              <a:rPr lang="ru-RU" sz="2400" b="1" dirty="0"/>
              <a:t>статей. Раздел «Воспитание в процессе обучения»</a:t>
            </a:r>
            <a:endParaRPr lang="en-US" sz="2400" b="1" dirty="0"/>
          </a:p>
          <a:p>
            <a:endParaRPr lang="ru-RU" dirty="0"/>
          </a:p>
        </p:txBody>
      </p:sp>
      <p:sp>
        <p:nvSpPr>
          <p:cNvPr id="6" name="TextBox 5"/>
          <p:cNvSpPr txBox="1"/>
          <p:nvPr/>
        </p:nvSpPr>
        <p:spPr>
          <a:xfrm>
            <a:off x="179512" y="1340768"/>
            <a:ext cx="8856984" cy="5632311"/>
          </a:xfrm>
          <a:prstGeom prst="rect">
            <a:avLst/>
          </a:prstGeom>
          <a:noFill/>
        </p:spPr>
        <p:txBody>
          <a:bodyPr wrap="square" rtlCol="0">
            <a:spAutoFit/>
          </a:bodyPr>
          <a:lstStyle/>
          <a:p>
            <a:pPr algn="just"/>
            <a:r>
              <a:rPr lang="ru-RU" b="1" dirty="0"/>
              <a:t>16. </a:t>
            </a:r>
            <a:r>
              <a:rPr lang="ru-RU" b="1" dirty="0" err="1"/>
              <a:t>Калуцкая</a:t>
            </a:r>
            <a:r>
              <a:rPr lang="ru-RU" b="1" dirty="0"/>
              <a:t> Е. К.</a:t>
            </a:r>
            <a:endParaRPr lang="ru-RU" dirty="0"/>
          </a:p>
          <a:p>
            <a:pPr algn="just"/>
            <a:r>
              <a:rPr lang="ru-RU" dirty="0"/>
              <a:t>Методология правового воспитания в современной школе и воспитательный потенциал права</a:t>
            </a:r>
            <a:r>
              <a:rPr lang="ru-RU" dirty="0" smtClean="0"/>
              <a:t>.</a:t>
            </a:r>
            <a:endParaRPr lang="en-US" dirty="0" smtClean="0"/>
          </a:p>
          <a:p>
            <a:pPr algn="just"/>
            <a:endParaRPr lang="ru-RU" dirty="0"/>
          </a:p>
          <a:p>
            <a:pPr algn="just"/>
            <a:r>
              <a:rPr lang="ru-RU" b="1" i="1" dirty="0"/>
              <a:t>Аннотация</a:t>
            </a:r>
            <a:r>
              <a:rPr lang="ru-RU" dirty="0"/>
              <a:t>:</a:t>
            </a:r>
          </a:p>
          <a:p>
            <a:pPr algn="just"/>
            <a:r>
              <a:rPr lang="ru-RU" i="1" dirty="0"/>
              <a:t>Автор рассуждает о воспитательном потенциале предмета «Право» в современной школе.</a:t>
            </a:r>
            <a:endParaRPr lang="ru-RU" dirty="0"/>
          </a:p>
          <a:p>
            <a:pPr algn="just"/>
            <a:r>
              <a:rPr lang="ru-RU" b="1" dirty="0"/>
              <a:t>//Преподавание истории и обществознания в школе. – 2015. - №3. – С. 71.</a:t>
            </a:r>
            <a:endParaRPr lang="ru-RU" dirty="0"/>
          </a:p>
          <a:p>
            <a:pPr algn="just"/>
            <a:r>
              <a:rPr lang="ru-RU" b="1" dirty="0"/>
              <a:t> </a:t>
            </a:r>
            <a:endParaRPr lang="ru-RU" dirty="0"/>
          </a:p>
          <a:p>
            <a:pPr algn="just"/>
            <a:r>
              <a:rPr lang="ru-RU" b="1" dirty="0"/>
              <a:t>17. </a:t>
            </a:r>
            <a:r>
              <a:rPr lang="ru-RU" b="1" dirty="0" err="1"/>
              <a:t>Филашова</a:t>
            </a:r>
            <a:r>
              <a:rPr lang="ru-RU" b="1" dirty="0"/>
              <a:t> О. А.</a:t>
            </a:r>
            <a:endParaRPr lang="ru-RU" dirty="0"/>
          </a:p>
          <a:p>
            <a:pPr algn="just"/>
            <a:r>
              <a:rPr lang="ru-RU" dirty="0"/>
              <a:t>Патриотическое воспитание средствами иностранного языка в начальной школе</a:t>
            </a:r>
            <a:r>
              <a:rPr lang="ru-RU" dirty="0" smtClean="0"/>
              <a:t>.</a:t>
            </a:r>
            <a:endParaRPr lang="en-US" dirty="0" smtClean="0"/>
          </a:p>
          <a:p>
            <a:pPr algn="just"/>
            <a:endParaRPr lang="ru-RU" dirty="0"/>
          </a:p>
          <a:p>
            <a:pPr algn="just"/>
            <a:r>
              <a:rPr lang="ru-RU" b="1" i="1" dirty="0"/>
              <a:t>Аннотация</a:t>
            </a:r>
            <a:r>
              <a:rPr lang="ru-RU" dirty="0"/>
              <a:t>:</a:t>
            </a:r>
          </a:p>
          <a:p>
            <a:pPr algn="just"/>
            <a:r>
              <a:rPr lang="ru-RU" i="1" dirty="0"/>
              <a:t>Автор делится опытом работы по использованию материалов современного учебно-методического комплекса (УМК) </a:t>
            </a:r>
            <a:r>
              <a:rPr lang="ru-RU" i="1" dirty="0" err="1"/>
              <a:t>Spotlight</a:t>
            </a:r>
            <a:r>
              <a:rPr lang="ru-RU" i="1" dirty="0"/>
              <a:t> Н.И. Быковой, Д. Дули, М.Д. Поспеловой, В. Эванс для формирования духовных и нравственных качеств личности младших школьников: толерантности, уважения к национальной культуре, патриотизма.</a:t>
            </a:r>
            <a:endParaRPr lang="ru-RU" dirty="0"/>
          </a:p>
          <a:p>
            <a:pPr algn="just"/>
            <a:r>
              <a:rPr lang="ru-RU" b="1" dirty="0"/>
              <a:t>//Эксперимент и инновации в школе. – 2015. - №2. – С. 14.</a:t>
            </a:r>
            <a:endParaRPr lang="ru-RU" dirty="0"/>
          </a:p>
          <a:p>
            <a:pPr algn="just"/>
            <a:endParaRPr lang="ru-RU" dirty="0"/>
          </a:p>
        </p:txBody>
      </p:sp>
    </p:spTree>
    <p:extLst>
      <p:ext uri="{BB962C8B-B14F-4D97-AF65-F5344CB8AC3E}">
        <p14:creationId xmlns:p14="http://schemas.microsoft.com/office/powerpoint/2010/main" val="1613824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628800"/>
            <a:ext cx="8496944" cy="5293757"/>
          </a:xfrm>
          <a:prstGeom prst="rect">
            <a:avLst/>
          </a:prstGeom>
          <a:noFill/>
        </p:spPr>
        <p:txBody>
          <a:bodyPr wrap="square" rtlCol="0">
            <a:spAutoFit/>
          </a:bodyPr>
          <a:lstStyle/>
          <a:p>
            <a:pPr algn="just"/>
            <a:r>
              <a:rPr lang="ru-RU" sz="2000" b="1" dirty="0"/>
              <a:t>18. </a:t>
            </a:r>
            <a:r>
              <a:rPr lang="ru-RU" sz="2000" b="1" dirty="0" err="1"/>
              <a:t>Пелеванюк</a:t>
            </a:r>
            <a:r>
              <a:rPr lang="ru-RU" sz="2000" b="1" dirty="0"/>
              <a:t> Е. Н.</a:t>
            </a:r>
            <a:endParaRPr lang="ru-RU" sz="2000" dirty="0"/>
          </a:p>
          <a:p>
            <a:pPr algn="just"/>
            <a:r>
              <a:rPr lang="ru-RU" sz="2000" dirty="0"/>
              <a:t>Воспитание патриотизма на уроках английского языка</a:t>
            </a:r>
            <a:r>
              <a:rPr lang="ru-RU" sz="2000" dirty="0" smtClean="0"/>
              <a:t>.</a:t>
            </a:r>
            <a:endParaRPr lang="en-US" sz="2000" dirty="0" smtClean="0"/>
          </a:p>
          <a:p>
            <a:pPr algn="just"/>
            <a:endParaRPr lang="ru-RU" sz="2000" dirty="0"/>
          </a:p>
          <a:p>
            <a:pPr algn="just"/>
            <a:r>
              <a:rPr lang="ru-RU" sz="2000" b="1" i="1" dirty="0"/>
              <a:t>Аннотация</a:t>
            </a:r>
            <a:r>
              <a:rPr lang="ru-RU" sz="2000" dirty="0"/>
              <a:t>:</a:t>
            </a:r>
          </a:p>
          <a:p>
            <a:pPr algn="just"/>
            <a:r>
              <a:rPr lang="ru-RU" sz="2000" i="1" dirty="0"/>
              <a:t>В статье рассматривается проблема патриотического воспитания учащихся. Автор раскрывает приемы работы и формы проведения занятий на уроках английского языка во 2-11-х классах школы.</a:t>
            </a:r>
            <a:endParaRPr lang="ru-RU" sz="2000" dirty="0"/>
          </a:p>
          <a:p>
            <a:pPr algn="just"/>
            <a:r>
              <a:rPr lang="ru-RU" sz="2000" b="1" dirty="0"/>
              <a:t>//Эксперимент и инновации в школе. – 2015. - №2. – С. 17</a:t>
            </a:r>
            <a:r>
              <a:rPr lang="ru-RU" sz="2000" b="1" dirty="0" smtClean="0"/>
              <a:t>.</a:t>
            </a:r>
            <a:endParaRPr lang="en-US" sz="2000" b="1" dirty="0" smtClean="0"/>
          </a:p>
          <a:p>
            <a:pPr algn="just"/>
            <a:endParaRPr lang="ru-RU" sz="2000" dirty="0"/>
          </a:p>
          <a:p>
            <a:pPr algn="just"/>
            <a:r>
              <a:rPr lang="ru-RU" sz="2000" b="1" dirty="0"/>
              <a:t>19. Зенченко Е. В.</a:t>
            </a:r>
            <a:endParaRPr lang="ru-RU" sz="2000" dirty="0"/>
          </a:p>
          <a:p>
            <a:pPr algn="just"/>
            <a:r>
              <a:rPr lang="ru-RU" sz="2000" dirty="0"/>
              <a:t>Патриотическое воспитание на уроке истории и во внеурочное время</a:t>
            </a:r>
            <a:r>
              <a:rPr lang="ru-RU" sz="2000" dirty="0" smtClean="0"/>
              <a:t>.</a:t>
            </a:r>
            <a:endParaRPr lang="en-US" sz="2000" dirty="0" smtClean="0"/>
          </a:p>
          <a:p>
            <a:pPr algn="just"/>
            <a:endParaRPr lang="ru-RU" sz="2000" dirty="0"/>
          </a:p>
          <a:p>
            <a:pPr algn="just"/>
            <a:r>
              <a:rPr lang="ru-RU" sz="2000" b="1" i="1" dirty="0"/>
              <a:t>Аннотация</a:t>
            </a:r>
            <a:r>
              <a:rPr lang="ru-RU" sz="2000" dirty="0"/>
              <a:t>:</a:t>
            </a:r>
          </a:p>
          <a:p>
            <a:pPr algn="just"/>
            <a:r>
              <a:rPr lang="ru-RU" sz="2000" i="1" dirty="0"/>
              <a:t>Автор предлагает конспект урока истории по патриотическому воспитанию молодежи.</a:t>
            </a:r>
            <a:endParaRPr lang="ru-RU" sz="2000" dirty="0"/>
          </a:p>
          <a:p>
            <a:pPr algn="just"/>
            <a:r>
              <a:rPr lang="ru-RU" sz="2000" b="1" dirty="0"/>
              <a:t>//Эксперимент и инновации в школе. – 2015. - №2. – С. 20.</a:t>
            </a:r>
            <a:endParaRPr lang="ru-RU" sz="2000" dirty="0"/>
          </a:p>
          <a:p>
            <a:endParaRPr lang="ru-RU" dirty="0"/>
          </a:p>
        </p:txBody>
      </p:sp>
      <p:sp>
        <p:nvSpPr>
          <p:cNvPr id="6" name="TextBox 5"/>
          <p:cNvSpPr txBox="1"/>
          <p:nvPr/>
        </p:nvSpPr>
        <p:spPr>
          <a:xfrm>
            <a:off x="323528" y="836712"/>
            <a:ext cx="8496944"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
        <p:nvSpPr>
          <p:cNvPr id="3" name="TextBox 2"/>
          <p:cNvSpPr txBox="1"/>
          <p:nvPr/>
        </p:nvSpPr>
        <p:spPr>
          <a:xfrm>
            <a:off x="251520" y="1431360"/>
            <a:ext cx="8712968" cy="5539978"/>
          </a:xfrm>
          <a:prstGeom prst="rect">
            <a:avLst/>
          </a:prstGeom>
          <a:noFill/>
        </p:spPr>
        <p:txBody>
          <a:bodyPr wrap="square" rtlCol="0">
            <a:spAutoFit/>
          </a:bodyPr>
          <a:lstStyle/>
          <a:p>
            <a:pPr algn="just"/>
            <a:r>
              <a:rPr lang="ru-RU" sz="1600" b="1" dirty="0"/>
              <a:t>20. Соловей Т. Г.</a:t>
            </a:r>
            <a:endParaRPr lang="ru-RU" sz="1600" dirty="0"/>
          </a:p>
          <a:p>
            <a:pPr algn="just"/>
            <a:r>
              <a:rPr lang="ru-RU" sz="1600" dirty="0"/>
              <a:t>«Пушкин – наше все», или «Азбука» нравственности от А. С. Пушкина</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Автор статьи делится опытом нравственного воспитания учащихся при изучении произведений Пушкина на разных этапах школьного образования. На уроке широко используются проблемные ситуации. Мультимедийные средства, большое значение придается работе со словом.</a:t>
            </a:r>
            <a:endParaRPr lang="ru-RU" sz="1600" dirty="0"/>
          </a:p>
          <a:p>
            <a:pPr algn="just"/>
            <a:r>
              <a:rPr lang="ru-RU" sz="1600" b="1" dirty="0"/>
              <a:t>//Литература в школе. – 2015. - №8. – С. 33</a:t>
            </a:r>
            <a:r>
              <a:rPr lang="ru-RU" sz="1600" b="1" dirty="0" smtClean="0"/>
              <a:t>.</a:t>
            </a:r>
            <a:endParaRPr lang="en-US" sz="1600" b="1" dirty="0" smtClean="0"/>
          </a:p>
          <a:p>
            <a:pPr algn="just"/>
            <a:endParaRPr lang="ru-RU" sz="1600" dirty="0"/>
          </a:p>
          <a:p>
            <a:pPr algn="just"/>
            <a:r>
              <a:rPr lang="ru-RU" sz="1600" b="1" dirty="0"/>
              <a:t>21. Казначеева Н. Н.</a:t>
            </a:r>
            <a:endParaRPr lang="ru-RU" sz="1600" dirty="0"/>
          </a:p>
          <a:p>
            <a:pPr algn="just"/>
            <a:r>
              <a:rPr lang="ru-RU" sz="1600" dirty="0"/>
              <a:t>Восприятие литературного произведения современными школьниками в условиях информационной социализации</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Рассматриваются особенности процесса восприятия знаний современными подростками и юношами в условиях информационной социализации. Актуализируется необходимость формирования у подростков и юношей эстетического опыта в процессе изучения художественных образов. Литературные произведения анализируются с учетом воздействия на школьников современных информационных технологий.</a:t>
            </a:r>
            <a:endParaRPr lang="ru-RU" sz="1600" dirty="0"/>
          </a:p>
          <a:p>
            <a:pPr algn="just"/>
            <a:r>
              <a:rPr lang="ru-RU" sz="1600" b="1" dirty="0"/>
              <a:t>//Воспитание школьников. – 2015. - №6. – С. 44.</a:t>
            </a:r>
            <a:endParaRPr lang="ru-RU" sz="1600"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830997"/>
          </a:xfrm>
          <a:prstGeom prst="rect">
            <a:avLst/>
          </a:prstGeom>
          <a:noFill/>
        </p:spPr>
        <p:txBody>
          <a:bodyPr wrap="square" rtlCol="0">
            <a:spAutoFit/>
          </a:bodyPr>
          <a:lstStyle/>
          <a:p>
            <a:r>
              <a:rPr lang="en-US" sz="2400" b="1" dirty="0" smtClean="0"/>
              <a:t>II. </a:t>
            </a:r>
            <a:r>
              <a:rPr lang="ru-RU" sz="2400" b="1" dirty="0" smtClean="0"/>
              <a:t>Каталог </a:t>
            </a:r>
            <a:r>
              <a:rPr lang="ru-RU" sz="2400" b="1" dirty="0"/>
              <a:t>статей. Раздел «Воспитание»</a:t>
            </a:r>
            <a:endParaRPr lang="en-US" sz="2400" b="1" dirty="0"/>
          </a:p>
          <a:p>
            <a:endParaRPr lang="ru-RU" sz="2400" b="1" dirty="0"/>
          </a:p>
        </p:txBody>
      </p:sp>
      <p:sp>
        <p:nvSpPr>
          <p:cNvPr id="3" name="TextBox 2"/>
          <p:cNvSpPr txBox="1"/>
          <p:nvPr/>
        </p:nvSpPr>
        <p:spPr>
          <a:xfrm>
            <a:off x="179512" y="1196753"/>
            <a:ext cx="8784976" cy="5678478"/>
          </a:xfrm>
          <a:prstGeom prst="rect">
            <a:avLst/>
          </a:prstGeom>
          <a:noFill/>
        </p:spPr>
        <p:txBody>
          <a:bodyPr wrap="square" rtlCol="0">
            <a:spAutoFit/>
          </a:bodyPr>
          <a:lstStyle/>
          <a:p>
            <a:pPr algn="just"/>
            <a:r>
              <a:rPr lang="ru-RU" sz="1500" b="1" dirty="0"/>
              <a:t>1. Селиванова Н. Л.</a:t>
            </a:r>
            <a:endParaRPr lang="ru-RU" sz="1500" dirty="0"/>
          </a:p>
          <a:p>
            <a:pPr algn="just"/>
            <a:r>
              <a:rPr lang="ru-RU" sz="1500" dirty="0"/>
              <a:t>Векторы развития воспитания в системе образования</a:t>
            </a:r>
            <a:r>
              <a:rPr lang="ru-RU" sz="1500" dirty="0" smtClean="0"/>
              <a:t>.</a:t>
            </a:r>
            <a:endParaRPr lang="en-US" sz="1500" dirty="0" smtClean="0"/>
          </a:p>
          <a:p>
            <a:pPr algn="just"/>
            <a:endParaRPr lang="ru-RU" sz="1500" dirty="0"/>
          </a:p>
          <a:p>
            <a:pPr algn="just"/>
            <a:r>
              <a:rPr lang="ru-RU" sz="1500" b="1" i="1" dirty="0"/>
              <a:t>Аннотация</a:t>
            </a:r>
            <a:r>
              <a:rPr lang="ru-RU" sz="1500" dirty="0"/>
              <a:t>:</a:t>
            </a:r>
          </a:p>
          <a:p>
            <a:pPr algn="just"/>
            <a:r>
              <a:rPr lang="ru-RU" sz="1500" i="1" dirty="0"/>
              <a:t>В статье рассматриваются современные вызовы, стоящие перед воспитанием, раскрываются объективные и субъективные факторы решения проблем воспитания в системе образования, охарактеризован ряд возможных векторов развития воспитания: реализация </a:t>
            </a:r>
            <a:r>
              <a:rPr lang="ru-RU" sz="1500" i="1" dirty="0" err="1"/>
              <a:t>полисубъектной</a:t>
            </a:r>
            <a:r>
              <a:rPr lang="ru-RU" sz="1500" i="1" dirty="0"/>
              <a:t> стратегии воспитания, использование воспитательного потенциала современных форм и методов образования, акцент на реализацию воспитательных функций педагога, изменение его подготовки и системы повышения квалификации.</a:t>
            </a:r>
            <a:endParaRPr lang="ru-RU" sz="1500" dirty="0"/>
          </a:p>
          <a:p>
            <a:pPr algn="just"/>
            <a:r>
              <a:rPr lang="ru-RU" sz="1500" b="1" dirty="0"/>
              <a:t>//Профессиональное образование. Столица. – 2017 - №10. – С. 8.</a:t>
            </a:r>
            <a:endParaRPr lang="ru-RU" sz="1500" dirty="0"/>
          </a:p>
          <a:p>
            <a:pPr algn="just"/>
            <a:r>
              <a:rPr lang="ru-RU" sz="1500" b="1" dirty="0"/>
              <a:t> </a:t>
            </a:r>
            <a:endParaRPr lang="ru-RU" sz="1500" dirty="0"/>
          </a:p>
          <a:p>
            <a:pPr algn="just"/>
            <a:r>
              <a:rPr lang="ru-RU" sz="1500" b="1" dirty="0"/>
              <a:t>2.</a:t>
            </a:r>
            <a:r>
              <a:rPr lang="ru-RU" sz="1500" dirty="0"/>
              <a:t> </a:t>
            </a:r>
            <a:r>
              <a:rPr lang="ru-RU" sz="1500" b="1" dirty="0" err="1"/>
              <a:t>Чернышкова</a:t>
            </a:r>
            <a:r>
              <a:rPr lang="ru-RU" sz="1500" b="1" dirty="0"/>
              <a:t> Л. В., </a:t>
            </a:r>
            <a:r>
              <a:rPr lang="ru-RU" sz="1500" b="1" dirty="0" err="1"/>
              <a:t>Тюляева</a:t>
            </a:r>
            <a:r>
              <a:rPr lang="ru-RU" sz="1500" b="1" dirty="0"/>
              <a:t> Т. И.</a:t>
            </a:r>
            <a:endParaRPr lang="ru-RU" sz="1500" dirty="0"/>
          </a:p>
          <a:p>
            <a:pPr algn="just"/>
            <a:r>
              <a:rPr lang="ru-RU" sz="1500" dirty="0"/>
              <a:t>Направления развития воспитательного потенциала школы в образовательной среде учебной организации</a:t>
            </a:r>
            <a:r>
              <a:rPr lang="ru-RU" sz="1500" dirty="0" smtClean="0"/>
              <a:t>.</a:t>
            </a:r>
            <a:endParaRPr lang="en-US" sz="1500" dirty="0" smtClean="0"/>
          </a:p>
          <a:p>
            <a:pPr algn="just"/>
            <a:endParaRPr lang="ru-RU" sz="1500" dirty="0"/>
          </a:p>
          <a:p>
            <a:pPr algn="just"/>
            <a:r>
              <a:rPr lang="ru-RU" sz="1500" b="1" i="1" dirty="0"/>
              <a:t>Аннотация</a:t>
            </a:r>
            <a:r>
              <a:rPr lang="ru-RU" sz="1500" dirty="0"/>
              <a:t>:</a:t>
            </a:r>
          </a:p>
          <a:p>
            <a:pPr algn="just"/>
            <a:r>
              <a:rPr lang="ru-RU" sz="1500" i="1" dirty="0"/>
              <a:t>В статье речь идет о современной образовательной и воспитательной реальности, направлениях развития воспитания в конкретной школе; субъектах воспитания, исследовательской работе гражданско-патриотической и духовно-нравственной направленности в рамках экспериментальной площадки </a:t>
            </a:r>
            <a:r>
              <a:rPr lang="ru-RU" sz="1500" i="1" dirty="0" err="1"/>
              <a:t>АПКиППРО</a:t>
            </a:r>
            <a:r>
              <a:rPr lang="ru-RU" sz="1500" i="1" dirty="0"/>
              <a:t>, принципах и условиях воспитания обучающихся; созданию программы воспитывающей среды в образовательном пространстве учебной организации.</a:t>
            </a:r>
            <a:endParaRPr lang="ru-RU" sz="1500" dirty="0"/>
          </a:p>
          <a:p>
            <a:pPr algn="just"/>
            <a:r>
              <a:rPr lang="ru-RU" sz="1500" b="1" dirty="0"/>
              <a:t>//Методист. – 2016. - №4. – С. 13.</a:t>
            </a:r>
            <a:endParaRPr lang="ru-RU" sz="1500"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784976" cy="830997"/>
          </a:xfrm>
          <a:prstGeom prst="rect">
            <a:avLst/>
          </a:prstGeom>
          <a:noFill/>
        </p:spPr>
        <p:txBody>
          <a:bodyPr wrap="square" rtlCol="0">
            <a:spAutoFit/>
          </a:bodyPr>
          <a:lstStyle/>
          <a:p>
            <a:r>
              <a:rPr lang="en-US" sz="2400" b="1" dirty="0" smtClean="0"/>
              <a:t>II. </a:t>
            </a:r>
            <a:r>
              <a:rPr lang="ru-RU" sz="2400" b="1" dirty="0" smtClean="0"/>
              <a:t>Каталог </a:t>
            </a:r>
            <a:r>
              <a:rPr lang="ru-RU" sz="2400" b="1" dirty="0"/>
              <a:t>статей. Раздел «Воспитание»</a:t>
            </a:r>
            <a:endParaRPr lang="en-US" sz="2400" b="1" dirty="0"/>
          </a:p>
          <a:p>
            <a:endParaRPr lang="ru-RU" sz="2400" dirty="0"/>
          </a:p>
        </p:txBody>
      </p:sp>
      <p:sp>
        <p:nvSpPr>
          <p:cNvPr id="3" name="TextBox 2"/>
          <p:cNvSpPr txBox="1"/>
          <p:nvPr/>
        </p:nvSpPr>
        <p:spPr>
          <a:xfrm>
            <a:off x="251520" y="1340768"/>
            <a:ext cx="8712968" cy="5816977"/>
          </a:xfrm>
          <a:prstGeom prst="rect">
            <a:avLst/>
          </a:prstGeom>
          <a:noFill/>
        </p:spPr>
        <p:txBody>
          <a:bodyPr wrap="square" rtlCol="0">
            <a:spAutoFit/>
          </a:bodyPr>
          <a:lstStyle/>
          <a:p>
            <a:pPr algn="just"/>
            <a:r>
              <a:rPr lang="ru-RU" sz="1600" b="1" dirty="0"/>
              <a:t>3. Вербицкий А. А.</a:t>
            </a:r>
            <a:endParaRPr lang="ru-RU" sz="1600" dirty="0"/>
          </a:p>
          <a:p>
            <a:pPr algn="just"/>
            <a:r>
              <a:rPr lang="ru-RU" sz="1600" dirty="0"/>
              <a:t>Воспитание в современной образовательной парадигме</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В статье показано, что современная система образования продолжает функционировать в рамках </a:t>
            </a:r>
            <a:r>
              <a:rPr lang="ru-RU" sz="1600" i="1" dirty="0" err="1"/>
              <a:t>знаниевого</a:t>
            </a:r>
            <a:r>
              <a:rPr lang="ru-RU" sz="1600" i="1" dirty="0"/>
              <a:t> подхода и не отвечает современным потребностям общества. По мнению автора, основой для решения создавшейся ситуации может стать психолого-педагогическая теория контекстного образования, которая дает возможности раскрывать и развивать творческий потенциал обучающихся.</a:t>
            </a:r>
            <a:endParaRPr lang="ru-RU" sz="1600" dirty="0"/>
          </a:p>
          <a:p>
            <a:pPr algn="just"/>
            <a:r>
              <a:rPr lang="ru-RU" sz="1600" b="1" dirty="0"/>
              <a:t>//Педагогика. – 2016. - №3. – С. 3.</a:t>
            </a:r>
            <a:endParaRPr lang="ru-RU" sz="1600" dirty="0"/>
          </a:p>
          <a:p>
            <a:pPr algn="just"/>
            <a:r>
              <a:rPr lang="ru-RU" sz="1600" b="1" dirty="0"/>
              <a:t> </a:t>
            </a:r>
            <a:endParaRPr lang="ru-RU" sz="1600" dirty="0"/>
          </a:p>
          <a:p>
            <a:pPr algn="just"/>
            <a:r>
              <a:rPr lang="ru-RU" sz="1600" b="1" dirty="0"/>
              <a:t>4. </a:t>
            </a:r>
            <a:r>
              <a:rPr lang="ru-RU" sz="1600" b="1" dirty="0" err="1"/>
              <a:t>Горфина</a:t>
            </a:r>
            <a:r>
              <a:rPr lang="ru-RU" sz="1600" b="1" dirty="0"/>
              <a:t> М. Н.</a:t>
            </a:r>
            <a:endParaRPr lang="ru-RU" sz="1600" dirty="0"/>
          </a:p>
          <a:p>
            <a:pPr algn="just"/>
            <a:r>
              <a:rPr lang="ru-RU" sz="1600" dirty="0"/>
              <a:t>О гражданском и патриотическом воспитании в процессе обучения школьников во внеурочной деятельности, связанной с изучением учебного предмета «История</a:t>
            </a:r>
            <a:r>
              <a:rPr lang="ru-RU" sz="1600" dirty="0" smtClean="0"/>
              <a:t>».</a:t>
            </a:r>
            <a:endParaRPr lang="en-US" sz="1600" dirty="0" smtClean="0"/>
          </a:p>
          <a:p>
            <a:pPr algn="just"/>
            <a:endParaRPr lang="ru-RU" sz="1600" dirty="0"/>
          </a:p>
          <a:p>
            <a:pPr algn="just"/>
            <a:r>
              <a:rPr lang="ru-RU" sz="1600" b="1" i="1" dirty="0"/>
              <a:t>Аннотация</a:t>
            </a:r>
            <a:r>
              <a:rPr lang="ru-RU" sz="1600" dirty="0"/>
              <a:t>:</a:t>
            </a:r>
          </a:p>
          <a:p>
            <a:pPr algn="just"/>
            <a:r>
              <a:rPr lang="ru-RU" sz="1600" i="1" dirty="0"/>
              <a:t>Патриотическое и гражданское воспитание подрастающего поколения автором рассматривается как объективная потребность и условие дальнейшего развития общества. Важное значение в этом плане придается внеурочной деятельности, связанной с изучением учебного предмета «история».</a:t>
            </a:r>
            <a:endParaRPr lang="ru-RU" sz="1600" dirty="0"/>
          </a:p>
          <a:p>
            <a:pPr algn="just"/>
            <a:r>
              <a:rPr lang="ru-RU" sz="1600" b="1" dirty="0"/>
              <a:t>//Воспитание школьников. – 2013. - №9. – С. 34.</a:t>
            </a:r>
            <a:endParaRPr lang="ru-RU" sz="1600" dirty="0"/>
          </a:p>
          <a:p>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692696"/>
            <a:ext cx="8712968" cy="738664"/>
          </a:xfrm>
          <a:prstGeom prst="rect">
            <a:avLst/>
          </a:prstGeom>
          <a:noFill/>
        </p:spPr>
        <p:txBody>
          <a:bodyPr wrap="square" rtlCol="0">
            <a:spAutoFit/>
          </a:bodyPr>
          <a:lstStyle/>
          <a:p>
            <a:r>
              <a:rPr lang="en-US" sz="2400" b="1" dirty="0" smtClean="0"/>
              <a:t>II. </a:t>
            </a:r>
            <a:r>
              <a:rPr lang="ru-RU" sz="2400" b="1" dirty="0" smtClean="0"/>
              <a:t>Каталог </a:t>
            </a:r>
            <a:r>
              <a:rPr lang="ru-RU" sz="2400" b="1" dirty="0"/>
              <a:t>статей. Раздел «Воспитание»</a:t>
            </a:r>
            <a:endParaRPr lang="en-US" sz="2400" b="1" dirty="0"/>
          </a:p>
          <a:p>
            <a:endParaRPr lang="ru-RU" dirty="0"/>
          </a:p>
        </p:txBody>
      </p:sp>
      <p:sp>
        <p:nvSpPr>
          <p:cNvPr id="3" name="TextBox 2"/>
          <p:cNvSpPr txBox="1"/>
          <p:nvPr/>
        </p:nvSpPr>
        <p:spPr>
          <a:xfrm>
            <a:off x="251520" y="1268760"/>
            <a:ext cx="8568952" cy="5770811"/>
          </a:xfrm>
          <a:prstGeom prst="rect">
            <a:avLst/>
          </a:prstGeom>
          <a:noFill/>
        </p:spPr>
        <p:txBody>
          <a:bodyPr wrap="square" rtlCol="0">
            <a:spAutoFit/>
          </a:bodyPr>
          <a:lstStyle/>
          <a:p>
            <a:pPr algn="just"/>
            <a:r>
              <a:rPr lang="ru-RU" sz="1300" b="1" dirty="0"/>
              <a:t>5. </a:t>
            </a:r>
            <a:r>
              <a:rPr lang="ru-RU" sz="1300" b="1" dirty="0" err="1"/>
              <a:t>Луцишина</a:t>
            </a:r>
            <a:r>
              <a:rPr lang="ru-RU" sz="1300" b="1" dirty="0"/>
              <a:t> И. В., </a:t>
            </a:r>
            <a:r>
              <a:rPr lang="ru-RU" sz="1300" b="1" dirty="0" err="1"/>
              <a:t>Луцишин</a:t>
            </a:r>
            <a:r>
              <a:rPr lang="ru-RU" sz="1300" b="1" dirty="0"/>
              <a:t> А. В.</a:t>
            </a:r>
            <a:endParaRPr lang="ru-RU" sz="1300" dirty="0"/>
          </a:p>
          <a:p>
            <a:pPr algn="just"/>
            <a:r>
              <a:rPr lang="ru-RU" sz="1300" dirty="0"/>
              <a:t>Роль исторического образования в воспитании школьников</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Современные национальные воспитательные идеалы. Концепция духовно-нравственного развития и воспитания личности гражданина России. Школа как социальный институт.</a:t>
            </a:r>
            <a:endParaRPr lang="ru-RU" sz="1300" dirty="0"/>
          </a:p>
          <a:p>
            <a:pPr algn="just"/>
            <a:r>
              <a:rPr lang="ru-RU" sz="1300" b="1" dirty="0"/>
              <a:t>//Образование в современной школе. – 2012. - №4. – С. 27.</a:t>
            </a:r>
            <a:endParaRPr lang="ru-RU" sz="1300" dirty="0"/>
          </a:p>
          <a:p>
            <a:pPr algn="just"/>
            <a:r>
              <a:rPr lang="ru-RU" sz="1300" b="1" dirty="0"/>
              <a:t> </a:t>
            </a:r>
            <a:endParaRPr lang="ru-RU" sz="1300" dirty="0"/>
          </a:p>
          <a:p>
            <a:pPr algn="just"/>
            <a:r>
              <a:rPr lang="ru-RU" sz="1300" b="1" dirty="0"/>
              <a:t>6. Панова О. В.</a:t>
            </a:r>
            <a:endParaRPr lang="ru-RU" sz="1300" dirty="0"/>
          </a:p>
          <a:p>
            <a:pPr algn="just"/>
            <a:r>
              <a:rPr lang="ru-RU" sz="1300" dirty="0"/>
              <a:t>Роль социального проектирования в воспитании школьников</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Придание многообразным проектам школьников статуса социального проекта посредством разрабатываемой автором педагогической технологии социального проектирования качественно изменяет их воспитательный потенциал. Предложенная автором функциональная модель развития социальной компетентности делает возможным охватить этой деятельностью всех старших школьников и оценить результаты воспитания в соответствии с выбранной структурой социальной компетентности.</a:t>
            </a:r>
            <a:endParaRPr lang="ru-RU" sz="1300" dirty="0"/>
          </a:p>
          <a:p>
            <a:pPr algn="just"/>
            <a:r>
              <a:rPr lang="ru-RU" sz="1300" b="1" dirty="0"/>
              <a:t>//Воспитание школьников. – 2011. - №8. – С. 31.</a:t>
            </a:r>
            <a:endParaRPr lang="ru-RU" sz="1300" dirty="0"/>
          </a:p>
          <a:p>
            <a:pPr algn="just"/>
            <a:r>
              <a:rPr lang="ru-RU" sz="1300" b="1" dirty="0"/>
              <a:t> </a:t>
            </a:r>
            <a:endParaRPr lang="ru-RU" sz="1300" dirty="0"/>
          </a:p>
          <a:p>
            <a:pPr algn="just"/>
            <a:r>
              <a:rPr lang="ru-RU" sz="1300" b="1" dirty="0"/>
              <a:t>7. Нечаев М. П.</a:t>
            </a:r>
            <a:endParaRPr lang="ru-RU" sz="1300" dirty="0"/>
          </a:p>
          <a:p>
            <a:pPr algn="just"/>
            <a:r>
              <a:rPr lang="ru-RU" sz="1300" dirty="0"/>
              <a:t>Воспитывающий потенциал современного учебного занятия и возможности его повышения</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В статье рассматриваются воспитательные возможности урока в школе и их реализация в процессе обучения. На этой основе определяются и раскрываются механизмы развития воспитывающего потенциала современного учебного занятия.</a:t>
            </a:r>
            <a:endParaRPr lang="ru-RU" sz="1300" dirty="0"/>
          </a:p>
          <a:p>
            <a:pPr algn="just"/>
            <a:r>
              <a:rPr lang="ru-RU" sz="1300" b="1" dirty="0"/>
              <a:t>//Наука и школа. – 2010. - №6. – С. 85.</a:t>
            </a:r>
            <a:endParaRPr lang="ru-RU" sz="1300"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568952" cy="738664"/>
          </a:xfrm>
          <a:prstGeom prst="rect">
            <a:avLst/>
          </a:prstGeom>
          <a:noFill/>
        </p:spPr>
        <p:txBody>
          <a:bodyPr wrap="square" rtlCol="0">
            <a:spAutoFit/>
          </a:bodyPr>
          <a:lstStyle/>
          <a:p>
            <a:r>
              <a:rPr lang="en-US" sz="2400" b="1" dirty="0" smtClean="0"/>
              <a:t>IV. </a:t>
            </a:r>
            <a:r>
              <a:rPr lang="ru-RU" sz="2400" b="1" dirty="0"/>
              <a:t>Издания СОИРО</a:t>
            </a:r>
            <a:endParaRPr lang="en-US" sz="2400" b="1" dirty="0"/>
          </a:p>
          <a:p>
            <a:endParaRPr lang="ru-RU" dirty="0"/>
          </a:p>
        </p:txBody>
      </p:sp>
      <p:sp>
        <p:nvSpPr>
          <p:cNvPr id="3" name="TextBox 2"/>
          <p:cNvSpPr txBox="1"/>
          <p:nvPr/>
        </p:nvSpPr>
        <p:spPr>
          <a:xfrm>
            <a:off x="251520" y="1503368"/>
            <a:ext cx="8712968" cy="2523768"/>
          </a:xfrm>
          <a:prstGeom prst="rect">
            <a:avLst/>
          </a:prstGeom>
          <a:noFill/>
        </p:spPr>
        <p:txBody>
          <a:bodyPr wrap="square" rtlCol="0">
            <a:spAutoFit/>
          </a:bodyPr>
          <a:lstStyle/>
          <a:p>
            <a:pPr algn="just"/>
            <a:r>
              <a:rPr lang="ru-RU" sz="2800" b="1" dirty="0" smtClean="0"/>
              <a:t>1.</a:t>
            </a:r>
            <a:r>
              <a:rPr lang="ru-RU" sz="2800" dirty="0" smtClean="0"/>
              <a:t> Материалы </a:t>
            </a:r>
            <a:r>
              <a:rPr lang="ru-RU" sz="2800" dirty="0"/>
              <a:t>региональной научно-практической конференции «Формирование культурного поля обучающихся средствами предметов гуманитарного цикла». Год издания: 2015. </a:t>
            </a:r>
            <a:r>
              <a:rPr lang="ru-RU" sz="2800" dirty="0" smtClean="0"/>
              <a:t>Доступ </a:t>
            </a:r>
            <a:r>
              <a:rPr lang="ru-RU" sz="2800" dirty="0"/>
              <a:t>к ресурсу: </a:t>
            </a:r>
            <a:r>
              <a:rPr lang="ru-RU" sz="2800" u="sng" dirty="0">
                <a:hlinkClick r:id="rId3"/>
              </a:rPr>
              <a:t>https://www.calameo.com/read/006398858feabbefbf081</a:t>
            </a:r>
            <a:r>
              <a:rPr lang="ru-RU" sz="2800" dirty="0"/>
              <a:t>.</a:t>
            </a:r>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07504" y="692696"/>
            <a:ext cx="8712968" cy="738664"/>
          </a:xfrm>
          <a:prstGeom prst="rect">
            <a:avLst/>
          </a:prstGeom>
          <a:noFill/>
        </p:spPr>
        <p:txBody>
          <a:bodyPr wrap="square" rtlCol="0">
            <a:spAutoFit/>
          </a:bodyPr>
          <a:lstStyle/>
          <a:p>
            <a:r>
              <a:rPr lang="en-US" sz="2400" b="1" dirty="0"/>
              <a:t>IV. </a:t>
            </a:r>
            <a:r>
              <a:rPr lang="ru-RU" sz="2400" b="1" dirty="0"/>
              <a:t>Книжный каталог. Раздел «Теория и методика воспитания»</a:t>
            </a:r>
          </a:p>
          <a:p>
            <a:endParaRPr lang="ru-RU" dirty="0"/>
          </a:p>
        </p:txBody>
      </p:sp>
      <p:sp>
        <p:nvSpPr>
          <p:cNvPr id="3" name="TextBox 2"/>
          <p:cNvSpPr txBox="1"/>
          <p:nvPr/>
        </p:nvSpPr>
        <p:spPr>
          <a:xfrm>
            <a:off x="107504" y="1196752"/>
            <a:ext cx="8712968" cy="5539978"/>
          </a:xfrm>
          <a:prstGeom prst="rect">
            <a:avLst/>
          </a:prstGeom>
          <a:noFill/>
        </p:spPr>
        <p:txBody>
          <a:bodyPr wrap="square" rtlCol="0">
            <a:spAutoFit/>
          </a:bodyPr>
          <a:lstStyle/>
          <a:p>
            <a:r>
              <a:rPr lang="en-US" sz="1400" b="1" dirty="0" smtClean="0"/>
              <a:t>1. </a:t>
            </a:r>
            <a:r>
              <a:rPr lang="ru-RU" sz="1400" b="1" dirty="0" smtClean="0"/>
              <a:t>Педагогика </a:t>
            </a:r>
            <a:r>
              <a:rPr lang="ru-RU" sz="1400" b="1" dirty="0"/>
              <a:t>высокого полета</a:t>
            </a:r>
            <a:r>
              <a:rPr lang="ru-RU" sz="1400" dirty="0"/>
              <a:t> /Под редакцией проф. </a:t>
            </a:r>
            <a:r>
              <a:rPr lang="ru-RU" sz="1400" dirty="0" err="1"/>
              <a:t>Щурковой</a:t>
            </a:r>
            <a:r>
              <a:rPr lang="ru-RU" sz="1400" dirty="0"/>
              <a:t> Н. Е. – М.: Центр «Педагогический поиск», 2015. – 128 с</a:t>
            </a:r>
            <a:r>
              <a:rPr lang="ru-RU" sz="1400" dirty="0" smtClean="0"/>
              <a:t>.</a:t>
            </a:r>
            <a:endParaRPr lang="en-US" sz="1400" dirty="0" smtClean="0"/>
          </a:p>
          <a:p>
            <a:pPr marL="342900" indent="-342900">
              <a:buAutoNum type="arabicPeriod"/>
            </a:pPr>
            <a:endParaRPr lang="ru-RU" sz="1400" dirty="0"/>
          </a:p>
          <a:p>
            <a:r>
              <a:rPr lang="ru-RU" sz="1400" b="1" i="1" dirty="0" smtClean="0"/>
              <a:t>Аннотация</a:t>
            </a:r>
            <a:r>
              <a:rPr lang="ru-RU" sz="1400" b="1" i="1" dirty="0"/>
              <a:t>:</a:t>
            </a:r>
            <a:endParaRPr lang="ru-RU" sz="1400" dirty="0"/>
          </a:p>
          <a:p>
            <a:r>
              <a:rPr lang="ru-RU" sz="1400" i="1" dirty="0"/>
              <a:t>В этой книге творческая группа учителей (теоретиков и практиков) представляет концепцию нового воспитания, разрабатывает методы воплощения своих идей в современной школе и подчеркивает острую необходимость профессиональной переподготовки школьного учителя; теоретические основы нового воспитания методически разработаны и хорошо проиллюстрированы.</a:t>
            </a:r>
            <a:endParaRPr lang="ru-RU" sz="1400" dirty="0"/>
          </a:p>
          <a:p>
            <a:r>
              <a:rPr lang="ru-RU" sz="1400" i="1" dirty="0"/>
              <a:t>Она адресована широкому кругу педагогов: учителям, директорам школ, преподавателям высших учебных заведений и учителям колледжей, воспитателям детских садов, домов творчества, а также студентам педвузов и должностным лицам административных структур.</a:t>
            </a:r>
            <a:endParaRPr lang="ru-RU" sz="1400" dirty="0"/>
          </a:p>
          <a:p>
            <a:r>
              <a:rPr lang="ru-RU" sz="1400" i="1" dirty="0"/>
              <a:t> </a:t>
            </a:r>
            <a:endParaRPr lang="ru-RU" sz="1400" dirty="0"/>
          </a:p>
          <a:p>
            <a:r>
              <a:rPr lang="ru-RU" sz="1400" b="1" dirty="0"/>
              <a:t>2</a:t>
            </a:r>
            <a:r>
              <a:rPr lang="ru-RU" sz="1400" dirty="0"/>
              <a:t>. </a:t>
            </a:r>
            <a:r>
              <a:rPr lang="ru-RU" sz="1400" b="1" dirty="0"/>
              <a:t>Степанов П. В.</a:t>
            </a:r>
            <a:endParaRPr lang="ru-RU" sz="1400" dirty="0"/>
          </a:p>
          <a:p>
            <a:r>
              <a:rPr lang="ru-RU" sz="1400" b="1" dirty="0"/>
              <a:t>Оценка качества и анализ воспитания в основной и средней школе</a:t>
            </a:r>
            <a:r>
              <a:rPr lang="ru-RU" sz="1400" dirty="0"/>
              <a:t> /П. В. Степанов, И. В. Степанова. – М.: Просвещение, 2014. – 80 с</a:t>
            </a:r>
            <a:r>
              <a:rPr lang="ru-RU" sz="1400" dirty="0" smtClean="0"/>
              <a:t>.</a:t>
            </a:r>
            <a:endParaRPr lang="en-US" sz="1400" dirty="0" smtClean="0"/>
          </a:p>
          <a:p>
            <a:endParaRPr lang="ru-RU" sz="1400" dirty="0"/>
          </a:p>
          <a:p>
            <a:r>
              <a:rPr lang="ru-RU" sz="1400" b="1" i="1" dirty="0"/>
              <a:t>Аннотация:</a:t>
            </a:r>
            <a:endParaRPr lang="ru-RU" sz="1400" dirty="0"/>
          </a:p>
          <a:p>
            <a:r>
              <a:rPr lang="ru-RU" sz="1400" i="1" dirty="0"/>
              <a:t>Пособие содержит материалы по оценке качества и анализу воспитания в условиях перехода общеобразовательных организаций на работу по федеральным государственным образовательным стандартам общего образования. Авторы рассматривают модель </a:t>
            </a:r>
            <a:r>
              <a:rPr lang="ru-RU" sz="1400" i="1" dirty="0" err="1"/>
              <a:t>внутришкольной</a:t>
            </a:r>
            <a:r>
              <a:rPr lang="ru-RU" sz="1400" i="1" dirty="0"/>
              <a:t> оценки качества воспитания и основные её принципы, процедуру оценки качества результатов воспитания учащихся, воспитательной деятельности педагогов, управления воспитательным процессом. Пособие адресовано педагогам, руководителям общеобразовательных организаций, заместителям руководителей по воспитательной работе, специалистам и методистам органов управления образованием.</a:t>
            </a:r>
            <a:endParaRPr lang="ru-RU" sz="1400"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369332"/>
          </a:xfrm>
          <a:prstGeom prst="rect">
            <a:avLst/>
          </a:prstGeom>
          <a:noFill/>
        </p:spPr>
        <p:txBody>
          <a:bodyPr wrap="square" rtlCol="0">
            <a:spAutoFit/>
          </a:bodyPr>
          <a:lstStyle/>
          <a:p>
            <a:endParaRPr lang="ru-RU" dirty="0"/>
          </a:p>
        </p:txBody>
      </p:sp>
      <p:sp>
        <p:nvSpPr>
          <p:cNvPr id="3" name="TextBox 2"/>
          <p:cNvSpPr txBox="1"/>
          <p:nvPr/>
        </p:nvSpPr>
        <p:spPr>
          <a:xfrm>
            <a:off x="179512" y="692696"/>
            <a:ext cx="8784976" cy="1015663"/>
          </a:xfrm>
          <a:prstGeom prst="rect">
            <a:avLst/>
          </a:prstGeom>
          <a:noFill/>
        </p:spPr>
        <p:txBody>
          <a:bodyPr wrap="square" rtlCol="0">
            <a:spAutoFit/>
          </a:bodyPr>
          <a:lstStyle/>
          <a:p>
            <a:r>
              <a:rPr lang="en-US" sz="2400" b="1" dirty="0"/>
              <a:t>IV. </a:t>
            </a:r>
            <a:r>
              <a:rPr lang="ru-RU" sz="2400" b="1" dirty="0"/>
              <a:t>Книжный каталог. Раздел «Теория и методика воспитания»</a:t>
            </a:r>
          </a:p>
          <a:p>
            <a:endParaRPr lang="ru-RU" dirty="0"/>
          </a:p>
          <a:p>
            <a:endParaRPr lang="ru-RU" dirty="0"/>
          </a:p>
        </p:txBody>
      </p:sp>
      <p:sp>
        <p:nvSpPr>
          <p:cNvPr id="6" name="TextBox 5"/>
          <p:cNvSpPr txBox="1"/>
          <p:nvPr/>
        </p:nvSpPr>
        <p:spPr>
          <a:xfrm>
            <a:off x="179512" y="1200527"/>
            <a:ext cx="8784976" cy="6186309"/>
          </a:xfrm>
          <a:prstGeom prst="rect">
            <a:avLst/>
          </a:prstGeom>
          <a:noFill/>
        </p:spPr>
        <p:txBody>
          <a:bodyPr wrap="square" rtlCol="0">
            <a:spAutoFit/>
          </a:bodyPr>
          <a:lstStyle/>
          <a:p>
            <a:pPr algn="just"/>
            <a:r>
              <a:rPr lang="ru-RU" b="1" dirty="0" smtClean="0"/>
              <a:t>3</a:t>
            </a:r>
            <a:r>
              <a:rPr lang="ru-RU" b="1" dirty="0"/>
              <a:t>. </a:t>
            </a:r>
            <a:r>
              <a:rPr lang="ru-RU" b="1" dirty="0" err="1"/>
              <a:t>Лизинский</a:t>
            </a:r>
            <a:r>
              <a:rPr lang="ru-RU" b="1" dirty="0"/>
              <a:t> В. М.</a:t>
            </a:r>
            <a:endParaRPr lang="ru-RU" dirty="0"/>
          </a:p>
          <a:p>
            <a:pPr algn="just"/>
            <a:r>
              <a:rPr lang="ru-RU" b="1" dirty="0"/>
              <a:t>Избранные педагогические страницы</a:t>
            </a:r>
            <a:r>
              <a:rPr lang="ru-RU" dirty="0"/>
              <a:t>. – Центр «Педагогический поиск», 2007. – 160 с</a:t>
            </a:r>
            <a:r>
              <a:rPr lang="ru-RU" dirty="0" smtClean="0"/>
              <a:t>.</a:t>
            </a:r>
            <a:endParaRPr lang="en-US" dirty="0" smtClean="0"/>
          </a:p>
          <a:p>
            <a:pPr algn="just"/>
            <a:endParaRPr lang="ru-RU" dirty="0"/>
          </a:p>
          <a:p>
            <a:pPr algn="just"/>
            <a:r>
              <a:rPr lang="ru-RU" b="1" i="1" dirty="0"/>
              <a:t>Аннотация:</a:t>
            </a:r>
            <a:endParaRPr lang="ru-RU" dirty="0"/>
          </a:p>
          <a:p>
            <a:pPr algn="just"/>
            <a:r>
              <a:rPr lang="ru-RU" i="1" dirty="0"/>
              <a:t>Это интересная книга. В ней причудливо переплелись разные грани и страницы управления. Педагогики. Психологии. Написано живо и просто. предназначено для педагогов, интересно всем, кто любит школу и детей.</a:t>
            </a:r>
            <a:endParaRPr lang="ru-RU" dirty="0"/>
          </a:p>
          <a:p>
            <a:pPr algn="just"/>
            <a:r>
              <a:rPr lang="ru-RU" b="1" dirty="0"/>
              <a:t> </a:t>
            </a:r>
            <a:endParaRPr lang="ru-RU" dirty="0"/>
          </a:p>
          <a:p>
            <a:pPr algn="just"/>
            <a:r>
              <a:rPr lang="ru-RU" b="1" dirty="0"/>
              <a:t>4. Григорьев Д. В.</a:t>
            </a:r>
            <a:endParaRPr lang="ru-RU" dirty="0"/>
          </a:p>
          <a:p>
            <a:pPr algn="just"/>
            <a:r>
              <a:rPr lang="ru-RU" b="1" dirty="0"/>
              <a:t>Воспитательная система школы: от А до Я</a:t>
            </a:r>
            <a:r>
              <a:rPr lang="ru-RU" dirty="0"/>
              <a:t>: Пособие для учителя /Д. В. Григорьев, И.В. Кулешова, П. В. Степанов; Под ред. Л. И. Виноградовой. – М.: Просвещение, 2006. – 207 с</a:t>
            </a:r>
            <a:r>
              <a:rPr lang="ru-RU" dirty="0" smtClean="0"/>
              <a:t>.</a:t>
            </a:r>
            <a:endParaRPr lang="en-US" dirty="0" smtClean="0"/>
          </a:p>
          <a:p>
            <a:pPr algn="just"/>
            <a:endParaRPr lang="ru-RU" dirty="0"/>
          </a:p>
          <a:p>
            <a:pPr algn="just"/>
            <a:r>
              <a:rPr lang="ru-RU" b="1" i="1" dirty="0"/>
              <a:t>Аннотация:</a:t>
            </a:r>
            <a:endParaRPr lang="ru-RU" dirty="0"/>
          </a:p>
          <a:p>
            <a:pPr algn="just"/>
            <a:r>
              <a:rPr lang="ru-RU" i="1" dirty="0"/>
              <a:t>В пособии раскрываются понятие, структура и основные направления развития воспитательной системы школы, подкрепленные опытом организации воспитательной работы в передовых образовательных учреждениях.</a:t>
            </a:r>
            <a:endParaRPr lang="ru-RU" dirty="0"/>
          </a:p>
          <a:p>
            <a:pPr algn="just"/>
            <a:r>
              <a:rPr lang="ru-RU" i="1" dirty="0"/>
              <a:t>Книга адресуется учителям, директорам школ и их заместителям по воспитательной работе, специалистам институтов повышения квалификации, преподавателям педагогических вузов.</a:t>
            </a:r>
            <a:endParaRPr lang="ru-RU" dirty="0"/>
          </a:p>
          <a:p>
            <a:pPr algn="just"/>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836712"/>
            <a:ext cx="8712968" cy="738664"/>
          </a:xfrm>
          <a:prstGeom prst="rect">
            <a:avLst/>
          </a:prstGeom>
          <a:noFill/>
        </p:spPr>
        <p:txBody>
          <a:bodyPr wrap="square" rtlCol="0">
            <a:spAutoFit/>
          </a:bodyPr>
          <a:lstStyle/>
          <a:p>
            <a:r>
              <a:rPr lang="en-US" sz="2400" b="1" dirty="0"/>
              <a:t>IV. </a:t>
            </a:r>
            <a:r>
              <a:rPr lang="ru-RU" sz="2400" b="1" dirty="0"/>
              <a:t>Книжный каталог. Раздел «Теория и методика воспитания»</a:t>
            </a:r>
          </a:p>
          <a:p>
            <a:endParaRPr lang="ru-RU" dirty="0"/>
          </a:p>
        </p:txBody>
      </p:sp>
      <p:sp>
        <p:nvSpPr>
          <p:cNvPr id="3" name="TextBox 2"/>
          <p:cNvSpPr txBox="1"/>
          <p:nvPr/>
        </p:nvSpPr>
        <p:spPr>
          <a:xfrm>
            <a:off x="251520" y="1412776"/>
            <a:ext cx="8568952" cy="5386090"/>
          </a:xfrm>
          <a:prstGeom prst="rect">
            <a:avLst/>
          </a:prstGeom>
          <a:noFill/>
        </p:spPr>
        <p:txBody>
          <a:bodyPr wrap="square" rtlCol="0">
            <a:spAutoFit/>
          </a:bodyPr>
          <a:lstStyle/>
          <a:p>
            <a:pPr algn="just"/>
            <a:r>
              <a:rPr lang="ru-RU" sz="1400" b="1" dirty="0"/>
              <a:t>5. Воспитание как педагогический процесс </a:t>
            </a:r>
            <a:r>
              <a:rPr lang="ru-RU" sz="1400" dirty="0"/>
              <a:t>/Под общ. ред. </a:t>
            </a:r>
            <a:r>
              <a:rPr lang="ru-RU" sz="1400" dirty="0" err="1"/>
              <a:t>докт</a:t>
            </a:r>
            <a:r>
              <a:rPr lang="ru-RU" sz="1400" dirty="0"/>
              <a:t>. </a:t>
            </a:r>
            <a:r>
              <a:rPr lang="ru-RU" sz="1400" dirty="0" err="1"/>
              <a:t>пед</a:t>
            </a:r>
            <a:r>
              <a:rPr lang="ru-RU" sz="1400" dirty="0"/>
              <a:t>. наук проф. Н. Е. </a:t>
            </a:r>
            <a:r>
              <a:rPr lang="ru-RU" sz="1400" dirty="0" err="1"/>
              <a:t>Щурковой</a:t>
            </a:r>
            <a:r>
              <a:rPr lang="ru-RU" sz="1400" dirty="0"/>
              <a:t>. – М. : ГНО «Прометей» МПГУ, 2004. – 352 с</a:t>
            </a:r>
            <a:r>
              <a:rPr lang="ru-RU" sz="1400" dirty="0" smtClean="0"/>
              <a:t>.</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Книга, написанная на основании научно-исследовательской работы группы педагогов под руководством Н. Е. </a:t>
            </a:r>
            <a:r>
              <a:rPr lang="ru-RU" sz="1400" i="1" dirty="0" err="1"/>
              <a:t>Щурковой</a:t>
            </a:r>
            <a:r>
              <a:rPr lang="ru-RU" sz="1400" i="1" dirty="0"/>
              <a:t>, отражает результат многолетнего исследования проблем воспитания: раскрывает методологические основы теории, методики и технологии воспитания; определяет принципы воспитания детей; описывает содержание и структуру воспитательного процесса, этапы. Средства, способы и формы организации воспитания; выявляет профессиональные требования к педагогу как субъекту воспитательного процесса; указывает на способы изучения воспитательного результата и критерии оценки профессиональной деятельности педагогов.</a:t>
            </a:r>
            <a:endParaRPr lang="ru-RU" sz="1400" dirty="0"/>
          </a:p>
          <a:p>
            <a:pPr algn="just"/>
            <a:r>
              <a:rPr lang="ru-RU" sz="1400" i="1" dirty="0"/>
              <a:t>Адресовано педагогам-исследователям, а также педагогам-практикам, управленческим структурам образования, студентам педвузов и </a:t>
            </a:r>
            <a:r>
              <a:rPr lang="ru-RU" sz="1400" i="1" dirty="0" err="1"/>
              <a:t>педколледжей</a:t>
            </a:r>
            <a:r>
              <a:rPr lang="ru-RU" sz="1400" i="1" dirty="0"/>
              <a:t>, воспитателям д/с и педагогам учреждений дополнительного образования.</a:t>
            </a:r>
            <a:endParaRPr lang="ru-RU" sz="1400" dirty="0"/>
          </a:p>
          <a:p>
            <a:pPr algn="just"/>
            <a:r>
              <a:rPr lang="ru-RU" sz="1400" b="1" dirty="0"/>
              <a:t> </a:t>
            </a:r>
            <a:endParaRPr lang="ru-RU" sz="1400" dirty="0"/>
          </a:p>
          <a:p>
            <a:pPr algn="just"/>
            <a:r>
              <a:rPr lang="ru-RU" sz="1400" b="1" dirty="0"/>
              <a:t>6. Побединская Л. А.</a:t>
            </a:r>
            <a:endParaRPr lang="ru-RU" sz="1400" dirty="0"/>
          </a:p>
          <a:p>
            <a:pPr algn="just"/>
            <a:r>
              <a:rPr lang="ru-RU" sz="1400" b="1" dirty="0"/>
              <a:t>Классные часы и беседы о русской культуре 5-9 класс.</a:t>
            </a:r>
            <a:r>
              <a:rPr lang="ru-RU" sz="1400" dirty="0"/>
              <a:t> – М.: ТЦ Сфера, 2004. – 96 с</a:t>
            </a:r>
            <a:r>
              <a:rPr lang="ru-RU" sz="1400" dirty="0" smtClean="0"/>
              <a:t>.</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В книге рассказывается об истории и культуре России. Беседы, в которых раскрывается та или иная тема, могут дать повод для более широкого рассмотрения предмета разговора на классном часе или тематическом вечере.</a:t>
            </a:r>
            <a:endParaRPr lang="ru-RU" sz="1400" dirty="0"/>
          </a:p>
          <a:p>
            <a:r>
              <a:rPr lang="ru-RU" b="1" dirty="0"/>
              <a:t> </a:t>
            </a:r>
            <a:endParaRPr lang="ru-RU" dirty="0"/>
          </a:p>
          <a:p>
            <a:endParaRPr lang="ru-RU" dirty="0"/>
          </a:p>
        </p:txBody>
      </p:sp>
    </p:spTree>
    <p:extLst>
      <p:ext uri="{BB962C8B-B14F-4D97-AF65-F5344CB8AC3E}">
        <p14:creationId xmlns:p14="http://schemas.microsoft.com/office/powerpoint/2010/main" val="34754096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640960" cy="861774"/>
          </a:xfrm>
          <a:prstGeom prst="rect">
            <a:avLst/>
          </a:prstGeom>
          <a:noFill/>
        </p:spPr>
        <p:txBody>
          <a:bodyPr wrap="square" rtlCol="0">
            <a:spAutoFit/>
          </a:bodyPr>
          <a:lstStyle/>
          <a:p>
            <a:r>
              <a:rPr lang="ru-RU" sz="3200" b="1" dirty="0"/>
              <a:t>Содержание: </a:t>
            </a:r>
            <a:endParaRPr lang="ru-RU" sz="3200" dirty="0"/>
          </a:p>
          <a:p>
            <a:endParaRPr lang="ru-RU" dirty="0"/>
          </a:p>
        </p:txBody>
      </p:sp>
      <p:sp>
        <p:nvSpPr>
          <p:cNvPr id="3" name="TextBox 2"/>
          <p:cNvSpPr txBox="1"/>
          <p:nvPr/>
        </p:nvSpPr>
        <p:spPr>
          <a:xfrm>
            <a:off x="179512" y="1556792"/>
            <a:ext cx="8640960" cy="4524315"/>
          </a:xfrm>
          <a:prstGeom prst="rect">
            <a:avLst/>
          </a:prstGeom>
          <a:noFill/>
        </p:spPr>
        <p:txBody>
          <a:bodyPr wrap="square" rtlCol="0">
            <a:spAutoFit/>
          </a:bodyPr>
          <a:lstStyle/>
          <a:p>
            <a:pPr marL="400050" indent="-400050">
              <a:buAutoNum type="romanUcPeriod"/>
            </a:pPr>
            <a:r>
              <a:rPr lang="ru-RU" sz="3200" dirty="0" smtClean="0"/>
              <a:t>Каталог </a:t>
            </a:r>
            <a:r>
              <a:rPr lang="ru-RU" sz="3200" dirty="0"/>
              <a:t>статей. Раздел «Воспитание в процессе обучения</a:t>
            </a:r>
            <a:r>
              <a:rPr lang="ru-RU" sz="3200" dirty="0" smtClean="0"/>
              <a:t>»</a:t>
            </a:r>
            <a:endParaRPr lang="en-US" sz="3200" dirty="0" smtClean="0"/>
          </a:p>
          <a:p>
            <a:endParaRPr lang="en-US" sz="3200" dirty="0" smtClean="0"/>
          </a:p>
          <a:p>
            <a:r>
              <a:rPr lang="en-US" sz="3200" dirty="0" smtClean="0"/>
              <a:t>II. </a:t>
            </a:r>
            <a:r>
              <a:rPr lang="ru-RU" sz="3200" dirty="0" smtClean="0"/>
              <a:t>Каталог </a:t>
            </a:r>
            <a:r>
              <a:rPr lang="ru-RU" sz="3200" dirty="0"/>
              <a:t>статей. Раздел «Воспитание</a:t>
            </a:r>
            <a:r>
              <a:rPr lang="ru-RU" sz="3200" dirty="0" smtClean="0"/>
              <a:t>»</a:t>
            </a:r>
            <a:endParaRPr lang="en-US" sz="3200" dirty="0" smtClean="0"/>
          </a:p>
          <a:p>
            <a:endParaRPr lang="en-US" sz="3200" dirty="0" smtClean="0"/>
          </a:p>
          <a:p>
            <a:r>
              <a:rPr lang="en-US" sz="3200" dirty="0" smtClean="0"/>
              <a:t>III. </a:t>
            </a:r>
            <a:r>
              <a:rPr lang="ru-RU" sz="3200" dirty="0" smtClean="0"/>
              <a:t>Издания СОИРО</a:t>
            </a:r>
            <a:endParaRPr lang="en-US" sz="3200" dirty="0" smtClean="0"/>
          </a:p>
          <a:p>
            <a:pPr marL="400050" indent="-400050">
              <a:buAutoNum type="romanUcPeriod"/>
            </a:pPr>
            <a:endParaRPr lang="en-US" sz="3200" dirty="0" smtClean="0"/>
          </a:p>
          <a:p>
            <a:r>
              <a:rPr lang="en-US" sz="3200" dirty="0" smtClean="0"/>
              <a:t>IV. </a:t>
            </a:r>
            <a:r>
              <a:rPr lang="ru-RU" sz="3200" dirty="0" smtClean="0"/>
              <a:t>Книжный </a:t>
            </a:r>
            <a:r>
              <a:rPr lang="ru-RU" sz="3200" dirty="0"/>
              <a:t>каталог. Раздел «Теория и методика воспитания»</a:t>
            </a:r>
            <a:endParaRPr lang="ru-RU" sz="3200" dirty="0"/>
          </a:p>
        </p:txBody>
      </p:sp>
    </p:spTree>
    <p:extLst>
      <p:ext uri="{BB962C8B-B14F-4D97-AF65-F5344CB8AC3E}">
        <p14:creationId xmlns:p14="http://schemas.microsoft.com/office/powerpoint/2010/main" val="37105343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8784976" cy="369332"/>
          </a:xfrm>
          <a:prstGeom prst="rect">
            <a:avLst/>
          </a:prstGeom>
          <a:noFill/>
        </p:spPr>
        <p:txBody>
          <a:bodyPr wrap="square" rtlCol="0">
            <a:spAutoFit/>
          </a:bodyPr>
          <a:lstStyle/>
          <a:p>
            <a:endParaRPr lang="ru-RU" dirty="0"/>
          </a:p>
        </p:txBody>
      </p:sp>
      <p:sp>
        <p:nvSpPr>
          <p:cNvPr id="3" name="TextBox 2"/>
          <p:cNvSpPr txBox="1"/>
          <p:nvPr/>
        </p:nvSpPr>
        <p:spPr>
          <a:xfrm>
            <a:off x="251520" y="692696"/>
            <a:ext cx="8712968" cy="738664"/>
          </a:xfrm>
          <a:prstGeom prst="rect">
            <a:avLst/>
          </a:prstGeom>
          <a:noFill/>
        </p:spPr>
        <p:txBody>
          <a:bodyPr wrap="square" rtlCol="0">
            <a:spAutoFit/>
          </a:bodyPr>
          <a:lstStyle/>
          <a:p>
            <a:r>
              <a:rPr lang="en-US" sz="2400" b="1" dirty="0"/>
              <a:t>IV. </a:t>
            </a:r>
            <a:r>
              <a:rPr lang="ru-RU" sz="2400" b="1" dirty="0"/>
              <a:t>Книжный каталог. Раздел «Теория и методика воспитания»</a:t>
            </a:r>
          </a:p>
          <a:p>
            <a:endParaRPr lang="ru-RU" dirty="0"/>
          </a:p>
        </p:txBody>
      </p:sp>
      <p:sp>
        <p:nvSpPr>
          <p:cNvPr id="6" name="TextBox 5"/>
          <p:cNvSpPr txBox="1"/>
          <p:nvPr/>
        </p:nvSpPr>
        <p:spPr>
          <a:xfrm>
            <a:off x="251520" y="1340768"/>
            <a:ext cx="8568952" cy="5324535"/>
          </a:xfrm>
          <a:prstGeom prst="rect">
            <a:avLst/>
          </a:prstGeom>
          <a:noFill/>
        </p:spPr>
        <p:txBody>
          <a:bodyPr wrap="square" rtlCol="0">
            <a:spAutoFit/>
          </a:bodyPr>
          <a:lstStyle/>
          <a:p>
            <a:pPr algn="just"/>
            <a:r>
              <a:rPr lang="ru-RU" sz="1400" b="1" dirty="0"/>
              <a:t>7. </a:t>
            </a:r>
            <a:r>
              <a:rPr lang="ru-RU" sz="1400" b="1" dirty="0" err="1"/>
              <a:t>Кабуш</a:t>
            </a:r>
            <a:r>
              <a:rPr lang="ru-RU" sz="1400" b="1" dirty="0"/>
              <a:t> В. Т.</a:t>
            </a:r>
            <a:endParaRPr lang="ru-RU" sz="1400" dirty="0"/>
          </a:p>
          <a:p>
            <a:pPr algn="just"/>
            <a:r>
              <a:rPr lang="ru-RU" sz="1400" b="1" dirty="0"/>
              <a:t>Гуманистическая воспитательная система: теория и практика</a:t>
            </a:r>
            <a:r>
              <a:rPr lang="ru-RU" sz="1400" dirty="0"/>
              <a:t> /Министерство образования Республики Беларусь. Академия последипломного образования. – Минск, 2001. – 332 с</a:t>
            </a:r>
            <a:r>
              <a:rPr lang="ru-RU" sz="1400" dirty="0" smtClean="0"/>
              <a:t>.</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В монографии раскрываются цели, задачи, содержание, средства, методы, технология гуманистической системы воспитания и управления этой системой.</a:t>
            </a:r>
            <a:endParaRPr lang="ru-RU" sz="1400" dirty="0"/>
          </a:p>
          <a:p>
            <a:pPr algn="just"/>
            <a:r>
              <a:rPr lang="ru-RU" sz="1400" i="1" dirty="0"/>
              <a:t>Адресовано преподавателям и студентам высших и средних специальных педагогических учебных заведений, педагогам образовательных учреждений, преподавателям и слушателям системы повышения и переподготовки педагогических кадров.</a:t>
            </a:r>
            <a:endParaRPr lang="ru-RU" sz="1400" dirty="0"/>
          </a:p>
          <a:p>
            <a:pPr algn="just"/>
            <a:r>
              <a:rPr lang="ru-RU" sz="1400" dirty="0"/>
              <a:t> </a:t>
            </a:r>
          </a:p>
          <a:p>
            <a:pPr algn="just"/>
            <a:r>
              <a:rPr lang="ru-RU" sz="1400" b="1" dirty="0"/>
              <a:t>8.</a:t>
            </a:r>
            <a:r>
              <a:rPr lang="ru-RU" sz="1400" dirty="0"/>
              <a:t> </a:t>
            </a:r>
            <a:r>
              <a:rPr lang="ru-RU" sz="1400" b="1" dirty="0" err="1"/>
              <a:t>Кульневич</a:t>
            </a:r>
            <a:r>
              <a:rPr lang="ru-RU" sz="1400" b="1" dirty="0"/>
              <a:t> С. В.</a:t>
            </a:r>
            <a:endParaRPr lang="ru-RU" sz="1400" dirty="0"/>
          </a:p>
          <a:p>
            <a:pPr algn="just"/>
            <a:r>
              <a:rPr lang="ru-RU" sz="1400" b="1" dirty="0"/>
              <a:t>Воспитательная работа в современной школе: Воспитание: от формирования к развитию </a:t>
            </a:r>
            <a:r>
              <a:rPr lang="ru-RU" sz="1400" dirty="0"/>
              <a:t>/С. В. </a:t>
            </a:r>
            <a:r>
              <a:rPr lang="ru-RU" sz="1400" dirty="0" err="1"/>
              <a:t>Кульневич</a:t>
            </a:r>
            <a:r>
              <a:rPr lang="ru-RU" sz="1400" dirty="0"/>
              <a:t>. Т. П. </a:t>
            </a:r>
            <a:r>
              <a:rPr lang="ru-RU" sz="1400" dirty="0" err="1"/>
              <a:t>Лакоценина</a:t>
            </a:r>
            <a:r>
              <a:rPr lang="ru-RU" sz="1400" dirty="0"/>
              <a:t>. Учебно-методическое пособие для учителей, студентов средних и высших педагогических учебных заведений, слушателей ИПК. – Москва - Ростов-на-Дону: Творческий центр «Учитель», 2000. – 192 с</a:t>
            </a:r>
            <a:r>
              <a:rPr lang="ru-RU" sz="1400" dirty="0" smtClean="0"/>
              <a:t>.</a:t>
            </a:r>
            <a:endParaRPr lang="en-US" sz="1400" dirty="0" smtClean="0"/>
          </a:p>
          <a:p>
            <a:pPr algn="just"/>
            <a:endParaRPr lang="ru-RU" sz="1400" dirty="0"/>
          </a:p>
          <a:p>
            <a:pPr algn="just"/>
            <a:r>
              <a:rPr lang="ru-RU" sz="1400" b="1" i="1" dirty="0"/>
              <a:t>Аннотация:</a:t>
            </a:r>
            <a:endParaRPr lang="ru-RU" sz="1400" dirty="0"/>
          </a:p>
          <a:p>
            <a:pPr algn="just"/>
            <a:r>
              <a:rPr lang="ru-RU" sz="1400" i="1" dirty="0"/>
              <a:t>Книга открывает серию пособий, представляющих различные сведения о воспитательной деятельности. В </a:t>
            </a:r>
            <a:r>
              <a:rPr lang="ru-RU" sz="1400" b="1" i="1" dirty="0"/>
              <a:t>первом выпуске </a:t>
            </a:r>
            <a:r>
              <a:rPr lang="ru-RU" sz="1400" i="1" dirty="0"/>
              <a:t>рассматриваются два подхода к воспитанию, их различные смыслы и зависящие от них результаты, новые значения общих понятий воспита­тельной деятельности, общие формы организации воспитания и "предметные" формы воспитательной работы.</a:t>
            </a:r>
            <a:endParaRPr lang="ru-RU" sz="1400" dirty="0"/>
          </a:p>
          <a:p>
            <a:pPr algn="just"/>
            <a:r>
              <a:rPr lang="ru-RU" sz="1400" i="1" dirty="0"/>
              <a:t>Адресовано классным руководителям, студентам высших и средних педагогических учебных заведений, слушателям ИПК и ФПК.</a:t>
            </a:r>
            <a:endParaRPr lang="ru-RU" sz="1400" dirty="0"/>
          </a:p>
          <a:p>
            <a:endParaRPr lang="ru-RU" dirty="0"/>
          </a:p>
        </p:txBody>
      </p:sp>
    </p:spTree>
    <p:extLst>
      <p:ext uri="{BB962C8B-B14F-4D97-AF65-F5344CB8AC3E}">
        <p14:creationId xmlns:p14="http://schemas.microsoft.com/office/powerpoint/2010/main" val="3475409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980728"/>
            <a:ext cx="8640960" cy="5909310"/>
          </a:xfrm>
          <a:prstGeom prst="rect">
            <a:avLst/>
          </a:prstGeom>
          <a:noFill/>
        </p:spPr>
        <p:txBody>
          <a:bodyPr wrap="square" rtlCol="0">
            <a:spAutoFit/>
          </a:bodyPr>
          <a:lstStyle/>
          <a:p>
            <a:r>
              <a:rPr lang="ru-RU" b="1" dirty="0"/>
              <a:t>Подготовили:</a:t>
            </a:r>
          </a:p>
          <a:p>
            <a:pPr lvl="0" algn="just"/>
            <a:r>
              <a:rPr lang="ru-RU" b="1" dirty="0"/>
              <a:t>Логинова Л. М. </a:t>
            </a:r>
            <a:r>
              <a:rPr lang="ru-RU" dirty="0"/>
              <a:t>– методист регионального информационно библиотечного центра ГАУ ДПО СОИРО;</a:t>
            </a:r>
          </a:p>
          <a:p>
            <a:pPr lvl="0" algn="just"/>
            <a:r>
              <a:rPr lang="ru-RU" b="1" dirty="0"/>
              <a:t>Логинова О. Н. </a:t>
            </a:r>
            <a:r>
              <a:rPr lang="ru-RU" dirty="0"/>
              <a:t>– методист регионального информационно библиотечного центра ГАУ ДПО СОИРО.</a:t>
            </a:r>
          </a:p>
          <a:p>
            <a:pPr algn="just"/>
            <a:r>
              <a:rPr lang="ru-RU" dirty="0"/>
              <a:t> </a:t>
            </a:r>
          </a:p>
          <a:p>
            <a:pPr algn="just"/>
            <a:r>
              <a:rPr lang="ru-RU" dirty="0"/>
              <a:t>Дата подготовки материала: </a:t>
            </a:r>
            <a:r>
              <a:rPr lang="en-US" dirty="0" smtClean="0"/>
              <a:t>11</a:t>
            </a:r>
            <a:r>
              <a:rPr lang="ru-RU" dirty="0" smtClean="0"/>
              <a:t>.03.2021 </a:t>
            </a:r>
            <a:r>
              <a:rPr lang="ru-RU" dirty="0"/>
              <a:t>г.</a:t>
            </a:r>
          </a:p>
          <a:p>
            <a:pPr algn="just"/>
            <a:r>
              <a:rPr lang="ru-RU" dirty="0"/>
              <a:t>  </a:t>
            </a:r>
          </a:p>
          <a:p>
            <a:pPr algn="just"/>
            <a:r>
              <a:rPr lang="ru-RU" b="1" dirty="0"/>
              <a:t>Вид документа:</a:t>
            </a:r>
            <a:endParaRPr lang="ru-RU" dirty="0"/>
          </a:p>
          <a:p>
            <a:pPr algn="just"/>
            <a:r>
              <a:rPr lang="ru-RU" dirty="0"/>
              <a:t>Информационный бюллетень печатных и электронных ресурсов РИБЦ </a:t>
            </a:r>
            <a:endParaRPr lang="en-US" dirty="0" smtClean="0"/>
          </a:p>
          <a:p>
            <a:pPr algn="just"/>
            <a:r>
              <a:rPr lang="ru-RU" b="1" dirty="0" smtClean="0"/>
              <a:t>Название</a:t>
            </a:r>
            <a:r>
              <a:rPr lang="ru-RU" b="1" dirty="0"/>
              <a:t>: </a:t>
            </a:r>
            <a:r>
              <a:rPr lang="ru-RU" dirty="0" smtClean="0"/>
              <a:t>«</a:t>
            </a:r>
            <a:r>
              <a:rPr lang="ru-RU" dirty="0"/>
              <a:t>ВОСПИТАНИЕ ШКОЛЬНИКОВ </a:t>
            </a:r>
            <a:r>
              <a:rPr lang="ru-RU" dirty="0"/>
              <a:t>СРЕДСТВАМИ</a:t>
            </a:r>
            <a:r>
              <a:rPr lang="en-US" dirty="0"/>
              <a:t> </a:t>
            </a:r>
            <a:r>
              <a:rPr lang="ru-RU" dirty="0"/>
              <a:t>ПРЕДМЕТОВ </a:t>
            </a:r>
            <a:r>
              <a:rPr lang="ru-RU" dirty="0"/>
              <a:t>ГУМАНИТАРНОГО </a:t>
            </a:r>
            <a:r>
              <a:rPr lang="ru-RU" dirty="0" smtClean="0"/>
              <a:t>ЦИКЛА»</a:t>
            </a:r>
            <a:endParaRPr lang="ru-RU" dirty="0"/>
          </a:p>
          <a:p>
            <a:pPr algn="just"/>
            <a:r>
              <a:rPr lang="ru-RU" dirty="0"/>
              <a:t> </a:t>
            </a:r>
            <a:endParaRPr lang="en-US" dirty="0" smtClean="0"/>
          </a:p>
          <a:p>
            <a:pPr algn="just"/>
            <a:endParaRPr lang="en-US" dirty="0"/>
          </a:p>
          <a:p>
            <a:pPr algn="just"/>
            <a:endParaRPr lang="ru-RU" dirty="0"/>
          </a:p>
          <a:p>
            <a:pPr algn="just"/>
            <a:endParaRPr lang="en-US" dirty="0" smtClean="0"/>
          </a:p>
          <a:p>
            <a:pPr algn="just"/>
            <a:r>
              <a:rPr lang="ru-RU" dirty="0" smtClean="0"/>
              <a:t>Информационный </a:t>
            </a:r>
            <a:r>
              <a:rPr lang="ru-RU" dirty="0"/>
              <a:t>бюллетень печатных и электронных ресурсов РИБЦ ГАУ ДПО СОИРО выполнен согласно утвержденному плану работы РИБЦ на 2021 календарный год.</a:t>
            </a:r>
          </a:p>
          <a:p>
            <a:pPr algn="just"/>
            <a:r>
              <a:rPr lang="ru-RU" b="1" dirty="0"/>
              <a:t> </a:t>
            </a:r>
            <a:endParaRPr lang="ru-RU" dirty="0"/>
          </a:p>
          <a:p>
            <a:endParaRPr lang="ru-RU" dirty="0"/>
          </a:p>
        </p:txBody>
      </p:sp>
    </p:spTree>
    <p:extLst>
      <p:ext uri="{BB962C8B-B14F-4D97-AF65-F5344CB8AC3E}">
        <p14:creationId xmlns:p14="http://schemas.microsoft.com/office/powerpoint/2010/main" val="34754096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836712"/>
            <a:ext cx="8712968" cy="830997"/>
          </a:xfrm>
          <a:prstGeom prst="rect">
            <a:avLst/>
          </a:prstGeom>
          <a:noFill/>
        </p:spPr>
        <p:txBody>
          <a:bodyPr wrap="square" rtlCol="0">
            <a:spAutoFit/>
          </a:bodyPr>
          <a:lstStyle/>
          <a:p>
            <a:r>
              <a:rPr lang="en-US" sz="2400" b="1" dirty="0" smtClean="0"/>
              <a:t>I. </a:t>
            </a:r>
            <a:r>
              <a:rPr lang="ru-RU" sz="2400" b="1" dirty="0" smtClean="0"/>
              <a:t>Каталог </a:t>
            </a:r>
            <a:r>
              <a:rPr lang="ru-RU" sz="2400" b="1" dirty="0"/>
              <a:t>статей. Раздел «Воспитание в процессе обучения»</a:t>
            </a:r>
            <a:endParaRPr lang="en-US" sz="2400" b="1" dirty="0"/>
          </a:p>
          <a:p>
            <a:endParaRPr lang="ru-RU" sz="2400" dirty="0"/>
          </a:p>
        </p:txBody>
      </p:sp>
      <p:sp>
        <p:nvSpPr>
          <p:cNvPr id="3" name="TextBox 2"/>
          <p:cNvSpPr txBox="1"/>
          <p:nvPr/>
        </p:nvSpPr>
        <p:spPr>
          <a:xfrm>
            <a:off x="251520" y="1252210"/>
            <a:ext cx="8496944" cy="5909310"/>
          </a:xfrm>
          <a:prstGeom prst="rect">
            <a:avLst/>
          </a:prstGeom>
          <a:noFill/>
        </p:spPr>
        <p:txBody>
          <a:bodyPr wrap="square" rtlCol="0">
            <a:spAutoFit/>
          </a:bodyPr>
          <a:lstStyle/>
          <a:p>
            <a:pPr algn="just"/>
            <a:endParaRPr lang="en-US" b="1" dirty="0" smtClean="0"/>
          </a:p>
          <a:p>
            <a:pPr algn="just"/>
            <a:r>
              <a:rPr lang="en-US" b="1" dirty="0" smtClean="0"/>
              <a:t>1. </a:t>
            </a:r>
            <a:r>
              <a:rPr lang="ru-RU" b="1" dirty="0" smtClean="0"/>
              <a:t>Способы </a:t>
            </a:r>
            <a:r>
              <a:rPr lang="ru-RU" b="1" dirty="0"/>
              <a:t>реализации воспитательного потенциала средствами иностранного языка</a:t>
            </a:r>
            <a:r>
              <a:rPr lang="ru-RU" b="1" dirty="0" smtClean="0"/>
              <a:t>.</a:t>
            </a:r>
            <a:endParaRPr lang="en-US" b="1" dirty="0" smtClean="0"/>
          </a:p>
          <a:p>
            <a:pPr algn="just"/>
            <a:endParaRPr lang="ru-RU" dirty="0"/>
          </a:p>
          <a:p>
            <a:pPr algn="just"/>
            <a:r>
              <a:rPr lang="ru-RU" b="1" i="1" dirty="0"/>
              <a:t>Аннотация</a:t>
            </a:r>
            <a:r>
              <a:rPr lang="ru-RU" dirty="0"/>
              <a:t>:</a:t>
            </a:r>
          </a:p>
          <a:p>
            <a:pPr algn="just"/>
            <a:r>
              <a:rPr lang="ru-RU" i="1" dirty="0"/>
              <a:t>В статье рассматриваются способы реализации воспитательного потенциала, заложенного в учебном предмете «Иностранный язык». Описываются различные методы и формы организации учебной деятельности на примере формирования понятия «толерантность».</a:t>
            </a:r>
            <a:endParaRPr lang="ru-RU" dirty="0"/>
          </a:p>
          <a:p>
            <a:pPr algn="just"/>
            <a:r>
              <a:rPr lang="ru-RU" b="1" dirty="0"/>
              <a:t>//Стандарты и мониторинг в образовании. – 2020. - №5. – С. 38.</a:t>
            </a:r>
            <a:endParaRPr lang="ru-RU" dirty="0"/>
          </a:p>
          <a:p>
            <a:pPr algn="just"/>
            <a:r>
              <a:rPr lang="ru-RU" b="1" dirty="0"/>
              <a:t> </a:t>
            </a:r>
            <a:endParaRPr lang="ru-RU" dirty="0"/>
          </a:p>
          <a:p>
            <a:pPr algn="just"/>
            <a:r>
              <a:rPr lang="ru-RU" b="1" dirty="0"/>
              <a:t>2. Воробьева О. В., </a:t>
            </a:r>
            <a:r>
              <a:rPr lang="ru-RU" b="1" dirty="0" err="1"/>
              <a:t>Шаматова</a:t>
            </a:r>
            <a:r>
              <a:rPr lang="ru-RU" b="1" dirty="0"/>
              <a:t> Ю. Ю.</a:t>
            </a:r>
            <a:endParaRPr lang="ru-RU" dirty="0"/>
          </a:p>
          <a:p>
            <a:pPr algn="just"/>
            <a:r>
              <a:rPr lang="ru-RU" dirty="0"/>
              <a:t>Антиутопия как «мостик в будущее» в формировании гражданского воспитания в обучении истории и обществознания</a:t>
            </a:r>
            <a:r>
              <a:rPr lang="ru-RU" dirty="0" smtClean="0"/>
              <a:t>.</a:t>
            </a:r>
            <a:endParaRPr lang="en-US" dirty="0" smtClean="0"/>
          </a:p>
          <a:p>
            <a:pPr algn="just"/>
            <a:endParaRPr lang="ru-RU" dirty="0"/>
          </a:p>
          <a:p>
            <a:pPr algn="just"/>
            <a:r>
              <a:rPr lang="ru-RU" b="1" i="1" dirty="0"/>
              <a:t>Аннотация</a:t>
            </a:r>
            <a:r>
              <a:rPr lang="ru-RU" dirty="0"/>
              <a:t>:</a:t>
            </a:r>
          </a:p>
          <a:p>
            <a:pPr algn="just"/>
            <a:r>
              <a:rPr lang="ru-RU" i="1" dirty="0"/>
              <a:t>Статья посвящена проблематике гражданского воспитания современной молодежи РФ с использованием дискуссионного метода.</a:t>
            </a:r>
            <a:endParaRPr lang="ru-RU" dirty="0"/>
          </a:p>
          <a:p>
            <a:pPr algn="just"/>
            <a:r>
              <a:rPr lang="ru-RU" b="1" dirty="0"/>
              <a:t>//Преподавание истории и обществознания в школе. – 2018. - №1. – С. 52.</a:t>
            </a:r>
            <a:endParaRPr lang="ru-RU" dirty="0"/>
          </a:p>
          <a:p>
            <a:pPr algn="just"/>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79512" y="692696"/>
            <a:ext cx="8784976"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
        <p:nvSpPr>
          <p:cNvPr id="6" name="TextBox 5"/>
          <p:cNvSpPr txBox="1"/>
          <p:nvPr/>
        </p:nvSpPr>
        <p:spPr>
          <a:xfrm>
            <a:off x="179512" y="1196753"/>
            <a:ext cx="8424936" cy="6047809"/>
          </a:xfrm>
          <a:prstGeom prst="rect">
            <a:avLst/>
          </a:prstGeom>
          <a:noFill/>
        </p:spPr>
        <p:txBody>
          <a:bodyPr wrap="square" rtlCol="0">
            <a:spAutoFit/>
          </a:bodyPr>
          <a:lstStyle/>
          <a:p>
            <a:pPr algn="just"/>
            <a:r>
              <a:rPr lang="ru-RU" sz="1300" b="1" dirty="0"/>
              <a:t>4. </a:t>
            </a:r>
            <a:r>
              <a:rPr lang="ru-RU" sz="1300" b="1" dirty="0" err="1"/>
              <a:t>Чупашева</a:t>
            </a:r>
            <a:r>
              <a:rPr lang="ru-RU" sz="1300" b="1" dirty="0"/>
              <a:t> О. М.</a:t>
            </a:r>
            <a:endParaRPr lang="ru-RU" sz="1300" dirty="0"/>
          </a:p>
          <a:p>
            <a:pPr algn="just"/>
            <a:r>
              <a:rPr lang="ru-RU" sz="1300" dirty="0" err="1"/>
              <a:t>Лингвокраеведение</a:t>
            </a:r>
            <a:r>
              <a:rPr lang="ru-RU" sz="1300" dirty="0"/>
              <a:t> школьнику и студенту</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В статье рассматривается </a:t>
            </a:r>
            <a:r>
              <a:rPr lang="ru-RU" sz="1300" i="1" dirty="0" err="1"/>
              <a:t>лингвокраеведение</a:t>
            </a:r>
            <a:r>
              <a:rPr lang="ru-RU" sz="1300" i="1" dirty="0"/>
              <a:t> как возможный способ реализации требований ФГОС.</a:t>
            </a:r>
            <a:endParaRPr lang="ru-RU" sz="1300" dirty="0"/>
          </a:p>
          <a:p>
            <a:pPr algn="just"/>
            <a:r>
              <a:rPr lang="ru-RU" sz="1300" b="1" dirty="0"/>
              <a:t>//Русский язык в школе. – 2017. - №12. – С. 31.</a:t>
            </a:r>
            <a:endParaRPr lang="ru-RU" sz="1300" dirty="0"/>
          </a:p>
          <a:p>
            <a:pPr algn="just"/>
            <a:r>
              <a:rPr lang="ru-RU" sz="1300" b="1" dirty="0"/>
              <a:t> </a:t>
            </a:r>
            <a:endParaRPr lang="ru-RU" sz="1300" dirty="0"/>
          </a:p>
          <a:p>
            <a:pPr algn="just"/>
            <a:r>
              <a:rPr lang="ru-RU" sz="1300" b="1" dirty="0"/>
              <a:t>5. Ромашенко А.</a:t>
            </a:r>
            <a:endParaRPr lang="ru-RU" sz="1300" dirty="0"/>
          </a:p>
          <a:p>
            <a:pPr algn="just"/>
            <a:r>
              <a:rPr lang="ru-RU" sz="1300" dirty="0"/>
              <a:t>Английский язык как инструмент духовно-нравственного воспитания школьников</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Сегодня воспитательный компонент является одним из важнейших направлений реализации ФГОС. Учитель делиться своим опытом гражданско-патриотического и духовно-нравственного воспитания и считает, что предмет «Иностранный язык» занимает особое место. Главной задачей учителя иностранного языка является приобщение учащихся к универсальным глобальным ценностям, формирование умения общаться с представителями других культур. Выделены методы и приемы, направленные на духовно-нравственное воспитание на уроке английского языка. Обсуждаются экологические проблемы, проблемы семьи, благотворительности, а также национальная культура, традиции, праздники, обычаи, выдающиеся люди и др. Для этого учитель использует различные методы и приемы: парную и групповую работу, ролевую игру, уроки страноведческой и </a:t>
            </a:r>
            <a:r>
              <a:rPr lang="ru-RU" sz="1300" i="1" dirty="0" err="1"/>
              <a:t>культуроведческой</a:t>
            </a:r>
            <a:r>
              <a:rPr lang="ru-RU" sz="1300" i="1" dirty="0"/>
              <a:t> направленности, учащиеся  сравнивают культуру страны изучаемого языка со своей культурой. Особо выделяется проектный метод обучения. При разработке проекта и его защите учащиеся демонстрируют такие качества личности, как упорство, смелость мышления, стремление к успеху. Большую роль в духовно-нравственном воспитании играет литература. Через осмысление и анализ литературных произведений происходит осмысление общечеловеческих ценностей, сохранение духовного наследия народов. Изучение иностранного языка способствует нравственно-эстетическому развитию, оказывает положительное воздействие на духовное становление личности.</a:t>
            </a:r>
            <a:endParaRPr lang="ru-RU" sz="1300" dirty="0"/>
          </a:p>
          <a:p>
            <a:pPr algn="just"/>
            <a:r>
              <a:rPr lang="ru-RU" sz="1300" b="1" dirty="0"/>
              <a:t>//Учитель. – 2017. - №4. – С. 98.</a:t>
            </a:r>
            <a:endParaRPr lang="ru-RU" sz="1300" dirty="0"/>
          </a:p>
          <a:p>
            <a:pPr algn="just"/>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79512" y="692696"/>
            <a:ext cx="9433048" cy="646331"/>
          </a:xfrm>
          <a:prstGeom prst="rect">
            <a:avLst/>
          </a:prstGeom>
          <a:noFill/>
        </p:spPr>
        <p:txBody>
          <a:bodyPr wrap="square" rtlCol="0">
            <a:spAutoFit/>
          </a:bodyPr>
          <a:lstStyle/>
          <a:p>
            <a:endParaRPr lang="en-US" dirty="0" smtClean="0"/>
          </a:p>
          <a:p>
            <a:endParaRPr lang="ru-RU" dirty="0"/>
          </a:p>
        </p:txBody>
      </p:sp>
      <p:sp>
        <p:nvSpPr>
          <p:cNvPr id="3" name="TextBox 2"/>
          <p:cNvSpPr txBox="1"/>
          <p:nvPr/>
        </p:nvSpPr>
        <p:spPr>
          <a:xfrm>
            <a:off x="179512" y="1556792"/>
            <a:ext cx="8784976" cy="5355312"/>
          </a:xfrm>
          <a:prstGeom prst="rect">
            <a:avLst/>
          </a:prstGeom>
          <a:noFill/>
        </p:spPr>
        <p:txBody>
          <a:bodyPr wrap="square" rtlCol="0">
            <a:spAutoFit/>
          </a:bodyPr>
          <a:lstStyle/>
          <a:p>
            <a:pPr algn="just"/>
            <a:r>
              <a:rPr lang="ru-RU" b="1" dirty="0"/>
              <a:t>6. Труфанова Н. Ф.</a:t>
            </a:r>
            <a:endParaRPr lang="ru-RU" dirty="0"/>
          </a:p>
          <a:p>
            <a:pPr algn="just"/>
            <a:r>
              <a:rPr lang="ru-RU" dirty="0"/>
              <a:t>Гражданское воспитание на уроке истории: методическая разработка «Установление империи в Риме».</a:t>
            </a:r>
          </a:p>
          <a:p>
            <a:pPr algn="just"/>
            <a:r>
              <a:rPr lang="ru-RU" b="1" i="1" dirty="0"/>
              <a:t>Аннотация</a:t>
            </a:r>
            <a:r>
              <a:rPr lang="ru-RU" dirty="0"/>
              <a:t>:</a:t>
            </a:r>
          </a:p>
          <a:p>
            <a:pPr algn="just"/>
            <a:r>
              <a:rPr lang="ru-RU" i="1" dirty="0"/>
              <a:t>Авторская методическая разработка урока отражает требования ФГОС по истории и может быть реализована на основе любого УМК по выбору учителя.</a:t>
            </a:r>
            <a:endParaRPr lang="ru-RU" dirty="0"/>
          </a:p>
          <a:p>
            <a:pPr algn="just"/>
            <a:r>
              <a:rPr lang="ru-RU" b="1" dirty="0"/>
              <a:t>//Преподавание истории и обществознания в школе. – 2017. - №8. – С. 9.</a:t>
            </a:r>
            <a:endParaRPr lang="ru-RU" dirty="0"/>
          </a:p>
          <a:p>
            <a:pPr algn="just"/>
            <a:r>
              <a:rPr lang="ru-RU" b="1" dirty="0"/>
              <a:t> </a:t>
            </a:r>
            <a:endParaRPr lang="ru-RU" dirty="0"/>
          </a:p>
          <a:p>
            <a:pPr algn="just"/>
            <a:r>
              <a:rPr lang="ru-RU" b="1" dirty="0"/>
              <a:t>7. </a:t>
            </a:r>
            <a:r>
              <a:rPr lang="ru-RU" b="1" dirty="0" err="1"/>
              <a:t>Мишатина</a:t>
            </a:r>
            <a:r>
              <a:rPr lang="ru-RU" b="1" dirty="0"/>
              <a:t> Н. Л.</a:t>
            </a:r>
            <a:endParaRPr lang="ru-RU" dirty="0"/>
          </a:p>
          <a:p>
            <a:pPr algn="just"/>
            <a:r>
              <a:rPr lang="ru-RU" b="1" dirty="0"/>
              <a:t>Патриотизм: «со словом надо обращаться честно».</a:t>
            </a:r>
          </a:p>
          <a:p>
            <a:pPr algn="just"/>
            <a:r>
              <a:rPr lang="ru-RU" b="1" i="1" dirty="0"/>
              <a:t>Аннотация</a:t>
            </a:r>
            <a:r>
              <a:rPr lang="ru-RU" dirty="0"/>
              <a:t>:</a:t>
            </a:r>
          </a:p>
          <a:p>
            <a:pPr algn="just"/>
            <a:r>
              <a:rPr lang="ru-RU" i="1" dirty="0"/>
              <a:t>В статье сложная проблема формирования патриотизма как духовной ценности рассматривается в пространстве русского языка и культуры. Предложен ряд </a:t>
            </a:r>
            <a:r>
              <a:rPr lang="ru-RU" i="1" dirty="0" err="1"/>
              <a:t>лингвокультурологических</a:t>
            </a:r>
            <a:r>
              <a:rPr lang="ru-RU" i="1" dirty="0"/>
              <a:t> задач в аспекте методической </a:t>
            </a:r>
            <a:r>
              <a:rPr lang="ru-RU" i="1" dirty="0" err="1"/>
              <a:t>лингвоконцептологии</a:t>
            </a:r>
            <a:r>
              <a:rPr lang="ru-RU" i="1" dirty="0"/>
              <a:t>, позволяющих проектировать у юных граждан целостный контекст собственных знаний о родине.</a:t>
            </a:r>
            <a:endParaRPr lang="ru-RU" dirty="0"/>
          </a:p>
          <a:p>
            <a:pPr algn="just"/>
            <a:r>
              <a:rPr lang="ru-RU" b="1" dirty="0"/>
              <a:t>//Русский язык в школе. – 2017. - №6. – С. 3.</a:t>
            </a:r>
            <a:endParaRPr lang="ru-RU" dirty="0"/>
          </a:p>
          <a:p>
            <a:pPr algn="just"/>
            <a:r>
              <a:rPr lang="ru-RU" b="1" dirty="0"/>
              <a:t> </a:t>
            </a:r>
            <a:endParaRPr lang="ru-RU" dirty="0"/>
          </a:p>
          <a:p>
            <a:endParaRPr lang="ru-RU" dirty="0"/>
          </a:p>
        </p:txBody>
      </p:sp>
      <p:sp>
        <p:nvSpPr>
          <p:cNvPr id="6" name="TextBox 5"/>
          <p:cNvSpPr txBox="1"/>
          <p:nvPr/>
        </p:nvSpPr>
        <p:spPr>
          <a:xfrm>
            <a:off x="179512" y="692696"/>
            <a:ext cx="8640960" cy="830997"/>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sz="2400" dirty="0"/>
          </a:p>
        </p:txBody>
      </p:sp>
    </p:spTree>
    <p:extLst>
      <p:ext uri="{BB962C8B-B14F-4D97-AF65-F5344CB8AC3E}">
        <p14:creationId xmlns:p14="http://schemas.microsoft.com/office/powerpoint/2010/main" val="161382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3528" y="1431360"/>
            <a:ext cx="8496944" cy="5539978"/>
          </a:xfrm>
          <a:prstGeom prst="rect">
            <a:avLst/>
          </a:prstGeom>
          <a:noFill/>
        </p:spPr>
        <p:txBody>
          <a:bodyPr wrap="square" rtlCol="0">
            <a:spAutoFit/>
          </a:bodyPr>
          <a:lstStyle/>
          <a:p>
            <a:pPr algn="just"/>
            <a:r>
              <a:rPr lang="ru-RU" sz="1400" b="1" dirty="0"/>
              <a:t>8. Федосеева Т.А.</a:t>
            </a:r>
            <a:endParaRPr lang="ru-RU" sz="1400" dirty="0"/>
          </a:p>
          <a:p>
            <a:pPr algn="just"/>
            <a:r>
              <a:rPr lang="ru-RU" sz="1400" dirty="0"/>
              <a:t>Задания коммуникативного характера в обучении вежливому общению на уроках русского языка</a:t>
            </a:r>
            <a:r>
              <a:rPr lang="ru-RU" sz="1400" dirty="0" smtClean="0"/>
              <a:t>.</a:t>
            </a:r>
            <a:endParaRPr lang="en-US" sz="1400" dirty="0" smtClean="0"/>
          </a:p>
          <a:p>
            <a:pPr algn="just"/>
            <a:endParaRPr lang="ru-RU" sz="1400" dirty="0"/>
          </a:p>
          <a:p>
            <a:pPr algn="just"/>
            <a:r>
              <a:rPr lang="ru-RU" sz="1400" b="1" i="1" dirty="0"/>
              <a:t>Аннотация</a:t>
            </a:r>
            <a:r>
              <a:rPr lang="ru-RU" sz="1400" dirty="0"/>
              <a:t>:</a:t>
            </a:r>
          </a:p>
          <a:p>
            <a:pPr algn="just"/>
            <a:r>
              <a:rPr lang="ru-RU" sz="1400" i="1" dirty="0"/>
              <a:t>В статье рассматриваются возможности заданий коммуникативного характера в реализации одного из направлений развития устной речи школьников. Особое внимание уделено интерактивным заданиям, представлены способы их внедрения при обучении вежливости на уроках русского языка, определена их роль в формировании и совершенствовании коммуникативных умений школьников.</a:t>
            </a:r>
            <a:endParaRPr lang="ru-RU" sz="1400" dirty="0"/>
          </a:p>
          <a:p>
            <a:pPr algn="just"/>
            <a:r>
              <a:rPr lang="ru-RU" sz="1400" b="1" dirty="0"/>
              <a:t>//Русский язык в школе. – 2017. - №6. – С. 3.</a:t>
            </a:r>
            <a:endParaRPr lang="ru-RU" sz="1400" dirty="0"/>
          </a:p>
          <a:p>
            <a:pPr algn="just"/>
            <a:r>
              <a:rPr lang="ru-RU" sz="1400" b="1" dirty="0"/>
              <a:t> </a:t>
            </a:r>
            <a:endParaRPr lang="ru-RU" sz="1400" dirty="0"/>
          </a:p>
          <a:p>
            <a:pPr algn="just"/>
            <a:r>
              <a:rPr lang="ru-RU" sz="1400" b="1" dirty="0"/>
              <a:t>9. </a:t>
            </a:r>
            <a:r>
              <a:rPr lang="ru-RU" sz="1400" b="1" dirty="0" err="1"/>
              <a:t>Жарковская</a:t>
            </a:r>
            <a:r>
              <a:rPr lang="ru-RU" sz="1400" b="1" dirty="0"/>
              <a:t> Т. Г.</a:t>
            </a:r>
            <a:endParaRPr lang="ru-RU" sz="1400" dirty="0"/>
          </a:p>
          <a:p>
            <a:pPr algn="just"/>
            <a:r>
              <a:rPr lang="ru-RU" sz="1400" b="1" dirty="0"/>
              <a:t>Организация интегрированных уроков как способ естественно-научного и социально-гуманитарного </a:t>
            </a:r>
            <a:endParaRPr lang="en-US" sz="1400" b="1" dirty="0" smtClean="0"/>
          </a:p>
          <a:p>
            <a:pPr algn="just"/>
            <a:r>
              <a:rPr lang="ru-RU" sz="1400" b="1" dirty="0" smtClean="0"/>
              <a:t>образования.</a:t>
            </a:r>
            <a:endParaRPr lang="en-US" sz="1400" b="1" dirty="0" smtClean="0"/>
          </a:p>
          <a:p>
            <a:pPr algn="just"/>
            <a:endParaRPr lang="ru-RU" sz="1400" dirty="0"/>
          </a:p>
          <a:p>
            <a:pPr algn="just"/>
            <a:r>
              <a:rPr lang="ru-RU" sz="1400" b="1" i="1" dirty="0"/>
              <a:t>Аннотация</a:t>
            </a:r>
            <a:r>
              <a:rPr lang="ru-RU" sz="1400" dirty="0"/>
              <a:t>:</a:t>
            </a:r>
          </a:p>
          <a:p>
            <a:pPr algn="just"/>
            <a:r>
              <a:rPr lang="ru-RU" sz="1400" i="1" dirty="0"/>
              <a:t>В статье рассматривается возможность наполнения ценностной составляющей не только гуманитарного, но и естественнонаучного содержания. Одним из путей расширения воспитательного пространства учебных дисциплин является проведение интегрированных уроков. При организации таких уроков необходимо идти от тех областей взаимодействия человека с окружающим миром, от тех актуальных проблем жизни, которые являются ценностно-мотивированными, затрагивают нравственные категории и понятия и пока не всегда находят отражение в учебном процессе. В работе представлен некоторый опыт поиска, выбора ценностно-мотивированных блоков, проблем, объединяющих естественнонаучные и социально-гуманитарные предметы и организация их изучения.</a:t>
            </a:r>
            <a:endParaRPr lang="ru-RU" sz="1400" dirty="0"/>
          </a:p>
          <a:p>
            <a:pPr algn="just"/>
            <a:r>
              <a:rPr lang="ru-RU" sz="1400" b="1" dirty="0"/>
              <a:t>//Стандарты и мониторинг в образовании. – 2017. - №3. – С. 25.</a:t>
            </a:r>
            <a:endParaRPr lang="ru-RU" sz="1400" dirty="0"/>
          </a:p>
          <a:p>
            <a:endParaRPr lang="ru-RU" dirty="0"/>
          </a:p>
        </p:txBody>
      </p:sp>
      <p:sp>
        <p:nvSpPr>
          <p:cNvPr id="3" name="TextBox 2"/>
          <p:cNvSpPr txBox="1"/>
          <p:nvPr/>
        </p:nvSpPr>
        <p:spPr>
          <a:xfrm>
            <a:off x="323528" y="692696"/>
            <a:ext cx="8640960"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764704"/>
            <a:ext cx="8712968"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
        <p:nvSpPr>
          <p:cNvPr id="3" name="TextBox 2"/>
          <p:cNvSpPr txBox="1"/>
          <p:nvPr/>
        </p:nvSpPr>
        <p:spPr>
          <a:xfrm>
            <a:off x="251520" y="1503368"/>
            <a:ext cx="8712968" cy="5493812"/>
          </a:xfrm>
          <a:prstGeom prst="rect">
            <a:avLst/>
          </a:prstGeom>
          <a:noFill/>
        </p:spPr>
        <p:txBody>
          <a:bodyPr wrap="square" rtlCol="0">
            <a:spAutoFit/>
          </a:bodyPr>
          <a:lstStyle/>
          <a:p>
            <a:pPr algn="just"/>
            <a:r>
              <a:rPr lang="ru-RU" sz="1500" b="1" dirty="0"/>
              <a:t>10. </a:t>
            </a:r>
            <a:r>
              <a:rPr lang="ru-RU" sz="1500" b="1" dirty="0" err="1"/>
              <a:t>Жарковская</a:t>
            </a:r>
            <a:r>
              <a:rPr lang="ru-RU" sz="1500" b="1" dirty="0"/>
              <a:t> Т. Г., Куприянова Н. Г.</a:t>
            </a:r>
            <a:endParaRPr lang="ru-RU" sz="1500" dirty="0"/>
          </a:p>
          <a:p>
            <a:pPr algn="just"/>
            <a:r>
              <a:rPr lang="ru-RU" sz="1500" dirty="0"/>
              <a:t>Интеграция воспитательного потенциала естественнонаучного и социально-гуманитарного образования</a:t>
            </a:r>
            <a:r>
              <a:rPr lang="ru-RU" sz="1500" dirty="0" smtClean="0"/>
              <a:t>.</a:t>
            </a:r>
            <a:endParaRPr lang="en-US" sz="1500" dirty="0" smtClean="0"/>
          </a:p>
          <a:p>
            <a:pPr algn="just"/>
            <a:endParaRPr lang="ru-RU" sz="1500" dirty="0"/>
          </a:p>
          <a:p>
            <a:pPr algn="just"/>
            <a:r>
              <a:rPr lang="ru-RU" sz="1500" b="1" i="1" dirty="0"/>
              <a:t>Аннотация</a:t>
            </a:r>
            <a:r>
              <a:rPr lang="ru-RU" sz="1500" dirty="0"/>
              <a:t>:</a:t>
            </a:r>
          </a:p>
          <a:p>
            <a:pPr algn="just"/>
            <a:r>
              <a:rPr lang="ru-RU" sz="1500" i="1" dirty="0"/>
              <a:t>Рассматривается один из путей организации духовно-нравственного образования в средней школе - реализация воспитательного потенциала, заложенного в содержании гуманитарных и естественнонаучных дисциплин. Каждый предмет имеет свою специфику, позволяющую объединить возможности различных областей знаний и создать условия интегрированного, системного, комплексного подхода к воспитанию.</a:t>
            </a:r>
            <a:endParaRPr lang="ru-RU" sz="1500" dirty="0"/>
          </a:p>
          <a:p>
            <a:pPr algn="just"/>
            <a:r>
              <a:rPr lang="ru-RU" sz="1500" b="1" dirty="0"/>
              <a:t>//Педагогика. – 2016. - №5. – С. 43.</a:t>
            </a:r>
            <a:endParaRPr lang="ru-RU" sz="1500" dirty="0"/>
          </a:p>
          <a:p>
            <a:pPr algn="just"/>
            <a:r>
              <a:rPr lang="ru-RU" sz="1500" b="1" dirty="0"/>
              <a:t> </a:t>
            </a:r>
            <a:endParaRPr lang="ru-RU" sz="1500" dirty="0"/>
          </a:p>
          <a:p>
            <a:pPr algn="just"/>
            <a:r>
              <a:rPr lang="ru-RU" sz="1500" b="1" dirty="0"/>
              <a:t>11. Сидоров Р. Д.</a:t>
            </a:r>
            <a:endParaRPr lang="ru-RU" sz="1500" dirty="0"/>
          </a:p>
          <a:p>
            <a:pPr algn="just"/>
            <a:r>
              <a:rPr lang="ru-RU" sz="1500" b="1" dirty="0"/>
              <a:t>Патриотическое воспитание в курсе ОБЖ</a:t>
            </a:r>
            <a:r>
              <a:rPr lang="ru-RU" sz="1500" b="1" dirty="0" smtClean="0"/>
              <a:t>.</a:t>
            </a:r>
            <a:endParaRPr lang="en-US" sz="1500" b="1" dirty="0" smtClean="0"/>
          </a:p>
          <a:p>
            <a:pPr algn="just"/>
            <a:endParaRPr lang="ru-RU" sz="1500" dirty="0"/>
          </a:p>
          <a:p>
            <a:pPr algn="just"/>
            <a:r>
              <a:rPr lang="ru-RU" sz="1500" b="1" i="1" dirty="0"/>
              <a:t>Аннотация</a:t>
            </a:r>
            <a:r>
              <a:rPr lang="ru-RU" sz="1500" dirty="0"/>
              <a:t>:</a:t>
            </a:r>
          </a:p>
          <a:p>
            <a:pPr algn="just"/>
            <a:r>
              <a:rPr lang="ru-RU" sz="1500" i="1" dirty="0"/>
              <a:t>Патриотическое воспитание подрастающего поколения всегда являлось одной из важнейших задач современной школы, ведь детство и юность – самая благодатная пора для привития священного чувства любви к Родине. У школьников должно вырабатываться чувство гордости за свою Родину и народ, уважение к его великим свершениям и достойным страницам прошлого.</a:t>
            </a:r>
            <a:endParaRPr lang="ru-RU" sz="1500" dirty="0"/>
          </a:p>
          <a:p>
            <a:pPr algn="just"/>
            <a:r>
              <a:rPr lang="ru-RU" sz="1500" b="1" dirty="0"/>
              <a:t>//ОБЖ. Основа. – 2016. - №5-6. – С.43.</a:t>
            </a:r>
            <a:endParaRPr lang="ru-RU" sz="1500" dirty="0"/>
          </a:p>
          <a:p>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51520" y="1484784"/>
            <a:ext cx="8568952" cy="5632311"/>
          </a:xfrm>
          <a:prstGeom prst="rect">
            <a:avLst/>
          </a:prstGeom>
          <a:noFill/>
        </p:spPr>
        <p:txBody>
          <a:bodyPr wrap="square" rtlCol="0">
            <a:spAutoFit/>
          </a:bodyPr>
          <a:lstStyle/>
          <a:p>
            <a:pPr algn="just"/>
            <a:r>
              <a:rPr lang="ru-RU" b="1" dirty="0"/>
              <a:t>12. Пименова В.</a:t>
            </a:r>
            <a:endParaRPr lang="ru-RU" dirty="0"/>
          </a:p>
          <a:p>
            <a:pPr algn="just"/>
            <a:r>
              <a:rPr lang="ru-RU" dirty="0"/>
              <a:t>Духовно-нравственное образование в процессе изучения литературы</a:t>
            </a:r>
            <a:r>
              <a:rPr lang="ru-RU" dirty="0" smtClean="0"/>
              <a:t>.</a:t>
            </a:r>
            <a:endParaRPr lang="en-US" dirty="0" smtClean="0"/>
          </a:p>
          <a:p>
            <a:pPr algn="just"/>
            <a:endParaRPr lang="ru-RU" dirty="0"/>
          </a:p>
          <a:p>
            <a:pPr algn="just"/>
            <a:r>
              <a:rPr lang="ru-RU" b="1" i="1" dirty="0"/>
              <a:t>Аннотация</a:t>
            </a:r>
            <a:r>
              <a:rPr lang="ru-RU" dirty="0"/>
              <a:t>:</a:t>
            </a:r>
          </a:p>
          <a:p>
            <a:pPr algn="just"/>
            <a:r>
              <a:rPr lang="ru-RU" i="1" dirty="0"/>
              <a:t>Прежде чем говорить о методах интеграции, раскроем содержание основных понятий: что такое духовно-нравственное образование? что такое метод? что собой представляют методы интеграции?</a:t>
            </a:r>
            <a:endParaRPr lang="ru-RU" dirty="0"/>
          </a:p>
          <a:p>
            <a:pPr algn="just"/>
            <a:r>
              <a:rPr lang="ru-RU" b="1" dirty="0"/>
              <a:t>//Сельская школа. – 2015. - №4. – С. 42.</a:t>
            </a:r>
            <a:endParaRPr lang="ru-RU" dirty="0"/>
          </a:p>
          <a:p>
            <a:pPr algn="just"/>
            <a:r>
              <a:rPr lang="ru-RU" b="1" dirty="0"/>
              <a:t> </a:t>
            </a:r>
            <a:endParaRPr lang="ru-RU" dirty="0"/>
          </a:p>
          <a:p>
            <a:pPr algn="just"/>
            <a:r>
              <a:rPr lang="ru-RU" b="1" dirty="0"/>
              <a:t>13. Курбанова Н.</a:t>
            </a:r>
            <a:endParaRPr lang="ru-RU" dirty="0"/>
          </a:p>
          <a:p>
            <a:pPr algn="just"/>
            <a:r>
              <a:rPr lang="ru-RU" dirty="0"/>
              <a:t>Воспитание патриотизма, толерантности на уроках русского языка и литературы</a:t>
            </a:r>
            <a:r>
              <a:rPr lang="ru-RU" dirty="0" smtClean="0"/>
              <a:t>.</a:t>
            </a:r>
            <a:endParaRPr lang="en-US" dirty="0" smtClean="0"/>
          </a:p>
          <a:p>
            <a:pPr algn="just"/>
            <a:endParaRPr lang="ru-RU" dirty="0"/>
          </a:p>
          <a:p>
            <a:pPr algn="just"/>
            <a:r>
              <a:rPr lang="ru-RU" b="1" i="1" dirty="0"/>
              <a:t>Аннотация</a:t>
            </a:r>
            <a:r>
              <a:rPr lang="ru-RU" dirty="0"/>
              <a:t>:</a:t>
            </a:r>
          </a:p>
          <a:p>
            <a:pPr algn="just"/>
            <a:r>
              <a:rPr lang="ru-RU" i="1" dirty="0"/>
              <a:t>Московская школа — большая поликультурная среда, где дети разных национальностей не только овладевают русским языком, но и учатся уважительно относиться друг к другу. Методика проведения этих уроков должна основываться на знании культур народов России.</a:t>
            </a:r>
            <a:endParaRPr lang="ru-RU" dirty="0"/>
          </a:p>
          <a:p>
            <a:pPr algn="just"/>
            <a:r>
              <a:rPr lang="ru-RU" b="1" dirty="0"/>
              <a:t>//Сельская школа. – 2015. - №4. – С. 36.</a:t>
            </a:r>
            <a:endParaRPr lang="ru-RU" dirty="0"/>
          </a:p>
          <a:p>
            <a:r>
              <a:rPr lang="ru-RU" b="1" dirty="0"/>
              <a:t> </a:t>
            </a:r>
            <a:endParaRPr lang="ru-RU" dirty="0"/>
          </a:p>
          <a:p>
            <a:endParaRPr lang="ru-RU" dirty="0"/>
          </a:p>
        </p:txBody>
      </p:sp>
      <p:sp>
        <p:nvSpPr>
          <p:cNvPr id="8" name="TextBox 7"/>
          <p:cNvSpPr txBox="1"/>
          <p:nvPr/>
        </p:nvSpPr>
        <p:spPr>
          <a:xfrm>
            <a:off x="251520" y="764704"/>
            <a:ext cx="8712968" cy="738664"/>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p:txBody>
      </p:sp>
    </p:spTree>
    <p:extLst>
      <p:ext uri="{BB962C8B-B14F-4D97-AF65-F5344CB8AC3E}">
        <p14:creationId xmlns:p14="http://schemas.microsoft.com/office/powerpoint/2010/main" val="161382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a14="http://schemas.microsoft.com/office/drawing/2010/main" val="0"/>
              </a:ext>
            </a:extLst>
          </a:blip>
          <a:srcRect r="4484"/>
          <a:stretch/>
        </p:blipFill>
        <p:spPr>
          <a:xfrm>
            <a:off x="0" y="0"/>
            <a:ext cx="1890944" cy="560128"/>
          </a:xfrm>
          <a:prstGeom prst="rect">
            <a:avLst/>
          </a:prstGeom>
        </p:spPr>
      </p:pic>
      <p:sp>
        <p:nvSpPr>
          <p:cNvPr id="5" name="TextBox 4"/>
          <p:cNvSpPr txBox="1"/>
          <p:nvPr/>
        </p:nvSpPr>
        <p:spPr>
          <a:xfrm>
            <a:off x="1890944" y="-25830"/>
            <a:ext cx="7253056" cy="584775"/>
          </a:xfrm>
          <a:prstGeom prst="rect">
            <a:avLst/>
          </a:prstGeom>
          <a:noFill/>
        </p:spPr>
        <p:txBody>
          <a:bodyPr wrap="square" rtlCol="0">
            <a:spAutoFit/>
          </a:bodyPr>
          <a:lstStyle/>
          <a:p>
            <a:pPr algn="ctr"/>
            <a:r>
              <a:rPr lang="ru-RU" sz="1600" dirty="0" smtClean="0"/>
              <a:t>Кафедра методики преподавания предметов </a:t>
            </a:r>
          </a:p>
          <a:p>
            <a:pPr algn="ctr"/>
            <a:r>
              <a:rPr lang="ru-RU" sz="1600" dirty="0" smtClean="0"/>
              <a:t>основного и среднего образования</a:t>
            </a:r>
            <a:endParaRPr lang="ru-RU" sz="1600" dirty="0"/>
          </a:p>
        </p:txBody>
      </p:sp>
      <p:cxnSp>
        <p:nvCxnSpPr>
          <p:cNvPr id="7" name="Прямая соединительная линия 6"/>
          <p:cNvCxnSpPr/>
          <p:nvPr/>
        </p:nvCxnSpPr>
        <p:spPr>
          <a:xfrm>
            <a:off x="2104988" y="529940"/>
            <a:ext cx="6715484"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67544" y="926516"/>
            <a:ext cx="8352928" cy="1015663"/>
          </a:xfrm>
          <a:prstGeom prst="rect">
            <a:avLst/>
          </a:prstGeom>
          <a:noFill/>
        </p:spPr>
        <p:txBody>
          <a:bodyPr wrap="square" rtlCol="0">
            <a:spAutoFit/>
          </a:bodyPr>
          <a:lstStyle/>
          <a:p>
            <a:r>
              <a:rPr lang="en-US" sz="2400" b="1" dirty="0"/>
              <a:t>I. </a:t>
            </a:r>
            <a:r>
              <a:rPr lang="ru-RU" sz="2400" b="1" dirty="0"/>
              <a:t>Каталог статей. Раздел «Воспитание в процессе обучения»</a:t>
            </a:r>
            <a:endParaRPr lang="en-US" sz="2400" b="1" dirty="0"/>
          </a:p>
          <a:p>
            <a:endParaRPr lang="ru-RU" dirty="0"/>
          </a:p>
          <a:p>
            <a:endParaRPr lang="ru-RU" dirty="0"/>
          </a:p>
        </p:txBody>
      </p:sp>
      <p:sp>
        <p:nvSpPr>
          <p:cNvPr id="8" name="TextBox 7"/>
          <p:cNvSpPr txBox="1"/>
          <p:nvPr/>
        </p:nvSpPr>
        <p:spPr>
          <a:xfrm>
            <a:off x="179512" y="1556792"/>
            <a:ext cx="8784976" cy="5847755"/>
          </a:xfrm>
          <a:prstGeom prst="rect">
            <a:avLst/>
          </a:prstGeom>
          <a:noFill/>
        </p:spPr>
        <p:txBody>
          <a:bodyPr wrap="square" rtlCol="0">
            <a:spAutoFit/>
          </a:bodyPr>
          <a:lstStyle/>
          <a:p>
            <a:pPr algn="just"/>
            <a:r>
              <a:rPr lang="ru-RU" sz="1300" b="1" dirty="0"/>
              <a:t>14. Боголюбов Л. Н.</a:t>
            </a:r>
            <a:endParaRPr lang="ru-RU" sz="1300" dirty="0"/>
          </a:p>
          <a:p>
            <a:pPr algn="just"/>
            <a:r>
              <a:rPr lang="ru-RU" sz="1300" dirty="0"/>
              <a:t>Учебная деятельность учащихся как фактор развития воспитательного потенциала курса обществознания</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Автор пишет о возможностях, заложенных в курсе «Обществознание», для гражданского воспитания учащихся школы.</a:t>
            </a:r>
            <a:endParaRPr lang="ru-RU" sz="1300" dirty="0"/>
          </a:p>
          <a:p>
            <a:pPr algn="just"/>
            <a:r>
              <a:rPr lang="ru-RU" sz="1300" b="1" dirty="0"/>
              <a:t>//Преподавание истории и обществознания в школе. – 2015. - №4. – С. 43.</a:t>
            </a:r>
            <a:endParaRPr lang="ru-RU" sz="1300" dirty="0"/>
          </a:p>
          <a:p>
            <a:pPr algn="just"/>
            <a:r>
              <a:rPr lang="ru-RU" sz="1300" dirty="0"/>
              <a:t> </a:t>
            </a:r>
          </a:p>
          <a:p>
            <a:pPr algn="just"/>
            <a:r>
              <a:rPr lang="ru-RU" sz="1300" b="1" dirty="0"/>
              <a:t>15. Иванова Т.</a:t>
            </a:r>
            <a:endParaRPr lang="ru-RU" sz="1300" dirty="0"/>
          </a:p>
          <a:p>
            <a:pPr algn="just"/>
            <a:r>
              <a:rPr lang="ru-RU" sz="1300" dirty="0"/>
              <a:t>Эстетическое воспитание на уроках литературы</a:t>
            </a:r>
            <a:r>
              <a:rPr lang="ru-RU" sz="1300" dirty="0" smtClean="0"/>
              <a:t>.</a:t>
            </a:r>
            <a:endParaRPr lang="en-US" sz="1300" dirty="0" smtClean="0"/>
          </a:p>
          <a:p>
            <a:pPr algn="just"/>
            <a:endParaRPr lang="ru-RU" sz="1300" dirty="0"/>
          </a:p>
          <a:p>
            <a:pPr algn="just"/>
            <a:r>
              <a:rPr lang="ru-RU" sz="1300" b="1" i="1" dirty="0"/>
              <a:t>Аннотация</a:t>
            </a:r>
            <a:r>
              <a:rPr lang="ru-RU" sz="1300" dirty="0"/>
              <a:t>:</a:t>
            </a:r>
          </a:p>
          <a:p>
            <a:pPr algn="just"/>
            <a:r>
              <a:rPr lang="ru-RU" sz="1300" i="1" dirty="0"/>
              <a:t>Искусство является важным средством воспитания. В статье раскрывается роль урока литературы как одной из основных дисциплин в системе эстетического воспитания. Изучение литературы всегда сопровождается обращением к другим видам искусств. Современные технологии дают возможность использовать на уроке богатейший материал о различных видах искусств. Приведены примеры из опыта работы учителя: «Искусство в жизни писателя»; «Музыка и живопись в произведениях поэта». Большой образовательный, развивающий и воспитательный эффект имеют не только урок, но и внеклассные мероприятия. Изучение темы «Человек и природа в разных классах невозможно без произведений. «Времена года» П. И. Чайковского и А. Вивальди без ноктюрнов Ф. Шопена, русских народных песен и произведений современных авторов. Конечной целью эстетического воздействия является формирование человека с чуткой душой, здоровыми вкусами, творческим умом и глубокими знаниями.</a:t>
            </a:r>
            <a:endParaRPr lang="ru-RU" sz="1300" dirty="0"/>
          </a:p>
          <a:p>
            <a:pPr algn="just"/>
            <a:r>
              <a:rPr lang="ru-RU" sz="1300" i="1" dirty="0"/>
              <a:t>В новом образовательном стандарте по литературе значительно усилена духовно-нравственная функция предмета и определены цели изучения литературы: воспитание духовно-нравственной личности, формирование мировоззрения, гражданского сознания, чувства патриотизма, любови и уважения к ценностям отечественной культуры.</a:t>
            </a:r>
            <a:endParaRPr lang="ru-RU" sz="1300" dirty="0"/>
          </a:p>
          <a:p>
            <a:pPr algn="just"/>
            <a:r>
              <a:rPr lang="ru-RU" sz="1300" b="1" dirty="0"/>
              <a:t>//Учитель. – 2015. - №4. – С. 17.</a:t>
            </a:r>
            <a:endParaRPr lang="ru-RU" sz="1300" dirty="0"/>
          </a:p>
          <a:p>
            <a:r>
              <a:rPr lang="ru-RU" b="1" dirty="0"/>
              <a:t> </a:t>
            </a:r>
            <a:endParaRPr lang="ru-RU" dirty="0"/>
          </a:p>
          <a:p>
            <a:endParaRPr lang="ru-RU" dirty="0"/>
          </a:p>
        </p:txBody>
      </p:sp>
    </p:spTree>
    <p:extLst>
      <p:ext uri="{BB962C8B-B14F-4D97-AF65-F5344CB8AC3E}">
        <p14:creationId xmlns:p14="http://schemas.microsoft.com/office/powerpoint/2010/main" val="16138241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1856</Words>
  <Application>Microsoft Office PowerPoint</Application>
  <PresentationFormat>Экран (4:3)</PresentationFormat>
  <Paragraphs>317</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bib-1</cp:lastModifiedBy>
  <cp:revision>17</cp:revision>
  <dcterms:created xsi:type="dcterms:W3CDTF">2021-02-04T06:22:59Z</dcterms:created>
  <dcterms:modified xsi:type="dcterms:W3CDTF">2021-03-05T11:01:31Z</dcterms:modified>
</cp:coreProperties>
</file>