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9" r:id="rId2"/>
    <p:sldId id="265" r:id="rId3"/>
    <p:sldId id="281" r:id="rId4"/>
    <p:sldId id="280" r:id="rId5"/>
    <p:sldId id="267" r:id="rId6"/>
    <p:sldId id="268" r:id="rId7"/>
    <p:sldId id="269" r:id="rId8"/>
    <p:sldId id="270" r:id="rId9"/>
    <p:sldId id="271" r:id="rId10"/>
    <p:sldId id="272" r:id="rId11"/>
    <p:sldId id="273" r:id="rId12"/>
    <p:sldId id="274" r:id="rId13"/>
    <p:sldId id="275" r:id="rId14"/>
    <p:sldId id="276" r:id="rId15"/>
    <p:sldId id="289" r:id="rId16"/>
    <p:sldId id="288" r:id="rId17"/>
    <p:sldId id="287" r:id="rId18"/>
    <p:sldId id="286" r:id="rId19"/>
    <p:sldId id="285" r:id="rId20"/>
    <p:sldId id="301" r:id="rId21"/>
    <p:sldId id="302" r:id="rId22"/>
    <p:sldId id="303" r:id="rId23"/>
    <p:sldId id="304" r:id="rId24"/>
    <p:sldId id="305" r:id="rId25"/>
    <p:sldId id="306" r:id="rId26"/>
    <p:sldId id="309" r:id="rId27"/>
    <p:sldId id="310" r:id="rId28"/>
    <p:sldId id="311" r:id="rId29"/>
    <p:sldId id="312" r:id="rId30"/>
    <p:sldId id="313" r:id="rId31"/>
    <p:sldId id="314" r:id="rId32"/>
    <p:sldId id="315" r:id="rId33"/>
    <p:sldId id="316" r:id="rId34"/>
    <p:sldId id="308" r:id="rId35"/>
    <p:sldId id="284" r:id="rId36"/>
    <p:sldId id="317" r:id="rId37"/>
    <p:sldId id="318" r:id="rId38"/>
    <p:sldId id="319" r:id="rId39"/>
    <p:sldId id="320" r:id="rId40"/>
    <p:sldId id="321" r:id="rId41"/>
    <p:sldId id="277" r:id="rId42"/>
    <p:sldId id="328" r:id="rId43"/>
    <p:sldId id="329" r:id="rId44"/>
    <p:sldId id="330" r:id="rId45"/>
    <p:sldId id="323" r:id="rId46"/>
    <p:sldId id="331" r:id="rId47"/>
    <p:sldId id="279" r:id="rId48"/>
    <p:sldId id="332" r:id="rId49"/>
    <p:sldId id="291" r:id="rId50"/>
    <p:sldId id="292" r:id="rId51"/>
    <p:sldId id="293" r:id="rId52"/>
    <p:sldId id="294" r:id="rId53"/>
    <p:sldId id="295" r:id="rId54"/>
    <p:sldId id="296" r:id="rId55"/>
    <p:sldId id="297" r:id="rId56"/>
    <p:sldId id="298" r:id="rId57"/>
    <p:sldId id="299" r:id="rId58"/>
    <p:sldId id="334" r:id="rId59"/>
    <p:sldId id="335" r:id="rId60"/>
    <p:sldId id="336" r:id="rId61"/>
    <p:sldId id="337"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26" y="-3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2CE1E-C915-402F-A3AF-AB33078047AA}" type="datetimeFigureOut">
              <a:rPr lang="ru-RU" smtClean="0"/>
              <a:t>28.02.2021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2A3BEA-7AEB-40D9-B0C9-3B81F9204569}" type="slidenum">
              <a:rPr lang="ru-RU" smtClean="0"/>
              <a:t>‹#›</a:t>
            </a:fld>
            <a:endParaRPr lang="ru-RU"/>
          </a:p>
        </p:txBody>
      </p:sp>
    </p:spTree>
    <p:extLst>
      <p:ext uri="{BB962C8B-B14F-4D97-AF65-F5344CB8AC3E}">
        <p14:creationId xmlns:p14="http://schemas.microsoft.com/office/powerpoint/2010/main" val="271111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62A3BEA-7AEB-40D9-B0C9-3B81F9204569}" type="slidenum">
              <a:rPr lang="ru-RU" smtClean="0"/>
              <a:t>7</a:t>
            </a:fld>
            <a:endParaRPr lang="ru-RU"/>
          </a:p>
        </p:txBody>
      </p:sp>
    </p:spTree>
    <p:extLst>
      <p:ext uri="{BB962C8B-B14F-4D97-AF65-F5344CB8AC3E}">
        <p14:creationId xmlns:p14="http://schemas.microsoft.com/office/powerpoint/2010/main" val="302004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28.02.2021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97829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28.02.2021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03610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28.02.2021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1246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28.02.2021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6267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F2C141-5E4D-49FD-ACDA-6317C5CFBE76}" type="datetimeFigureOut">
              <a:rPr lang="ru-RU" smtClean="0"/>
              <a:t>28.02.2021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23369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F2C141-5E4D-49FD-ACDA-6317C5CFBE76}" type="datetimeFigureOut">
              <a:rPr lang="ru-RU" smtClean="0"/>
              <a:t>28.02.2021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13575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F2C141-5E4D-49FD-ACDA-6317C5CFBE76}" type="datetimeFigureOut">
              <a:rPr lang="ru-RU" smtClean="0"/>
              <a:t>28.02.2021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270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F2C141-5E4D-49FD-ACDA-6317C5CFBE76}" type="datetimeFigureOut">
              <a:rPr lang="ru-RU" smtClean="0"/>
              <a:t>28.02.2021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96855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F2C141-5E4D-49FD-ACDA-6317C5CFBE76}" type="datetimeFigureOut">
              <a:rPr lang="ru-RU" smtClean="0"/>
              <a:t>28.02.2021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50655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28.02.2021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393211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28.02.2021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3042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2C141-5E4D-49FD-ACDA-6317C5CFBE76}" type="datetimeFigureOut">
              <a:rPr lang="ru-RU" smtClean="0"/>
              <a:t>28.02.2021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ADE7E-39E6-4003-BB84-40907B1A86D1}" type="slidenum">
              <a:rPr lang="ru-RU" smtClean="0"/>
              <a:t>‹#›</a:t>
            </a:fld>
            <a:endParaRPr lang="ru-RU"/>
          </a:p>
        </p:txBody>
      </p:sp>
    </p:spTree>
    <p:extLst>
      <p:ext uri="{BB962C8B-B14F-4D97-AF65-F5344CB8AC3E}">
        <p14:creationId xmlns:p14="http://schemas.microsoft.com/office/powerpoint/2010/main" val="1799976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3568" y="2916233"/>
            <a:ext cx="7776864" cy="584775"/>
          </a:xfrm>
          <a:prstGeom prst="rect">
            <a:avLst/>
          </a:prstGeom>
          <a:noFill/>
        </p:spPr>
        <p:txBody>
          <a:bodyPr wrap="square" rtlCol="0">
            <a:spAutoFit/>
          </a:bodyPr>
          <a:lstStyle/>
          <a:p>
            <a:r>
              <a:rPr lang="ru-RU" sz="3200" dirty="0" smtClean="0"/>
              <a:t>Тема:</a:t>
            </a:r>
            <a:endParaRPr lang="ru-RU" sz="3200" dirty="0"/>
          </a:p>
        </p:txBody>
      </p:sp>
      <p:sp>
        <p:nvSpPr>
          <p:cNvPr id="2" name="TextBox 1"/>
          <p:cNvSpPr txBox="1"/>
          <p:nvPr/>
        </p:nvSpPr>
        <p:spPr>
          <a:xfrm>
            <a:off x="1907704" y="2708920"/>
            <a:ext cx="7128792" cy="1354217"/>
          </a:xfrm>
          <a:prstGeom prst="rect">
            <a:avLst/>
          </a:prstGeom>
          <a:noFill/>
        </p:spPr>
        <p:txBody>
          <a:bodyPr wrap="square" rtlCol="0">
            <a:spAutoFit/>
          </a:bodyPr>
          <a:lstStyle/>
          <a:p>
            <a:pPr algn="ctr"/>
            <a:r>
              <a:rPr lang="ru-RU" sz="3200" b="1" dirty="0"/>
              <a:t>В ПОМОЩЬ УЧЕБНОМУ </a:t>
            </a:r>
            <a:r>
              <a:rPr lang="ru-RU" sz="3200" b="1" dirty="0" smtClean="0"/>
              <a:t>ПРОЦЕССУ</a:t>
            </a:r>
          </a:p>
          <a:p>
            <a:pPr algn="ctr"/>
            <a:r>
              <a:rPr lang="ru-RU" sz="3200" b="1" dirty="0" smtClean="0"/>
              <a:t> </a:t>
            </a:r>
            <a:r>
              <a:rPr lang="ru-RU" sz="3200" b="1" dirty="0"/>
              <a:t>ДЛЯ ПРЕПОДАВАТЕЛЕЙ СПО</a:t>
            </a:r>
            <a:endParaRPr lang="ru-RU" sz="3200" dirty="0"/>
          </a:p>
          <a:p>
            <a:endParaRPr lang="ru-RU" dirty="0"/>
          </a:p>
        </p:txBody>
      </p:sp>
    </p:spTree>
    <p:extLst>
      <p:ext uri="{BB962C8B-B14F-4D97-AF65-F5344CB8AC3E}">
        <p14:creationId xmlns:p14="http://schemas.microsoft.com/office/powerpoint/2010/main" val="2882745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23528" y="692696"/>
            <a:ext cx="8568952" cy="369332"/>
          </a:xfrm>
          <a:prstGeom prst="rect">
            <a:avLst/>
          </a:prstGeom>
          <a:noFill/>
        </p:spPr>
        <p:txBody>
          <a:bodyPr wrap="square" rtlCol="0">
            <a:spAutoFit/>
          </a:bodyPr>
          <a:lstStyle/>
          <a:p>
            <a:endParaRPr lang="ru-RU" dirty="0"/>
          </a:p>
        </p:txBody>
      </p:sp>
      <p:sp>
        <p:nvSpPr>
          <p:cNvPr id="6" name="TextBox 5"/>
          <p:cNvSpPr txBox="1"/>
          <p:nvPr/>
        </p:nvSpPr>
        <p:spPr>
          <a:xfrm>
            <a:off x="107504" y="692696"/>
            <a:ext cx="8784976"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9" name="TextBox 8"/>
          <p:cNvSpPr txBox="1"/>
          <p:nvPr/>
        </p:nvSpPr>
        <p:spPr>
          <a:xfrm>
            <a:off x="251520" y="1628800"/>
            <a:ext cx="8640960" cy="5047536"/>
          </a:xfrm>
          <a:prstGeom prst="rect">
            <a:avLst/>
          </a:prstGeom>
          <a:noFill/>
        </p:spPr>
        <p:txBody>
          <a:bodyPr wrap="square" rtlCol="0">
            <a:spAutoFit/>
          </a:bodyPr>
          <a:lstStyle/>
          <a:p>
            <a:pPr algn="just"/>
            <a:r>
              <a:rPr lang="ru-RU" sz="1400" b="1" dirty="0"/>
              <a:t>11. Куц Е. В.</a:t>
            </a:r>
            <a:endParaRPr lang="ru-RU" sz="1400" dirty="0"/>
          </a:p>
          <a:p>
            <a:pPr algn="just"/>
            <a:r>
              <a:rPr lang="ru-RU" sz="1400" b="1" dirty="0"/>
              <a:t>Управление образовательным учреждением в условиях высокотехнологичной образовательной среды</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Статья посвящена проблемам формирования высокотехнологичной среды образовательного учреждения, внедрению инновационных обучающих методик на основе интеграции аппаратно-программных комплексов здания в образовательный процесс.</a:t>
            </a:r>
            <a:endParaRPr lang="ru-RU" sz="1400" dirty="0"/>
          </a:p>
          <a:p>
            <a:pPr algn="just"/>
            <a:r>
              <a:rPr lang="ru-RU" sz="1400" b="1" dirty="0"/>
              <a:t>//Методист. – 2017. - № 1. - С. 39.</a:t>
            </a:r>
            <a:endParaRPr lang="ru-RU" sz="1400" dirty="0"/>
          </a:p>
          <a:p>
            <a:pPr algn="just"/>
            <a:r>
              <a:rPr lang="ru-RU" sz="1400" dirty="0"/>
              <a:t> </a:t>
            </a:r>
          </a:p>
          <a:p>
            <a:pPr algn="just"/>
            <a:r>
              <a:rPr lang="ru-RU" sz="1400" b="1" dirty="0"/>
              <a:t>12. </a:t>
            </a:r>
            <a:r>
              <a:rPr lang="ru-RU" sz="1400" b="1" dirty="0" err="1"/>
              <a:t>Мирчук</a:t>
            </a:r>
            <a:r>
              <a:rPr lang="ru-RU" sz="1400" b="1" dirty="0"/>
              <a:t> М. В.</a:t>
            </a:r>
            <a:endParaRPr lang="ru-RU" sz="1400" dirty="0"/>
          </a:p>
          <a:p>
            <a:pPr algn="just"/>
            <a:r>
              <a:rPr lang="ru-RU" sz="1400" b="1" dirty="0"/>
              <a:t>Социально-педагогические технологии по формированию профессиональной успешности выпускников профессиональных образовательных организаций</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Статья посвящена разработке социально-педагогических технологий по формированию профессионального самосознания выпускников колледжей. В работе даётся теоретическое обоснование проведения социально-психологического тренинга как одного из методов активного обучения, осуществляемого в процессе интенсивного группового взаимодействия, нацеленного на формирование уверенности в себе, понимание собственной системы ценностей и субъективных смыслов, идеалов, убеждений, построение жизненных перспектив. Представлено краткое содержание варианта социально-психологического тренинга «Путь к успеху», разработанного автором.</a:t>
            </a:r>
            <a:endParaRPr lang="ru-RU" sz="1400" dirty="0"/>
          </a:p>
          <a:p>
            <a:pPr algn="just"/>
            <a:r>
              <a:rPr lang="ru-RU" sz="1400" b="1" dirty="0"/>
              <a:t>//Методист. – 2017. - № 8. - С. 33.</a:t>
            </a:r>
            <a:endParaRPr lang="ru-RU" sz="1400" dirty="0"/>
          </a:p>
          <a:p>
            <a:pPr algn="just"/>
            <a:endParaRPr lang="ru-RU" sz="1400" dirty="0"/>
          </a:p>
        </p:txBody>
      </p:sp>
    </p:spTree>
    <p:extLst>
      <p:ext uri="{BB962C8B-B14F-4D97-AF65-F5344CB8AC3E}">
        <p14:creationId xmlns:p14="http://schemas.microsoft.com/office/powerpoint/2010/main" val="206954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520" y="744794"/>
            <a:ext cx="8568952"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8" name="TextBox 7"/>
          <p:cNvSpPr txBox="1"/>
          <p:nvPr/>
        </p:nvSpPr>
        <p:spPr>
          <a:xfrm>
            <a:off x="251520" y="1852790"/>
            <a:ext cx="8568952" cy="4893647"/>
          </a:xfrm>
          <a:prstGeom prst="rect">
            <a:avLst/>
          </a:prstGeom>
          <a:noFill/>
        </p:spPr>
        <p:txBody>
          <a:bodyPr wrap="square" rtlCol="0">
            <a:spAutoFit/>
          </a:bodyPr>
          <a:lstStyle/>
          <a:p>
            <a:pPr algn="just"/>
            <a:r>
              <a:rPr lang="ru-RU" sz="1400" b="1" dirty="0"/>
              <a:t>13. Лепешкина А. Б.</a:t>
            </a:r>
            <a:endParaRPr lang="ru-RU" sz="1400" dirty="0"/>
          </a:p>
          <a:p>
            <a:pPr algn="just"/>
            <a:r>
              <a:rPr lang="ru-RU" sz="1400" b="1" dirty="0"/>
              <a:t>Роль педагогических технологий в личностно-ориентированной подготовке студентов колледжа</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статье рассматривается понятие, сущность педагогической технологии. Представлены различные трактовки термина «педагогическая технология». Отражено влияние личностно-ориентированного подхода на применение педагогических технологий в среднем профессиональном образовании.</a:t>
            </a:r>
            <a:endParaRPr lang="ru-RU" sz="1400" dirty="0"/>
          </a:p>
          <a:p>
            <a:pPr algn="just"/>
            <a:r>
              <a:rPr lang="ru-RU" sz="1400" b="1" dirty="0"/>
              <a:t>//Инновации в образовании. – 2017. - № 2. - С. 25.</a:t>
            </a:r>
            <a:endParaRPr lang="ru-RU" sz="1400" dirty="0"/>
          </a:p>
          <a:p>
            <a:pPr algn="just"/>
            <a:r>
              <a:rPr lang="ru-RU" sz="1400" b="1" dirty="0"/>
              <a:t> </a:t>
            </a:r>
            <a:endParaRPr lang="ru-RU" sz="1400" dirty="0"/>
          </a:p>
          <a:p>
            <a:pPr algn="just"/>
            <a:r>
              <a:rPr lang="ru-RU" sz="1400" b="1" dirty="0"/>
              <a:t>14. Васильченко Н. В.</a:t>
            </a:r>
            <a:endParaRPr lang="ru-RU" sz="1400" dirty="0"/>
          </a:p>
          <a:p>
            <a:pPr algn="just"/>
            <a:r>
              <a:rPr lang="ru-RU" sz="1400" b="1" dirty="0"/>
              <a:t>Проектирование технологий обучения как педагогической системы. Анализ проблем</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статье представлен терминологический анализ понятия «технология обучения» и предложен оригинальный вариант построения технологии обучения как педагогической системы. Указаны теоретические, методические и практические проблемы, которые могут встретиться на пути любого серьезного исследователя при работе с феноменом технологии обучения. Сделаны выводы — отправные точки для новых исследований в области технологий обучения и оптимизации работы исследователей для сосредоточения на актуальных вопросах реализации технологий обучения в среднем профессиональном образовании.</a:t>
            </a:r>
            <a:endParaRPr lang="ru-RU" sz="1400" dirty="0"/>
          </a:p>
          <a:p>
            <a:pPr algn="just"/>
            <a:r>
              <a:rPr lang="ru-RU" sz="1400" b="1" dirty="0"/>
              <a:t>//Стандарты и мониторинг в образовании. – 2017. - № 5. - С. 55.</a:t>
            </a:r>
            <a:endParaRPr lang="ru-RU" sz="1400" dirty="0"/>
          </a:p>
          <a:p>
            <a:endParaRPr lang="ru-RU" dirty="0"/>
          </a:p>
        </p:txBody>
      </p:sp>
    </p:spTree>
    <p:extLst>
      <p:ext uri="{BB962C8B-B14F-4D97-AF65-F5344CB8AC3E}">
        <p14:creationId xmlns:p14="http://schemas.microsoft.com/office/powerpoint/2010/main" val="2069545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712968"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3" name="TextBox 2"/>
          <p:cNvSpPr txBox="1"/>
          <p:nvPr/>
        </p:nvSpPr>
        <p:spPr>
          <a:xfrm>
            <a:off x="179512" y="1628800"/>
            <a:ext cx="8712968" cy="5293757"/>
          </a:xfrm>
          <a:prstGeom prst="rect">
            <a:avLst/>
          </a:prstGeom>
          <a:noFill/>
        </p:spPr>
        <p:txBody>
          <a:bodyPr wrap="square" rtlCol="0">
            <a:spAutoFit/>
          </a:bodyPr>
          <a:lstStyle/>
          <a:p>
            <a:pPr algn="just"/>
            <a:r>
              <a:rPr lang="ru-RU" sz="1600" b="1" dirty="0"/>
              <a:t>15. Жуков Г. Н., Жуков В. Г.</a:t>
            </a:r>
            <a:endParaRPr lang="ru-RU" sz="1600" dirty="0"/>
          </a:p>
          <a:p>
            <a:pPr algn="just"/>
            <a:r>
              <a:rPr lang="ru-RU" sz="1600" b="1" dirty="0"/>
              <a:t>Кто такой «квалифицированный работник» и как его готовить</a:t>
            </a:r>
            <a:r>
              <a:rPr lang="ru-RU" sz="1600" b="1" dirty="0" smtClean="0"/>
              <a:t>?</a:t>
            </a:r>
            <a:endParaRPr lang="en-US" sz="1600" b="1" dirty="0" smtClean="0"/>
          </a:p>
          <a:p>
            <a:pPr algn="just"/>
            <a:endParaRPr lang="ru-RU" sz="1600" dirty="0"/>
          </a:p>
          <a:p>
            <a:pPr algn="just"/>
            <a:r>
              <a:rPr lang="ru-RU" sz="1600" b="1" i="1" dirty="0"/>
              <a:t>Аннотация</a:t>
            </a:r>
            <a:r>
              <a:rPr lang="ru-RU" sz="1600" i="1" dirty="0"/>
              <a:t>:</a:t>
            </a:r>
            <a:endParaRPr lang="ru-RU" sz="1600" dirty="0"/>
          </a:p>
          <a:p>
            <a:pPr algn="just"/>
            <a:r>
              <a:rPr lang="ru-RU" sz="1600" i="1" dirty="0"/>
              <a:t>В статье рассматриваются проблемы подготовки высококвалифицированных кадров в системе профессионального образования. В качестве одного из путей подготовки сегодня в России определены МЦПК. Но, тем не менее, остается неясным само понятие «высококвалифицированный работник (рабочий)» и на какие рабочие места его нужно готовить, т. к сегодня они скорее исключение, чем их реальное наличие.</a:t>
            </a:r>
            <a:endParaRPr lang="ru-RU" sz="1600" dirty="0"/>
          </a:p>
          <a:p>
            <a:pPr algn="just"/>
            <a:r>
              <a:rPr lang="ru-RU" sz="1600" b="1" dirty="0"/>
              <a:t>//Профессиональное образование. Столица. – 2016. - № 1. - С. 8.</a:t>
            </a:r>
            <a:endParaRPr lang="ru-RU" sz="1600" dirty="0"/>
          </a:p>
          <a:p>
            <a:pPr algn="just"/>
            <a:r>
              <a:rPr lang="ru-RU" sz="1600" b="1" dirty="0"/>
              <a:t> </a:t>
            </a:r>
            <a:endParaRPr lang="ru-RU" sz="1600" dirty="0"/>
          </a:p>
          <a:p>
            <a:pPr marL="342900" indent="-342900" algn="just">
              <a:buAutoNum type="arabicPeriod" startAt="16"/>
            </a:pPr>
            <a:r>
              <a:rPr lang="ru-RU" sz="1600" b="1" dirty="0" smtClean="0"/>
              <a:t>Стратегия </a:t>
            </a:r>
            <a:r>
              <a:rPr lang="ru-RU" sz="1600" b="1" dirty="0"/>
              <a:t>профессионального образования</a:t>
            </a:r>
            <a:r>
              <a:rPr lang="ru-RU" sz="1600" b="1" dirty="0" smtClean="0"/>
              <a:t>.</a:t>
            </a:r>
            <a:endParaRPr lang="en-US" sz="1600" b="1" dirty="0" smtClean="0"/>
          </a:p>
          <a:p>
            <a:pPr marL="342900" indent="-342900" algn="just">
              <a:buAutoNum type="arabicPeriod" startAt="16"/>
            </a:pPr>
            <a:endParaRPr lang="ru-RU" sz="1600" dirty="0"/>
          </a:p>
          <a:p>
            <a:pPr algn="just"/>
            <a:r>
              <a:rPr lang="ru-RU" sz="1600" b="1" i="1" dirty="0"/>
              <a:t>Аннотация</a:t>
            </a:r>
            <a:r>
              <a:rPr lang="ru-RU" sz="1600" i="1" dirty="0"/>
              <a:t>:</a:t>
            </a:r>
            <a:endParaRPr lang="ru-RU" sz="1600" dirty="0"/>
          </a:p>
          <a:p>
            <a:pPr algn="just"/>
            <a:r>
              <a:rPr lang="ru-RU" sz="1600" i="1" dirty="0"/>
              <a:t>Интервью с Ломакиной Т. - зав. центром исследований непрерывного профессионального образования ФГБНУ «Институт стратегии развития образования Российской академии образования». Вопросы: история создания центра исследований непрерывного профессионального образования; основные проблемы и их характер; как в условиях всеобщего «</a:t>
            </a:r>
            <a:r>
              <a:rPr lang="ru-RU" sz="1600" i="1" dirty="0" err="1"/>
              <a:t>импортозамещения</a:t>
            </a:r>
            <a:r>
              <a:rPr lang="ru-RU" sz="1600" i="1" dirty="0"/>
              <a:t>» чувствует себя педагогическая наука? и др.</a:t>
            </a:r>
            <a:endParaRPr lang="ru-RU" sz="1600" dirty="0"/>
          </a:p>
          <a:p>
            <a:pPr algn="just"/>
            <a:r>
              <a:rPr lang="ru-RU" sz="1600" b="1" dirty="0"/>
              <a:t>//Профессиональное образование. Столица. – 2016. - № 2. - С. 17.</a:t>
            </a:r>
            <a:endParaRPr lang="ru-RU" sz="1600" dirty="0"/>
          </a:p>
          <a:p>
            <a:endParaRPr lang="ru-RU" dirty="0"/>
          </a:p>
        </p:txBody>
      </p:sp>
    </p:spTree>
    <p:extLst>
      <p:ext uri="{BB962C8B-B14F-4D97-AF65-F5344CB8AC3E}">
        <p14:creationId xmlns:p14="http://schemas.microsoft.com/office/powerpoint/2010/main" val="2069545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1556793"/>
            <a:ext cx="8640960" cy="5355312"/>
          </a:xfrm>
          <a:prstGeom prst="rect">
            <a:avLst/>
          </a:prstGeom>
          <a:noFill/>
        </p:spPr>
        <p:txBody>
          <a:bodyPr wrap="square" rtlCol="0">
            <a:spAutoFit/>
          </a:bodyPr>
          <a:lstStyle/>
          <a:p>
            <a:r>
              <a:rPr lang="ru-RU" sz="1700" b="1" dirty="0"/>
              <a:t>17. Кулаков А. В., </a:t>
            </a:r>
            <a:r>
              <a:rPr lang="ru-RU" sz="1700" b="1" dirty="0" err="1"/>
              <a:t>Манюкова</a:t>
            </a:r>
            <a:r>
              <a:rPr lang="ru-RU" sz="1700" b="1" dirty="0"/>
              <a:t> В. Н.</a:t>
            </a:r>
            <a:endParaRPr lang="ru-RU" sz="1700" dirty="0"/>
          </a:p>
          <a:p>
            <a:r>
              <a:rPr lang="ru-RU" sz="1700" b="1" dirty="0"/>
              <a:t>Обучение в условиях инновационного образовательного процесса</a:t>
            </a:r>
            <a:r>
              <a:rPr lang="ru-RU" sz="1700" b="1" dirty="0" smtClean="0"/>
              <a:t>.</a:t>
            </a:r>
            <a:endParaRPr lang="en-US" sz="1700" b="1" dirty="0" smtClean="0"/>
          </a:p>
          <a:p>
            <a:endParaRPr lang="ru-RU" sz="1700" dirty="0"/>
          </a:p>
          <a:p>
            <a:r>
              <a:rPr lang="ru-RU" sz="1700" b="1" i="1" dirty="0"/>
              <a:t>Аннотация</a:t>
            </a:r>
            <a:r>
              <a:rPr lang="ru-RU" sz="1700" i="1" dirty="0"/>
              <a:t>:</a:t>
            </a:r>
            <a:endParaRPr lang="ru-RU" sz="1700" dirty="0"/>
          </a:p>
          <a:p>
            <a:r>
              <a:rPr lang="ru-RU" sz="1700" i="1" dirty="0"/>
              <a:t>В статье рассматриваются проблемы инноваций в системе образования на современном этапе развития общества. Представлены уровни и стадии, а также факторы эффективности внедрения инноваций в образовательный процесс.</a:t>
            </a:r>
            <a:endParaRPr lang="ru-RU" sz="1700" dirty="0"/>
          </a:p>
          <a:p>
            <a:r>
              <a:rPr lang="ru-RU" sz="1700" b="1" dirty="0"/>
              <a:t>//Профессиональное образование. Столица. – 2016. - № 3. - С. 33.</a:t>
            </a:r>
            <a:endParaRPr lang="ru-RU" sz="1700" dirty="0"/>
          </a:p>
          <a:p>
            <a:r>
              <a:rPr lang="ru-RU" sz="1700" b="1" dirty="0"/>
              <a:t> </a:t>
            </a:r>
            <a:endParaRPr lang="ru-RU" sz="1700" dirty="0"/>
          </a:p>
          <a:p>
            <a:r>
              <a:rPr lang="ru-RU" sz="1700" b="1" dirty="0"/>
              <a:t>18. </a:t>
            </a:r>
            <a:r>
              <a:rPr lang="ru-RU" sz="1700" b="1" dirty="0" err="1"/>
              <a:t>Чибаков</a:t>
            </a:r>
            <a:r>
              <a:rPr lang="ru-RU" sz="1700" b="1" dirty="0"/>
              <a:t> А. С.</a:t>
            </a:r>
            <a:endParaRPr lang="ru-RU" sz="1700" dirty="0"/>
          </a:p>
          <a:p>
            <a:r>
              <a:rPr lang="ru-RU" sz="1700" b="1" dirty="0"/>
              <a:t>К оценке качества профессионального обучения: методический аспект</a:t>
            </a:r>
            <a:r>
              <a:rPr lang="ru-RU" sz="1700" b="1" dirty="0" smtClean="0"/>
              <a:t>.</a:t>
            </a:r>
            <a:endParaRPr lang="en-US" sz="1700" b="1" dirty="0" smtClean="0"/>
          </a:p>
          <a:p>
            <a:endParaRPr lang="ru-RU" sz="1700" dirty="0"/>
          </a:p>
          <a:p>
            <a:r>
              <a:rPr lang="ru-RU" sz="1700" b="1" i="1" dirty="0"/>
              <a:t>Аннотация</a:t>
            </a:r>
            <a:r>
              <a:rPr lang="ru-RU" sz="1700" i="1" dirty="0"/>
              <a:t>:</a:t>
            </a:r>
            <a:endParaRPr lang="ru-RU" sz="1700" dirty="0"/>
          </a:p>
          <a:p>
            <a:r>
              <a:rPr lang="ru-RU" sz="1700" i="1" dirty="0"/>
              <a:t>Автором предлагается оригинальная методика оценки качества профессионального обучения на примере подготовки квалифицированных рабочих на основе системы аналитических показателей эффективности и экспертных оценок с использованием математических и статистических методов обработки результатов.</a:t>
            </a:r>
            <a:endParaRPr lang="ru-RU" sz="1700" dirty="0"/>
          </a:p>
          <a:p>
            <a:r>
              <a:rPr lang="ru-RU" sz="1700" b="1" dirty="0"/>
              <a:t>//Профессиональное образование. Столица. – 2016. - № 3. - С. 41.</a:t>
            </a:r>
            <a:endParaRPr lang="ru-RU" sz="1700" dirty="0"/>
          </a:p>
          <a:p>
            <a:r>
              <a:rPr lang="ru-RU" b="1" dirty="0"/>
              <a:t> </a:t>
            </a:r>
            <a:endParaRPr lang="ru-RU" dirty="0"/>
          </a:p>
          <a:p>
            <a:endParaRPr lang="ru-RU" dirty="0"/>
          </a:p>
        </p:txBody>
      </p:sp>
      <p:sp>
        <p:nvSpPr>
          <p:cNvPr id="6" name="TextBox 5"/>
          <p:cNvSpPr txBox="1"/>
          <p:nvPr/>
        </p:nvSpPr>
        <p:spPr>
          <a:xfrm>
            <a:off x="323528" y="764704"/>
            <a:ext cx="8352928" cy="369332"/>
          </a:xfrm>
          <a:prstGeom prst="rect">
            <a:avLst/>
          </a:prstGeom>
          <a:noFill/>
        </p:spPr>
        <p:txBody>
          <a:bodyPr wrap="square" rtlCol="0">
            <a:spAutoFit/>
          </a:bodyPr>
          <a:lstStyle/>
          <a:p>
            <a:endParaRPr lang="ru-RU" dirty="0"/>
          </a:p>
        </p:txBody>
      </p:sp>
      <p:sp>
        <p:nvSpPr>
          <p:cNvPr id="8" name="TextBox 7"/>
          <p:cNvSpPr txBox="1"/>
          <p:nvPr/>
        </p:nvSpPr>
        <p:spPr>
          <a:xfrm>
            <a:off x="179512" y="692696"/>
            <a:ext cx="8640960"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Tree>
    <p:extLst>
      <p:ext uri="{BB962C8B-B14F-4D97-AF65-F5344CB8AC3E}">
        <p14:creationId xmlns:p14="http://schemas.microsoft.com/office/powerpoint/2010/main" val="206954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9513" y="692696"/>
            <a:ext cx="8640960"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8" name="TextBox 7"/>
          <p:cNvSpPr txBox="1"/>
          <p:nvPr/>
        </p:nvSpPr>
        <p:spPr>
          <a:xfrm>
            <a:off x="179512" y="1628800"/>
            <a:ext cx="8784975" cy="5324535"/>
          </a:xfrm>
          <a:prstGeom prst="rect">
            <a:avLst/>
          </a:prstGeom>
          <a:noFill/>
        </p:spPr>
        <p:txBody>
          <a:bodyPr wrap="square" rtlCol="0">
            <a:spAutoFit/>
          </a:bodyPr>
          <a:lstStyle/>
          <a:p>
            <a:pPr algn="just"/>
            <a:r>
              <a:rPr lang="ru-RU" sz="1600" b="1" dirty="0"/>
              <a:t>19. </a:t>
            </a:r>
            <a:r>
              <a:rPr lang="ru-RU" sz="1600" b="1" dirty="0" err="1"/>
              <a:t>Суева</a:t>
            </a:r>
            <a:r>
              <a:rPr lang="ru-RU" sz="1600" b="1" dirty="0"/>
              <a:t> Н. Б.</a:t>
            </a:r>
            <a:endParaRPr lang="ru-RU" sz="1600" dirty="0"/>
          </a:p>
          <a:p>
            <a:pPr algn="just"/>
            <a:r>
              <a:rPr lang="ru-RU" sz="1600" b="1" dirty="0"/>
              <a:t>ФГОС-4: будущее среднего профессионального образования</a:t>
            </a:r>
            <a:r>
              <a:rPr lang="ru-RU" sz="1600" b="1" dirty="0" smtClean="0"/>
              <a:t>.</a:t>
            </a:r>
            <a:endParaRPr lang="en-US" sz="1600" b="1" dirty="0" smtClean="0"/>
          </a:p>
          <a:p>
            <a:pPr algn="just"/>
            <a:endParaRPr lang="ru-RU" sz="1600" dirty="0"/>
          </a:p>
          <a:p>
            <a:pPr algn="just"/>
            <a:r>
              <a:rPr lang="ru-RU" sz="1600" b="1" i="1" dirty="0"/>
              <a:t>Аннотация</a:t>
            </a:r>
            <a:r>
              <a:rPr lang="ru-RU" sz="1600" i="1" dirty="0"/>
              <a:t>:</a:t>
            </a:r>
            <a:endParaRPr lang="ru-RU" sz="1600" dirty="0"/>
          </a:p>
          <a:p>
            <a:pPr algn="just"/>
            <a:r>
              <a:rPr lang="ru-RU" sz="1600" i="1" dirty="0"/>
              <a:t>Основная идея ФГОС нового поколения - обеспечить большую гибкость системы профессионального образования для соответствия ее возрастающим требованиям экономики и производства. Тенденции развития системы СПО в рамках концепции ФГОС четвертого поколения, разработка стандартов  укрупненных групп профессий, увеличение количества практических занятий, стандартизация требований к фондам оценочных средств.</a:t>
            </a:r>
            <a:endParaRPr lang="ru-RU" sz="1600" dirty="0"/>
          </a:p>
          <a:p>
            <a:pPr algn="just"/>
            <a:r>
              <a:rPr lang="ru-RU" sz="1600" b="1" dirty="0"/>
              <a:t>//Профессиональное образование. Столица. – 2016. - № 4. - С. 41.</a:t>
            </a:r>
            <a:endParaRPr lang="ru-RU" sz="1600" dirty="0"/>
          </a:p>
          <a:p>
            <a:pPr algn="just"/>
            <a:r>
              <a:rPr lang="ru-RU" sz="1600" b="1" dirty="0"/>
              <a:t> </a:t>
            </a:r>
            <a:endParaRPr lang="ru-RU" sz="1600" dirty="0"/>
          </a:p>
          <a:p>
            <a:pPr algn="just"/>
            <a:r>
              <a:rPr lang="ru-RU" sz="1600" b="1" dirty="0"/>
              <a:t>20. </a:t>
            </a:r>
            <a:r>
              <a:rPr lang="ru-RU" sz="1600" b="1" dirty="0" err="1"/>
              <a:t>Гайнеев</a:t>
            </a:r>
            <a:r>
              <a:rPr lang="ru-RU" sz="1600" b="1" dirty="0"/>
              <a:t> Э. Р.</a:t>
            </a:r>
            <a:endParaRPr lang="ru-RU" sz="1600" dirty="0"/>
          </a:p>
          <a:p>
            <a:pPr algn="just"/>
            <a:r>
              <a:rPr lang="ru-RU" sz="1600" b="1" dirty="0"/>
              <a:t>Сферы образования и производства: дуальное творческо-педагогическое взаимодействие</a:t>
            </a:r>
            <a:r>
              <a:rPr lang="ru-RU" sz="1600" b="1" dirty="0" smtClean="0"/>
              <a:t>.</a:t>
            </a:r>
            <a:endParaRPr lang="en-US" sz="1600" b="1" dirty="0" smtClean="0"/>
          </a:p>
          <a:p>
            <a:pPr algn="just"/>
            <a:endParaRPr lang="ru-RU" sz="1600" dirty="0"/>
          </a:p>
          <a:p>
            <a:pPr algn="just"/>
            <a:r>
              <a:rPr lang="ru-RU" sz="1600" b="1" i="1" dirty="0"/>
              <a:t>Аннотация</a:t>
            </a:r>
            <a:r>
              <a:rPr lang="ru-RU" sz="1600" i="1" dirty="0"/>
              <a:t>:</a:t>
            </a:r>
            <a:endParaRPr lang="ru-RU" sz="1600" dirty="0"/>
          </a:p>
          <a:p>
            <a:pPr algn="just"/>
            <a:r>
              <a:rPr lang="ru-RU" sz="1600" i="1" dirty="0"/>
              <a:t>Статья посвящена отдельным направлениям творческо-педагогического взаимодействия в совместной реализации дуальной системы подготовки квалифицированных рабочих и специалистов колледжей профильными предприятиями в рамках регионального ресурсного центра Ульяновского профессионально-педагогического колледжа.</a:t>
            </a:r>
            <a:endParaRPr lang="ru-RU" sz="1600" dirty="0"/>
          </a:p>
          <a:p>
            <a:pPr algn="just"/>
            <a:r>
              <a:rPr lang="ru-RU" sz="1600" b="1" dirty="0"/>
              <a:t>//Методист. – 2016. - № 5. - С. 42</a:t>
            </a:r>
            <a:r>
              <a:rPr lang="ru-RU" b="1" dirty="0"/>
              <a:t>.</a:t>
            </a:r>
            <a:endParaRPr lang="ru-RU" dirty="0"/>
          </a:p>
          <a:p>
            <a:endParaRPr lang="ru-RU" dirty="0"/>
          </a:p>
        </p:txBody>
      </p:sp>
    </p:spTree>
    <p:extLst>
      <p:ext uri="{BB962C8B-B14F-4D97-AF65-F5344CB8AC3E}">
        <p14:creationId xmlns:p14="http://schemas.microsoft.com/office/powerpoint/2010/main" val="206954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856984" cy="369332"/>
          </a:xfrm>
          <a:prstGeom prst="rect">
            <a:avLst/>
          </a:prstGeom>
          <a:noFill/>
        </p:spPr>
        <p:txBody>
          <a:bodyPr wrap="square" rtlCol="0">
            <a:spAutoFit/>
          </a:bodyPr>
          <a:lstStyle/>
          <a:p>
            <a:endParaRPr lang="ru-RU" dirty="0"/>
          </a:p>
        </p:txBody>
      </p:sp>
      <p:sp>
        <p:nvSpPr>
          <p:cNvPr id="3" name="TextBox 2"/>
          <p:cNvSpPr txBox="1"/>
          <p:nvPr/>
        </p:nvSpPr>
        <p:spPr>
          <a:xfrm>
            <a:off x="179512" y="692696"/>
            <a:ext cx="8640960"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8" name="TextBox 7"/>
          <p:cNvSpPr txBox="1"/>
          <p:nvPr/>
        </p:nvSpPr>
        <p:spPr>
          <a:xfrm>
            <a:off x="179512" y="1628800"/>
            <a:ext cx="8856984" cy="4893647"/>
          </a:xfrm>
          <a:prstGeom prst="rect">
            <a:avLst/>
          </a:prstGeom>
          <a:noFill/>
        </p:spPr>
        <p:txBody>
          <a:bodyPr wrap="square" rtlCol="0">
            <a:spAutoFit/>
          </a:bodyPr>
          <a:lstStyle/>
          <a:p>
            <a:pPr algn="just"/>
            <a:r>
              <a:rPr lang="ru-RU" sz="1400" b="1" dirty="0"/>
              <a:t>21. Ивлева Н. В.</a:t>
            </a:r>
            <a:endParaRPr lang="ru-RU" sz="1400" dirty="0"/>
          </a:p>
          <a:p>
            <a:pPr algn="just"/>
            <a:r>
              <a:rPr lang="ru-RU" sz="1400" b="1" dirty="0"/>
              <a:t>Деятельность преподавателя по методологическому сопровождению подготовки студентами выпускной квалификационной работы</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Федеральным законом «Об образовании в Российской Федерации» предусмотрена государственная (итоговая) аттестация по специальностям СПО, включающая подготовку и защиту выпускной квалификационной работы (дипломная работа, дипломный проект). Применительно к медицинским </a:t>
            </a:r>
            <a:r>
              <a:rPr lang="ru-RU" sz="1400" i="1" dirty="0" err="1"/>
              <a:t>ССУЗам</a:t>
            </a:r>
            <a:r>
              <a:rPr lang="ru-RU" sz="1400" i="1" dirty="0"/>
              <a:t> написание студентами дипломной работы является новой формой аттестации. Проведённое анкетирование студентов выявило два основных вида затруднений: психологические и методологические, преодоление которых возможно при выполнении руководителем определенных психолого-педагогических и организационно-методических условий.</a:t>
            </a:r>
            <a:endParaRPr lang="ru-RU" sz="1400" dirty="0"/>
          </a:p>
          <a:p>
            <a:pPr algn="just"/>
            <a:r>
              <a:rPr lang="ru-RU" sz="1400" b="1" dirty="0"/>
              <a:t>//Методист. – 2016. - № 5. - С. 39.</a:t>
            </a:r>
            <a:endParaRPr lang="ru-RU" sz="1400" dirty="0"/>
          </a:p>
          <a:p>
            <a:pPr algn="just"/>
            <a:r>
              <a:rPr lang="ru-RU" sz="1400" b="1" dirty="0"/>
              <a:t> </a:t>
            </a:r>
            <a:endParaRPr lang="ru-RU" sz="1400" dirty="0"/>
          </a:p>
          <a:p>
            <a:pPr algn="just"/>
            <a:r>
              <a:rPr lang="ru-RU" sz="1400" b="1" dirty="0"/>
              <a:t>22. Майорова М. Е.</a:t>
            </a:r>
            <a:endParaRPr lang="ru-RU" sz="1400" dirty="0"/>
          </a:p>
          <a:p>
            <a:pPr algn="just"/>
            <a:r>
              <a:rPr lang="ru-RU" sz="1400" b="1" dirty="0"/>
              <a:t>Система </a:t>
            </a:r>
            <a:r>
              <a:rPr lang="en-US" sz="1400" b="1" dirty="0"/>
              <a:t>MOODLE</a:t>
            </a:r>
            <a:r>
              <a:rPr lang="ru-RU" sz="1400" b="1" dirty="0"/>
              <a:t> как ресурс консалтинговой деятельности методической службы колледжа</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статье представлены материалы, касающиеся использования системы </a:t>
            </a:r>
            <a:r>
              <a:rPr lang="ru-RU" sz="1400" i="1" dirty="0" err="1"/>
              <a:t>Moodle</a:t>
            </a:r>
            <a:r>
              <a:rPr lang="ru-RU" sz="1400" i="1" dirty="0"/>
              <a:t> в качестве ресурса для обеспечения деятельности методической службы колледжа.</a:t>
            </a:r>
            <a:endParaRPr lang="ru-RU" sz="1400" dirty="0"/>
          </a:p>
          <a:p>
            <a:pPr algn="just"/>
            <a:r>
              <a:rPr lang="ru-RU" sz="1400" b="1" dirty="0"/>
              <a:t>//Методист. – 2016. - № 4. - С. 30.</a:t>
            </a:r>
            <a:endParaRPr lang="ru-RU" sz="1400" dirty="0"/>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08596"/>
            <a:ext cx="8712968"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6" name="TextBox 5"/>
          <p:cNvSpPr txBox="1"/>
          <p:nvPr/>
        </p:nvSpPr>
        <p:spPr>
          <a:xfrm>
            <a:off x="179512" y="1556792"/>
            <a:ext cx="8712968" cy="5539978"/>
          </a:xfrm>
          <a:prstGeom prst="rect">
            <a:avLst/>
          </a:prstGeom>
          <a:noFill/>
        </p:spPr>
        <p:txBody>
          <a:bodyPr wrap="square" rtlCol="0">
            <a:spAutoFit/>
          </a:bodyPr>
          <a:lstStyle/>
          <a:p>
            <a:pPr algn="just"/>
            <a:r>
              <a:rPr lang="ru-RU" sz="1400" b="1" dirty="0"/>
              <a:t>23. </a:t>
            </a:r>
            <a:r>
              <a:rPr lang="ru-RU" sz="1400" b="1" dirty="0" err="1"/>
              <a:t>Избасарова</a:t>
            </a:r>
            <a:r>
              <a:rPr lang="ru-RU" sz="1400" b="1" dirty="0"/>
              <a:t> А. К., Ковальчук Л. П.</a:t>
            </a:r>
            <a:endParaRPr lang="ru-RU" sz="1400" dirty="0"/>
          </a:p>
          <a:p>
            <a:pPr algn="just"/>
            <a:r>
              <a:rPr lang="ru-RU" sz="1400" b="1" dirty="0"/>
              <a:t>Формирование индивидуальной образовательной траектории – основа подготовки квалифицированных рабочих, служащих и специалистов среднего звена</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Успешность карьерного  продвижения молодежи во многом определяется умением соотнести индивидуальные ресурсы (знания, умение решать соответствующие задачи, внимание, личностные качества и др.) с требованиями конкретной профессионализации. Эффективно выстроенная профессиональная траектория позволит расширить возможности построение вариантов развития успешной карьеры при осознанной социальной позиции и поведении, определяемой особенностями конкретной профессиональной деятельности, заложить основы для профессиональной и личностной мобильности выпускников колледжа.</a:t>
            </a:r>
            <a:endParaRPr lang="ru-RU" sz="1400" dirty="0"/>
          </a:p>
          <a:p>
            <a:pPr algn="just"/>
            <a:r>
              <a:rPr lang="ru-RU" sz="1400" b="1" dirty="0"/>
              <a:t>//Методист. – 2015. - № 4. - С. 41.</a:t>
            </a:r>
            <a:endParaRPr lang="ru-RU" sz="1400" dirty="0"/>
          </a:p>
          <a:p>
            <a:pPr algn="just"/>
            <a:r>
              <a:rPr lang="ru-RU" sz="1400" b="1" dirty="0"/>
              <a:t> </a:t>
            </a:r>
            <a:endParaRPr lang="ru-RU" sz="1400" dirty="0"/>
          </a:p>
          <a:p>
            <a:pPr algn="just"/>
            <a:r>
              <a:rPr lang="ru-RU" sz="1400" b="1" dirty="0"/>
              <a:t>24. Набатова Л. Б.</a:t>
            </a:r>
            <a:endParaRPr lang="ru-RU" sz="1400" dirty="0"/>
          </a:p>
          <a:p>
            <a:pPr algn="just"/>
            <a:r>
              <a:rPr lang="ru-RU" sz="1400" b="1" dirty="0"/>
              <a:t>Внедрение ФГОС в профессиональной школе: методический аспект</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Рациональное внедрение ФГОС в образовательные организации системы СПО наиболее целесообразно при создании системы методической службы, решающей проблемы комплексного характера сопровождения ФГОС, учитывающей технологию осуществления педагогического процесса. Центральное место в ней занимает технология организации деятельности педагога, участвующего в обеспечении внедрения требований ФГОС по дисциплинам учебного плана.</a:t>
            </a:r>
            <a:endParaRPr lang="ru-RU" sz="1400" dirty="0"/>
          </a:p>
          <a:p>
            <a:pPr algn="just"/>
            <a:r>
              <a:rPr lang="ru-RU" sz="1400" b="1" dirty="0"/>
              <a:t>//Методист. – 2015. - № 3. - С. 35.</a:t>
            </a:r>
            <a:endParaRPr lang="ru-RU" sz="1400" dirty="0"/>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7377" y="764704"/>
            <a:ext cx="8856984"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3" name="TextBox 2"/>
          <p:cNvSpPr txBox="1"/>
          <p:nvPr/>
        </p:nvSpPr>
        <p:spPr>
          <a:xfrm>
            <a:off x="227377" y="1556792"/>
            <a:ext cx="8449079" cy="5170646"/>
          </a:xfrm>
          <a:prstGeom prst="rect">
            <a:avLst/>
          </a:prstGeom>
          <a:noFill/>
        </p:spPr>
        <p:txBody>
          <a:bodyPr wrap="square" rtlCol="0">
            <a:spAutoFit/>
          </a:bodyPr>
          <a:lstStyle/>
          <a:p>
            <a:pPr algn="just"/>
            <a:r>
              <a:rPr lang="ru-RU" sz="1400" b="1" dirty="0"/>
              <a:t>25. </a:t>
            </a:r>
            <a:r>
              <a:rPr lang="ru-RU" sz="1400" b="1" dirty="0" err="1"/>
              <a:t>Мазилина</a:t>
            </a:r>
            <a:r>
              <a:rPr lang="ru-RU" sz="1400" b="1" dirty="0"/>
              <a:t> Н. А.</a:t>
            </a:r>
            <a:endParaRPr lang="ru-RU" sz="1400" dirty="0"/>
          </a:p>
          <a:p>
            <a:pPr algn="just"/>
            <a:r>
              <a:rPr lang="ru-RU" sz="1400" b="1" dirty="0"/>
              <a:t>Коммуникативная дидактическая система современного колледжа</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Выявление факторов, влияющих на качество современного образовательного процесса в профессиональном колледже, позволяют во многом оптимизировать дидактическую систему современного колледжа, которая является составной частью педагогической системы и включает в себя цели, содержание, методы, средства, формы обучения, а также обучающихся и педагогов. Среди факторов, связанных с изменением структурно-содержательных и организационных компонентов дидактической системы, следует отметить информационно-образовательную среду (коммуникативно-информационную и коммуникативно-профессиональную).</a:t>
            </a:r>
            <a:endParaRPr lang="ru-RU" sz="1400" dirty="0"/>
          </a:p>
          <a:p>
            <a:pPr algn="just"/>
            <a:r>
              <a:rPr lang="ru-RU" sz="1400" b="1" dirty="0"/>
              <a:t>//Методист. – 2015. - № 3. - С. 39.</a:t>
            </a:r>
            <a:endParaRPr lang="ru-RU" sz="1400" dirty="0"/>
          </a:p>
          <a:p>
            <a:pPr algn="just"/>
            <a:r>
              <a:rPr lang="ru-RU" sz="1400" b="1" dirty="0"/>
              <a:t> </a:t>
            </a:r>
            <a:endParaRPr lang="ru-RU" sz="1400" dirty="0"/>
          </a:p>
          <a:p>
            <a:pPr algn="just"/>
            <a:r>
              <a:rPr lang="ru-RU" sz="1400" b="1" dirty="0"/>
              <a:t>26. Никитин М. В.</a:t>
            </a:r>
            <a:endParaRPr lang="ru-RU" sz="1400" dirty="0"/>
          </a:p>
          <a:p>
            <a:pPr algn="just"/>
            <a:r>
              <a:rPr lang="ru-RU" sz="1400" b="1" dirty="0"/>
              <a:t>Управленческий потенциал колледжа – образовательного комплекса</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Автор статьи предлагает на основе теории управления организационными изменениями инновационный формат организационных структур и механизмов управления крупным колледж-образовательным комплексом.</a:t>
            </a:r>
            <a:endParaRPr lang="ru-RU" sz="1400" dirty="0"/>
          </a:p>
          <a:p>
            <a:pPr algn="just"/>
            <a:r>
              <a:rPr lang="ru-RU" sz="1400" b="1" dirty="0"/>
              <a:t>//Профессиональное образование. Столица. – 2015. - № 5. - С. 7.</a:t>
            </a:r>
            <a:endParaRPr lang="ru-RU" sz="1400" dirty="0"/>
          </a:p>
          <a:p>
            <a:pPr algn="just"/>
            <a:r>
              <a:rPr lang="ru-RU" b="1" dirty="0"/>
              <a:t> </a:t>
            </a:r>
            <a:endParaRPr lang="ru-RU" dirty="0"/>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784976"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3" name="TextBox 2"/>
          <p:cNvSpPr txBox="1"/>
          <p:nvPr/>
        </p:nvSpPr>
        <p:spPr>
          <a:xfrm>
            <a:off x="179512" y="1484784"/>
            <a:ext cx="8784976" cy="5109091"/>
          </a:xfrm>
          <a:prstGeom prst="rect">
            <a:avLst/>
          </a:prstGeom>
          <a:noFill/>
        </p:spPr>
        <p:txBody>
          <a:bodyPr wrap="square" rtlCol="0">
            <a:spAutoFit/>
          </a:bodyPr>
          <a:lstStyle/>
          <a:p>
            <a:pPr algn="just"/>
            <a:endParaRPr lang="en-US" sz="2000" b="1" dirty="0" smtClean="0"/>
          </a:p>
          <a:p>
            <a:pPr algn="just"/>
            <a:r>
              <a:rPr lang="ru-RU" b="1" dirty="0" smtClean="0"/>
              <a:t>27</a:t>
            </a:r>
            <a:r>
              <a:rPr lang="ru-RU" b="1" dirty="0"/>
              <a:t>. Нужен рабочий с интеллектом</a:t>
            </a:r>
            <a:r>
              <a:rPr lang="ru-RU" b="1" dirty="0" smtClean="0"/>
              <a:t>.</a:t>
            </a:r>
            <a:endParaRPr lang="en-US" b="1" dirty="0" smtClean="0"/>
          </a:p>
          <a:p>
            <a:pPr algn="just"/>
            <a:endParaRPr lang="ru-RU" dirty="0"/>
          </a:p>
          <a:p>
            <a:pPr algn="just"/>
            <a:r>
              <a:rPr lang="ru-RU" b="1" i="1" dirty="0"/>
              <a:t>Аннотация</a:t>
            </a:r>
            <a:r>
              <a:rPr lang="ru-RU" i="1" dirty="0"/>
              <a:t>:</a:t>
            </a:r>
            <a:endParaRPr lang="ru-RU" dirty="0"/>
          </a:p>
          <a:p>
            <a:pPr algn="just"/>
            <a:r>
              <a:rPr lang="ru-RU" i="1" dirty="0"/>
              <a:t>В статье описана часть из беседы с министром образования и молодежной политики Чувашии Владимиром Ивановым. Рассмотрены вопросы партнерства учреждений профобразования, мониторинга востребованных в республике профессий, изменения в системе профобразования.</a:t>
            </a:r>
            <a:endParaRPr lang="ru-RU" dirty="0"/>
          </a:p>
          <a:p>
            <a:pPr algn="just"/>
            <a:r>
              <a:rPr lang="ru-RU" b="1" dirty="0"/>
              <a:t>//Профессиональное образование. Столица. – 2015. - № 5. - С. 26.</a:t>
            </a:r>
            <a:endParaRPr lang="ru-RU" dirty="0"/>
          </a:p>
          <a:p>
            <a:pPr algn="just"/>
            <a:r>
              <a:rPr lang="ru-RU" b="1" dirty="0"/>
              <a:t> </a:t>
            </a:r>
            <a:endParaRPr lang="ru-RU" dirty="0"/>
          </a:p>
          <a:p>
            <a:pPr algn="just"/>
            <a:r>
              <a:rPr lang="ru-RU" b="1" dirty="0"/>
              <a:t>28. Правительство определило стратегию развития СПО</a:t>
            </a:r>
            <a:r>
              <a:rPr lang="ru-RU" dirty="0" smtClean="0"/>
              <a:t>.</a:t>
            </a:r>
            <a:endParaRPr lang="en-US" dirty="0" smtClean="0"/>
          </a:p>
          <a:p>
            <a:pPr algn="just"/>
            <a:endParaRPr lang="ru-RU" dirty="0"/>
          </a:p>
          <a:p>
            <a:pPr algn="just"/>
            <a:r>
              <a:rPr lang="ru-RU" b="1" i="1" dirty="0"/>
              <a:t>Аннотация</a:t>
            </a:r>
            <a:r>
              <a:rPr lang="ru-RU" i="1" dirty="0"/>
              <a:t>:</a:t>
            </a:r>
            <a:endParaRPr lang="ru-RU" dirty="0"/>
          </a:p>
          <a:p>
            <a:pPr algn="just"/>
            <a:r>
              <a:rPr lang="ru-RU" i="1" dirty="0"/>
              <a:t>Доклады Д. Медведева, Д. Ливанова, А. В. Островского, А. Г. </a:t>
            </a:r>
            <a:r>
              <a:rPr lang="ru-RU" i="1" dirty="0" err="1"/>
              <a:t>Силуанова</a:t>
            </a:r>
            <a:r>
              <a:rPr lang="ru-RU" i="1" dirty="0"/>
              <a:t> с заседания Правительства РФ «О совершенствовании системы среднего профессионального образования».</a:t>
            </a:r>
            <a:endParaRPr lang="ru-RU" dirty="0"/>
          </a:p>
          <a:p>
            <a:pPr algn="just"/>
            <a:r>
              <a:rPr lang="ru-RU" b="1" dirty="0"/>
              <a:t>//Профессиональное образование. Столица. – 2015. - № 5. - С. 26.</a:t>
            </a:r>
            <a:endParaRPr lang="ru-RU" dirty="0"/>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 </a:t>
            </a:r>
            <a:r>
              <a:rPr lang="ru-RU" sz="2400" b="1" dirty="0" smtClean="0"/>
              <a:t>Инструмент </a:t>
            </a:r>
            <a:r>
              <a:rPr lang="ru-RU" sz="2400" b="1" dirty="0"/>
              <a:t>моделирования профессиональной деятельности в учебном процессе педагогического колледжа</a:t>
            </a:r>
          </a:p>
          <a:p>
            <a:endParaRPr lang="ru-RU" dirty="0"/>
          </a:p>
        </p:txBody>
      </p:sp>
      <p:sp>
        <p:nvSpPr>
          <p:cNvPr id="6" name="TextBox 5"/>
          <p:cNvSpPr txBox="1"/>
          <p:nvPr/>
        </p:nvSpPr>
        <p:spPr>
          <a:xfrm>
            <a:off x="179512" y="1556793"/>
            <a:ext cx="8784976" cy="5062924"/>
          </a:xfrm>
          <a:prstGeom prst="rect">
            <a:avLst/>
          </a:prstGeom>
          <a:noFill/>
        </p:spPr>
        <p:txBody>
          <a:bodyPr wrap="square" rtlCol="0">
            <a:spAutoFit/>
          </a:bodyPr>
          <a:lstStyle/>
          <a:p>
            <a:endParaRPr lang="en-US" sz="1700" b="1" dirty="0" smtClean="0"/>
          </a:p>
          <a:p>
            <a:pPr algn="just"/>
            <a:r>
              <a:rPr lang="ru-RU" b="1" dirty="0"/>
              <a:t> </a:t>
            </a:r>
            <a:r>
              <a:rPr lang="ru-RU" b="1" dirty="0" smtClean="0"/>
              <a:t>1</a:t>
            </a:r>
            <a:r>
              <a:rPr lang="ru-RU" b="1" dirty="0"/>
              <a:t>. Шестакова В. П.</a:t>
            </a:r>
            <a:endParaRPr lang="ru-RU" dirty="0"/>
          </a:p>
          <a:p>
            <a:pPr algn="just"/>
            <a:r>
              <a:rPr lang="ru-RU" b="1" dirty="0"/>
              <a:t>Непотерянное милосердие: из опыта волонтерской деятельности в ГБПОУ «Пермский профессионально-педагогический колледж</a:t>
            </a:r>
            <a:r>
              <a:rPr lang="ru-RU" b="1" dirty="0" smtClean="0"/>
              <a:t>».</a:t>
            </a:r>
            <a:endParaRPr lang="en-US" b="1" dirty="0" smtClean="0"/>
          </a:p>
          <a:p>
            <a:pPr algn="just"/>
            <a:endParaRPr lang="ru-RU" dirty="0"/>
          </a:p>
          <a:p>
            <a:pPr algn="just"/>
            <a:r>
              <a:rPr lang="ru-RU" b="1" i="1" dirty="0"/>
              <a:t>Аннотация</a:t>
            </a:r>
            <a:r>
              <a:rPr lang="ru-RU" i="1" dirty="0"/>
              <a:t>:</a:t>
            </a:r>
            <a:endParaRPr lang="ru-RU" dirty="0"/>
          </a:p>
          <a:p>
            <a:pPr algn="just"/>
            <a:r>
              <a:rPr lang="ru-RU" i="1" dirty="0"/>
              <a:t>В статье предложено читателям познакомиться с опытом работы коллектива ГБПОУ «Пермский профессионально-педагогический колледж» по осуществлению волонтерской деятельности. Оценивается проводимая студентами работа как социально-значимая, с одной стороны, а с другой – наиболее эффективная в нравственном воспитании не только добровольцев, но и общества в целом, которое имеет пример бескорыстной помощи людям, нуждающимся в ней. Полагаем, что в проживаемый период жизни россиян, которые оказались подверженными испытанию пандемией, а также в последующий за этим периодом жизни предлагаемый опыт может быть востребован образовательными организациями.</a:t>
            </a:r>
            <a:endParaRPr lang="ru-RU" dirty="0"/>
          </a:p>
          <a:p>
            <a:pPr algn="just"/>
            <a:r>
              <a:rPr lang="ru-RU" b="1" dirty="0"/>
              <a:t>//Методист. – 2020. - № 3. - С. 17.</a:t>
            </a:r>
            <a:endParaRPr lang="ru-RU" dirty="0"/>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9512" y="836712"/>
            <a:ext cx="8784976" cy="5724644"/>
          </a:xfrm>
          <a:prstGeom prst="rect">
            <a:avLst/>
          </a:prstGeom>
          <a:noFill/>
        </p:spPr>
        <p:txBody>
          <a:bodyPr wrap="square" rtlCol="0">
            <a:spAutoFit/>
          </a:bodyPr>
          <a:lstStyle/>
          <a:p>
            <a:r>
              <a:rPr lang="ru-RU" sz="2400" b="1" dirty="0"/>
              <a:t>Содержание: </a:t>
            </a:r>
            <a:endParaRPr lang="ru-RU" sz="2400" b="1" dirty="0" smtClean="0"/>
          </a:p>
          <a:p>
            <a:endParaRPr lang="ru-RU" dirty="0"/>
          </a:p>
          <a:p>
            <a:pPr marL="400050" indent="-400050">
              <a:buFont typeface="+mj-lt"/>
              <a:buAutoNum type="romanUcPeriod"/>
            </a:pPr>
            <a:r>
              <a:rPr lang="ru-RU" b="1" dirty="0"/>
              <a:t>Тенденции развития института перспективных и востребованных профессий и специальностей </a:t>
            </a:r>
            <a:r>
              <a:rPr lang="ru-RU" b="1" dirty="0" smtClean="0"/>
              <a:t>СПО</a:t>
            </a:r>
          </a:p>
          <a:p>
            <a:pPr marL="400050" indent="-400050">
              <a:buFont typeface="+mj-lt"/>
              <a:buAutoNum type="romanUcPeriod"/>
            </a:pPr>
            <a:r>
              <a:rPr lang="ru-RU" b="1" dirty="0"/>
              <a:t>Инструмент моделирования профессиональной деятельности в учебном процессе педагогического </a:t>
            </a:r>
            <a:r>
              <a:rPr lang="ru-RU" b="1" dirty="0" smtClean="0"/>
              <a:t>колледжа</a:t>
            </a:r>
          </a:p>
          <a:p>
            <a:pPr marL="400050" indent="-400050">
              <a:buFont typeface="+mj-lt"/>
              <a:buAutoNum type="romanUcPeriod"/>
            </a:pPr>
            <a:r>
              <a:rPr lang="ru-RU" b="1" dirty="0"/>
              <a:t>Профессионально-технологический подход в подготовке современного специалиста медицинского </a:t>
            </a:r>
            <a:r>
              <a:rPr lang="ru-RU" b="1" dirty="0" smtClean="0"/>
              <a:t>колледжа</a:t>
            </a:r>
          </a:p>
          <a:p>
            <a:pPr marL="400050" indent="-400050">
              <a:buFont typeface="+mj-lt"/>
              <a:buAutoNum type="romanUcPeriod"/>
            </a:pPr>
            <a:r>
              <a:rPr lang="ru-RU" b="1" dirty="0"/>
              <a:t>Моделирование процесса формирования экономической компетентности (материалы для экономического колледжа, колледжа коммерции, колледжа технологий и сервиса, промышленно-экономического колледжа</a:t>
            </a:r>
            <a:r>
              <a:rPr lang="ru-RU" b="1" dirty="0" smtClean="0"/>
              <a:t>)</a:t>
            </a:r>
          </a:p>
          <a:p>
            <a:pPr marL="400050" indent="-400050">
              <a:buFont typeface="+mj-lt"/>
              <a:buAutoNum type="romanUcPeriod"/>
            </a:pPr>
            <a:r>
              <a:rPr lang="ru-RU" b="1" dirty="0"/>
              <a:t>Деятельность колледжа профессиональных информационных </a:t>
            </a:r>
            <a:r>
              <a:rPr lang="ru-RU" b="1" dirty="0" smtClean="0"/>
              <a:t>технологий</a:t>
            </a:r>
          </a:p>
          <a:p>
            <a:pPr marL="400050" indent="-400050">
              <a:buFont typeface="+mj-lt"/>
              <a:buAutoNum type="romanUcPeriod"/>
            </a:pPr>
            <a:r>
              <a:rPr lang="ru-RU" b="1" dirty="0"/>
              <a:t>Инновационная среда профессиональной образовательной организации: точки роста (для колледжа индустрии гостеприимства</a:t>
            </a:r>
            <a:r>
              <a:rPr lang="ru-RU" b="1" dirty="0" smtClean="0"/>
              <a:t>)</a:t>
            </a:r>
          </a:p>
          <a:p>
            <a:pPr marL="400050" indent="-400050">
              <a:buFont typeface="+mj-lt"/>
              <a:buAutoNum type="romanUcPeriod"/>
            </a:pPr>
            <a:r>
              <a:rPr lang="ru-RU" b="1" dirty="0"/>
              <a:t>Стратегия профессионального образования (для нефтяного техникума</a:t>
            </a:r>
            <a:r>
              <a:rPr lang="ru-RU" b="1" dirty="0" smtClean="0"/>
              <a:t>)</a:t>
            </a:r>
          </a:p>
          <a:p>
            <a:pPr marL="400050" indent="-400050">
              <a:buFont typeface="+mj-lt"/>
              <a:buAutoNum type="romanUcPeriod"/>
            </a:pPr>
            <a:r>
              <a:rPr lang="ru-RU" b="1" dirty="0"/>
              <a:t>«Я в рабочие пойду» (для рабочих профессий</a:t>
            </a:r>
            <a:r>
              <a:rPr lang="ru-RU" b="1" dirty="0" smtClean="0"/>
              <a:t>)</a:t>
            </a:r>
          </a:p>
          <a:p>
            <a:pPr marL="400050" indent="-400050">
              <a:buFont typeface="+mj-lt"/>
              <a:buAutoNum type="romanUcPeriod"/>
            </a:pPr>
            <a:r>
              <a:rPr lang="ru-RU" b="1" dirty="0"/>
              <a:t>Профессиональное обучение – без границ (для колледжа пищевой промышленности, строительного колледжа, железнодорожного техникума, колледжа культуры и искусства, технического колледжа</a:t>
            </a:r>
            <a:r>
              <a:rPr lang="ru-RU" b="1" dirty="0" smtClean="0"/>
              <a:t>)</a:t>
            </a:r>
          </a:p>
          <a:p>
            <a:pPr marL="400050" indent="-400050">
              <a:buFont typeface="+mj-lt"/>
              <a:buAutoNum type="romanUcPeriod"/>
            </a:pPr>
            <a:r>
              <a:rPr lang="ru-RU" b="1" dirty="0"/>
              <a:t>Общеобразовательные дисциплины в системе СПО</a:t>
            </a:r>
          </a:p>
        </p:txBody>
      </p:sp>
    </p:spTree>
    <p:extLst>
      <p:ext uri="{BB962C8B-B14F-4D97-AF65-F5344CB8AC3E}">
        <p14:creationId xmlns:p14="http://schemas.microsoft.com/office/powerpoint/2010/main" val="1874811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 </a:t>
            </a:r>
            <a:r>
              <a:rPr lang="ru-RU" sz="2400" b="1" dirty="0" smtClean="0"/>
              <a:t>Инструмент </a:t>
            </a:r>
            <a:r>
              <a:rPr lang="ru-RU" sz="2400" b="1" dirty="0"/>
              <a:t>моделирования профессиональной деятельности в учебном процессе педагогического колледжа</a:t>
            </a:r>
          </a:p>
          <a:p>
            <a:endParaRPr lang="ru-RU" dirty="0"/>
          </a:p>
        </p:txBody>
      </p:sp>
      <p:sp>
        <p:nvSpPr>
          <p:cNvPr id="6" name="TextBox 5"/>
          <p:cNvSpPr txBox="1"/>
          <p:nvPr/>
        </p:nvSpPr>
        <p:spPr>
          <a:xfrm>
            <a:off x="179512" y="1772816"/>
            <a:ext cx="8784976" cy="5047536"/>
          </a:xfrm>
          <a:prstGeom prst="rect">
            <a:avLst/>
          </a:prstGeom>
          <a:noFill/>
        </p:spPr>
        <p:txBody>
          <a:bodyPr wrap="square" rtlCol="0">
            <a:spAutoFit/>
          </a:bodyPr>
          <a:lstStyle/>
          <a:p>
            <a:pPr algn="just"/>
            <a:r>
              <a:rPr lang="ru-RU" sz="1600" b="1" dirty="0"/>
              <a:t>2. </a:t>
            </a:r>
            <a:r>
              <a:rPr lang="ru-RU" sz="1600" b="1" dirty="0" err="1"/>
              <a:t>Сморчкова</a:t>
            </a:r>
            <a:r>
              <a:rPr lang="ru-RU" sz="1600" b="1" dirty="0"/>
              <a:t> В. П., </a:t>
            </a:r>
            <a:r>
              <a:rPr lang="ru-RU" sz="1600" b="1" dirty="0" err="1"/>
              <a:t>Сумнительный</a:t>
            </a:r>
            <a:r>
              <a:rPr lang="ru-RU" sz="1600" b="1" dirty="0"/>
              <a:t> К. Е.</a:t>
            </a:r>
            <a:endParaRPr lang="ru-RU" sz="1600" dirty="0"/>
          </a:p>
          <a:p>
            <a:pPr algn="just"/>
            <a:r>
              <a:rPr lang="ru-RU" sz="1600" b="1" dirty="0"/>
              <a:t>Современные педагогические технологии как инструмент моделирования профессиональной деятельности в учебном процессе педагогического колледжа</a:t>
            </a:r>
            <a:r>
              <a:rPr lang="ru-RU" sz="1600" b="1" dirty="0" smtClean="0"/>
              <a:t>.</a:t>
            </a:r>
            <a:endParaRPr lang="en-US" sz="1600" b="1" dirty="0" smtClean="0"/>
          </a:p>
          <a:p>
            <a:pPr algn="just"/>
            <a:endParaRPr lang="ru-RU" sz="1600" dirty="0"/>
          </a:p>
          <a:p>
            <a:pPr algn="just"/>
            <a:r>
              <a:rPr lang="ru-RU" sz="1600" b="1" i="1" dirty="0"/>
              <a:t>Аннотация</a:t>
            </a:r>
            <a:r>
              <a:rPr lang="ru-RU" sz="1600" i="1" dirty="0"/>
              <a:t>:</a:t>
            </a:r>
            <a:endParaRPr lang="ru-RU" sz="1600" dirty="0"/>
          </a:p>
          <a:p>
            <a:pPr algn="just"/>
            <a:r>
              <a:rPr lang="ru-RU" sz="1600" i="1" dirty="0"/>
              <a:t>В статье обосновывается актуальность освоения современных педагогических технологий преподавателями педагогических колледжей. Актуальность рассмотрена как со стороны философии образования, так и в контексте законодательных изменений, закрепленных в ФЗ «Об образовании в Российской Федерации» и ФГОС всех уровней. Рассмотрены два аспекта этого процесса: педагогические технологии, используемые в процессе преподавания, и помощь студентам колледжа в отборе комплекса педагогических технологий для пополнения профессионального инструментария будущих педагогов. Обозначены факторы, препятствующие процессу внедрения педагогических технологий не только в образовательный процесс педагогических колледжей, но и в практику общего образования. Предложены меры, способствующие организации такого процесса, а также даны критерии, которые могут использоваться как для отбора наиболее эффективных для преподавания в педагогическом колледже, так и для создания будущими педагогами собственного комплекса педагогических технологий.</a:t>
            </a:r>
            <a:endParaRPr lang="ru-RU" sz="1600" dirty="0"/>
          </a:p>
          <a:p>
            <a:pPr algn="just"/>
            <a:r>
              <a:rPr lang="ru-RU" sz="1600" b="1" dirty="0"/>
              <a:t>//Профильная школа. – 2017. - № 6. - С. 34.</a:t>
            </a:r>
            <a:endParaRPr lang="ru-RU" sz="1600" dirty="0"/>
          </a:p>
          <a:p>
            <a:endParaRPr lang="ru-RU" dirty="0"/>
          </a:p>
        </p:txBody>
      </p:sp>
    </p:spTree>
    <p:extLst>
      <p:ext uri="{BB962C8B-B14F-4D97-AF65-F5344CB8AC3E}">
        <p14:creationId xmlns:p14="http://schemas.microsoft.com/office/powerpoint/2010/main" val="44002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 </a:t>
            </a:r>
            <a:r>
              <a:rPr lang="ru-RU" sz="2400" b="1" dirty="0" smtClean="0"/>
              <a:t>Инструмент </a:t>
            </a:r>
            <a:r>
              <a:rPr lang="ru-RU" sz="2400" b="1" dirty="0"/>
              <a:t>моделирования профессиональной деятельности в учебном процессе педагогического колледжа</a:t>
            </a:r>
          </a:p>
          <a:p>
            <a:endParaRPr lang="ru-RU" dirty="0"/>
          </a:p>
        </p:txBody>
      </p:sp>
      <p:sp>
        <p:nvSpPr>
          <p:cNvPr id="6" name="TextBox 5"/>
          <p:cNvSpPr txBox="1"/>
          <p:nvPr/>
        </p:nvSpPr>
        <p:spPr>
          <a:xfrm>
            <a:off x="179512" y="1628800"/>
            <a:ext cx="8640960" cy="5109091"/>
          </a:xfrm>
          <a:prstGeom prst="rect">
            <a:avLst/>
          </a:prstGeom>
          <a:noFill/>
        </p:spPr>
        <p:txBody>
          <a:bodyPr wrap="square" rtlCol="0">
            <a:spAutoFit/>
          </a:bodyPr>
          <a:lstStyle/>
          <a:p>
            <a:pPr algn="just"/>
            <a:endParaRPr lang="en-US" sz="1400" b="1" dirty="0" smtClean="0"/>
          </a:p>
          <a:p>
            <a:pPr algn="just"/>
            <a:r>
              <a:rPr lang="ru-RU" sz="1400" b="1" dirty="0" smtClean="0"/>
              <a:t>3</a:t>
            </a:r>
            <a:r>
              <a:rPr lang="ru-RU" sz="1400" b="1" dirty="0"/>
              <a:t>. </a:t>
            </a:r>
            <a:r>
              <a:rPr lang="ru-RU" sz="1400" b="1" dirty="0" err="1"/>
              <a:t>Дуганова</a:t>
            </a:r>
            <a:r>
              <a:rPr lang="ru-RU" sz="1400" b="1" dirty="0"/>
              <a:t> Л. П., Антонов Ю. Е.</a:t>
            </a:r>
            <a:endParaRPr lang="ru-RU" sz="1400" dirty="0"/>
          </a:p>
          <a:p>
            <a:pPr algn="just"/>
            <a:r>
              <a:rPr lang="ru-RU" sz="1400" b="1" dirty="0"/>
              <a:t>Преподаватель педагогического колледжа как субъект образовательного пространства: взгляд сообщества</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статье предпринята попытка теоретического осмысления роли преподавателя педагогического колледжа в профессиональной подготовке будущих воспитателей и учителей, а также специального педагогического образования - в условиях трансформации педагогического сообщества для определения подходов к повышению квалификации преподавателей среднего профессионального педагогического образования в современных социокультурных условиях.</a:t>
            </a:r>
            <a:endParaRPr lang="ru-RU" sz="1400" dirty="0"/>
          </a:p>
          <a:p>
            <a:pPr algn="just"/>
            <a:r>
              <a:rPr lang="ru-RU" sz="1400" b="1" dirty="0"/>
              <a:t>//Методист. – 2017. - № 3. - С. 36</a:t>
            </a:r>
            <a:r>
              <a:rPr lang="ru-RU" sz="1400" b="1" dirty="0" smtClean="0"/>
              <a:t>.</a:t>
            </a:r>
            <a:endParaRPr lang="en-US" sz="1400" b="1" dirty="0" smtClean="0"/>
          </a:p>
          <a:p>
            <a:pPr algn="just"/>
            <a:endParaRPr lang="ru-RU" sz="1400" dirty="0"/>
          </a:p>
          <a:p>
            <a:pPr algn="just"/>
            <a:r>
              <a:rPr lang="ru-RU" sz="1400" b="1" dirty="0"/>
              <a:t>4. Самойлова М. И.</a:t>
            </a:r>
            <a:endParaRPr lang="ru-RU" sz="1400" dirty="0"/>
          </a:p>
          <a:p>
            <a:pPr algn="just"/>
            <a:r>
              <a:rPr lang="ru-RU" sz="1400" b="1" dirty="0"/>
              <a:t>Применение метода проектов в обучении студентов педагогического колледжа</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Федеральный государственный образовательный стандарт среднего профессионального образования представляет собой совокупность требований, обязательных при реализации основных образовательных программ. В статье раскрывается современное понимание дидактического понятия «метод проекта». Анализируются подходы к структуре данной технологии, приводится свое понимание, подтвержденное практикой преподавания в колледже.</a:t>
            </a:r>
            <a:endParaRPr lang="ru-RU" sz="1400" dirty="0"/>
          </a:p>
          <a:p>
            <a:pPr algn="just"/>
            <a:r>
              <a:rPr lang="ru-RU" sz="1400" b="1" dirty="0"/>
              <a:t>//Методист. – 2016. - № 10. - С. 40.</a:t>
            </a:r>
            <a:endParaRPr lang="ru-RU" sz="1400" dirty="0"/>
          </a:p>
          <a:p>
            <a:endParaRPr lang="ru-RU" dirty="0"/>
          </a:p>
        </p:txBody>
      </p:sp>
    </p:spTree>
    <p:extLst>
      <p:ext uri="{BB962C8B-B14F-4D97-AF65-F5344CB8AC3E}">
        <p14:creationId xmlns:p14="http://schemas.microsoft.com/office/powerpoint/2010/main" val="44002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 </a:t>
            </a:r>
            <a:r>
              <a:rPr lang="ru-RU" sz="2400" b="1" dirty="0" smtClean="0"/>
              <a:t>Инструмент </a:t>
            </a:r>
            <a:r>
              <a:rPr lang="ru-RU" sz="2400" b="1" dirty="0"/>
              <a:t>моделирования профессиональной деятельности в учебном процессе педагогического колледжа</a:t>
            </a:r>
          </a:p>
          <a:p>
            <a:endParaRPr lang="ru-RU" dirty="0"/>
          </a:p>
        </p:txBody>
      </p:sp>
      <p:sp>
        <p:nvSpPr>
          <p:cNvPr id="6" name="TextBox 5"/>
          <p:cNvSpPr txBox="1"/>
          <p:nvPr/>
        </p:nvSpPr>
        <p:spPr>
          <a:xfrm>
            <a:off x="179512" y="1029701"/>
            <a:ext cx="8784976" cy="5724644"/>
          </a:xfrm>
          <a:prstGeom prst="rect">
            <a:avLst/>
          </a:prstGeom>
          <a:noFill/>
        </p:spPr>
        <p:txBody>
          <a:bodyPr wrap="square" rtlCol="0">
            <a:spAutoFit/>
          </a:bodyPr>
          <a:lstStyle/>
          <a:p>
            <a:endParaRPr lang="en-US" sz="1600" b="1" dirty="0" smtClean="0"/>
          </a:p>
          <a:p>
            <a:endParaRPr lang="en-US" sz="1600" b="1" dirty="0"/>
          </a:p>
          <a:p>
            <a:endParaRPr lang="en-US" sz="1600" b="1" dirty="0" smtClean="0"/>
          </a:p>
          <a:p>
            <a:pPr algn="just"/>
            <a:r>
              <a:rPr lang="ru-RU" sz="1500" b="1" dirty="0" smtClean="0"/>
              <a:t>5</a:t>
            </a:r>
            <a:r>
              <a:rPr lang="ru-RU" sz="1500" b="1" dirty="0"/>
              <a:t>. Полозова А. В</a:t>
            </a:r>
            <a:r>
              <a:rPr lang="ru-RU" sz="1500" b="1" dirty="0" smtClean="0"/>
              <a:t>.</a:t>
            </a:r>
            <a:endParaRPr lang="en-US" sz="1500" b="1" dirty="0" smtClean="0"/>
          </a:p>
          <a:p>
            <a:pPr algn="just"/>
            <a:r>
              <a:rPr lang="ru-RU" sz="1500" b="1" dirty="0" smtClean="0"/>
              <a:t>Роль </a:t>
            </a:r>
            <a:r>
              <a:rPr lang="ru-RU" sz="1500" b="1" dirty="0"/>
              <a:t>студенческого самоуправления в профессиональном развитии будущих специалистов</a:t>
            </a:r>
            <a:r>
              <a:rPr lang="ru-RU" sz="1500" b="1" dirty="0" smtClean="0"/>
              <a:t>.</a:t>
            </a:r>
            <a:endParaRPr lang="en-US" sz="1500" b="1" dirty="0" smtClean="0"/>
          </a:p>
          <a:p>
            <a:pPr algn="just"/>
            <a:endParaRPr lang="ru-RU" sz="1500" dirty="0"/>
          </a:p>
          <a:p>
            <a:pPr algn="just"/>
            <a:r>
              <a:rPr lang="ru-RU" sz="1500" b="1" i="1" dirty="0"/>
              <a:t>Аннотация</a:t>
            </a:r>
            <a:r>
              <a:rPr lang="ru-RU" sz="1500" i="1" dirty="0"/>
              <a:t>:</a:t>
            </a:r>
            <a:endParaRPr lang="ru-RU" sz="1500" dirty="0"/>
          </a:p>
          <a:p>
            <a:pPr algn="just"/>
            <a:r>
              <a:rPr lang="ru-RU" sz="1500" i="1" dirty="0"/>
              <a:t>Рассматривается роль воспитания в формировании социальной и профессиональной компетентности будущего педагога, выявлены особенности студенческого самоуправления как формы общественной деятельности студентов, обоснованы педагогические условия развития студенческого самоуправления в воспитательной системе колледжа. Модель организации </a:t>
            </a:r>
            <a:r>
              <a:rPr lang="ru-RU" sz="1500" i="1" dirty="0" err="1"/>
              <a:t>внеучебной</a:t>
            </a:r>
            <a:r>
              <a:rPr lang="ru-RU" sz="1500" i="1" dirty="0"/>
              <a:t> деятельности на основе студенческого самоуправления рассмотрена на примере деятельности Студенческого совета Московского Педагогического колледжа «Маросейка».</a:t>
            </a:r>
            <a:endParaRPr lang="ru-RU" sz="1500" dirty="0"/>
          </a:p>
          <a:p>
            <a:pPr algn="just"/>
            <a:r>
              <a:rPr lang="ru-RU" sz="1500" b="1" dirty="0"/>
              <a:t>//Методист. – 2016. - № 3. - С. 43.</a:t>
            </a:r>
            <a:endParaRPr lang="ru-RU" sz="1500" dirty="0"/>
          </a:p>
          <a:p>
            <a:pPr algn="just"/>
            <a:r>
              <a:rPr lang="ru-RU" sz="1500" b="1" dirty="0"/>
              <a:t> </a:t>
            </a:r>
            <a:endParaRPr lang="ru-RU" sz="1500" dirty="0"/>
          </a:p>
          <a:p>
            <a:pPr algn="just"/>
            <a:r>
              <a:rPr lang="ru-RU" sz="1500" b="1" dirty="0"/>
              <a:t>6. </a:t>
            </a:r>
            <a:r>
              <a:rPr lang="ru-RU" sz="1500" b="1" dirty="0" err="1"/>
              <a:t>Борщук</a:t>
            </a:r>
            <a:r>
              <a:rPr lang="ru-RU" sz="1500" b="1" dirty="0"/>
              <a:t> А. Л.</a:t>
            </a:r>
            <a:endParaRPr lang="ru-RU" sz="1500" dirty="0"/>
          </a:p>
          <a:p>
            <a:pPr algn="just"/>
            <a:r>
              <a:rPr lang="ru-RU" sz="1500" b="1" dirty="0" err="1"/>
              <a:t>Спинкис</a:t>
            </a:r>
            <a:r>
              <a:rPr lang="ru-RU" sz="1500" b="1" dirty="0"/>
              <a:t>: формирование профессиональных компетенций вожатого</a:t>
            </a:r>
            <a:r>
              <a:rPr lang="ru-RU" sz="1500" b="1" dirty="0" smtClean="0"/>
              <a:t>.</a:t>
            </a:r>
            <a:endParaRPr lang="en-US" sz="1500" b="1" dirty="0" smtClean="0"/>
          </a:p>
          <a:p>
            <a:pPr algn="just"/>
            <a:endParaRPr lang="ru-RU" sz="1500" dirty="0"/>
          </a:p>
          <a:p>
            <a:pPr algn="just"/>
            <a:r>
              <a:rPr lang="ru-RU" sz="1500" b="1" i="1" dirty="0"/>
              <a:t>Аннотация</a:t>
            </a:r>
            <a:r>
              <a:rPr lang="ru-RU" sz="1500" i="1" dirty="0"/>
              <a:t>:</a:t>
            </a:r>
            <a:endParaRPr lang="ru-RU" sz="1500" dirty="0"/>
          </a:p>
          <a:p>
            <a:pPr algn="just"/>
            <a:r>
              <a:rPr lang="ru-RU" sz="1500" i="1" dirty="0"/>
              <a:t>В статье рассматриваются подходы к формированию общих и профессиональных компетенций у студентов - бойцов студенческого педагогического отряда «СПИНКИС», действующего в настоящее время в ГБПОУ «Пермский педагогический колледж № 1».</a:t>
            </a:r>
            <a:endParaRPr lang="ru-RU" sz="1500" dirty="0"/>
          </a:p>
          <a:p>
            <a:pPr algn="just"/>
            <a:r>
              <a:rPr lang="ru-RU" sz="1500" b="1" dirty="0"/>
              <a:t>//Методист. – 2016. - № 3. - С. 45.</a:t>
            </a:r>
            <a:endParaRPr lang="ru-RU" sz="1500" dirty="0"/>
          </a:p>
          <a:p>
            <a:endParaRPr lang="ru-RU" dirty="0"/>
          </a:p>
        </p:txBody>
      </p:sp>
    </p:spTree>
    <p:extLst>
      <p:ext uri="{BB962C8B-B14F-4D97-AF65-F5344CB8AC3E}">
        <p14:creationId xmlns:p14="http://schemas.microsoft.com/office/powerpoint/2010/main" val="44002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 </a:t>
            </a:r>
            <a:r>
              <a:rPr lang="ru-RU" sz="2400" b="1" dirty="0" smtClean="0"/>
              <a:t>Инструмент </a:t>
            </a:r>
            <a:r>
              <a:rPr lang="ru-RU" sz="2400" b="1" dirty="0"/>
              <a:t>моделирования профессиональной деятельности в учебном процессе педагогического колледжа</a:t>
            </a:r>
          </a:p>
          <a:p>
            <a:endParaRPr lang="ru-RU" dirty="0"/>
          </a:p>
        </p:txBody>
      </p:sp>
      <p:sp>
        <p:nvSpPr>
          <p:cNvPr id="6" name="TextBox 5"/>
          <p:cNvSpPr txBox="1"/>
          <p:nvPr/>
        </p:nvSpPr>
        <p:spPr>
          <a:xfrm>
            <a:off x="179512" y="1700808"/>
            <a:ext cx="8640960" cy="5262979"/>
          </a:xfrm>
          <a:prstGeom prst="rect">
            <a:avLst/>
          </a:prstGeom>
          <a:noFill/>
        </p:spPr>
        <p:txBody>
          <a:bodyPr wrap="square" rtlCol="0">
            <a:spAutoFit/>
          </a:bodyPr>
          <a:lstStyle/>
          <a:p>
            <a:pPr algn="just"/>
            <a:r>
              <a:rPr lang="ru-RU" sz="1500" b="1" dirty="0"/>
              <a:t>7. </a:t>
            </a:r>
            <a:r>
              <a:rPr lang="ru-RU" sz="1500" b="1" dirty="0" err="1"/>
              <a:t>Борщук</a:t>
            </a:r>
            <a:r>
              <a:rPr lang="ru-RU" sz="1500" b="1" dirty="0"/>
              <a:t> А. Л.</a:t>
            </a:r>
            <a:endParaRPr lang="ru-RU" sz="1500" dirty="0"/>
          </a:p>
          <a:p>
            <a:pPr algn="just"/>
            <a:r>
              <a:rPr lang="ru-RU" sz="1500" b="1" dirty="0"/>
              <a:t>Формирование профессионального опыта студентов в рамках реализации ФГОС (из опыта работы</a:t>
            </a:r>
            <a:r>
              <a:rPr lang="ru-RU" sz="1500" b="1" dirty="0" smtClean="0"/>
              <a:t>).</a:t>
            </a:r>
            <a:endParaRPr lang="en-US" sz="1500" b="1" dirty="0" smtClean="0"/>
          </a:p>
          <a:p>
            <a:pPr algn="just"/>
            <a:endParaRPr lang="ru-RU" sz="1500" dirty="0"/>
          </a:p>
          <a:p>
            <a:pPr algn="just"/>
            <a:r>
              <a:rPr lang="ru-RU" sz="1500" b="1" i="1" dirty="0"/>
              <a:t>Аннотация</a:t>
            </a:r>
            <a:r>
              <a:rPr lang="ru-RU" sz="1500" i="1" dirty="0"/>
              <a:t>:</a:t>
            </a:r>
            <a:endParaRPr lang="ru-RU" sz="1500" dirty="0"/>
          </a:p>
          <a:p>
            <a:pPr algn="just"/>
            <a:r>
              <a:rPr lang="ru-RU" sz="1500" i="1" dirty="0"/>
              <a:t>В данной статье рассматривается опыт работы Пермского педагогического колледжа № 1 по формированию профессионального опыта студентов в рамках реализации ФГОС СПО по специальности «Педагогика дополнительного образования» через организацию деятельности студенческого педагогического отряда. Данный опыт может быть интересен преподавателям педагогических специальностей, аспирантам, студентам, обучающимся на педагогических специальностях.</a:t>
            </a:r>
            <a:endParaRPr lang="ru-RU" sz="1500" dirty="0"/>
          </a:p>
          <a:p>
            <a:pPr algn="just"/>
            <a:r>
              <a:rPr lang="ru-RU" sz="1500" b="1" dirty="0"/>
              <a:t>//Методист. – 2016. - № 4. - С. 30.</a:t>
            </a:r>
            <a:endParaRPr lang="ru-RU" sz="1500" dirty="0"/>
          </a:p>
          <a:p>
            <a:pPr algn="just"/>
            <a:r>
              <a:rPr lang="ru-RU" sz="1500" b="1" dirty="0"/>
              <a:t> </a:t>
            </a:r>
            <a:endParaRPr lang="ru-RU" sz="1500" dirty="0"/>
          </a:p>
          <a:p>
            <a:pPr algn="just"/>
            <a:r>
              <a:rPr lang="ru-RU" sz="1500" b="1" dirty="0"/>
              <a:t>8. </a:t>
            </a:r>
            <a:r>
              <a:rPr lang="ru-RU" sz="1500" b="1" dirty="0" err="1"/>
              <a:t>Своротова</a:t>
            </a:r>
            <a:r>
              <a:rPr lang="ru-RU" sz="1500" b="1" dirty="0"/>
              <a:t> Ю. В.</a:t>
            </a:r>
            <a:endParaRPr lang="ru-RU" sz="1500" dirty="0"/>
          </a:p>
          <a:p>
            <a:pPr algn="just"/>
            <a:r>
              <a:rPr lang="ru-RU" sz="1500" b="1" dirty="0"/>
              <a:t>Волонтерское движение в образовательном пространстве педагогического колледжа</a:t>
            </a:r>
            <a:r>
              <a:rPr lang="ru-RU" sz="1500" b="1" dirty="0" smtClean="0"/>
              <a:t>.</a:t>
            </a:r>
            <a:endParaRPr lang="en-US" sz="1500" b="1" dirty="0" smtClean="0"/>
          </a:p>
          <a:p>
            <a:pPr algn="just"/>
            <a:endParaRPr lang="ru-RU" sz="1500" dirty="0"/>
          </a:p>
          <a:p>
            <a:pPr algn="just"/>
            <a:r>
              <a:rPr lang="ru-RU" sz="1500" b="1" i="1" dirty="0"/>
              <a:t>Аннотация</a:t>
            </a:r>
            <a:r>
              <a:rPr lang="ru-RU" sz="1500" i="1" dirty="0"/>
              <a:t>:</a:t>
            </a:r>
            <a:endParaRPr lang="ru-RU" sz="1500" dirty="0"/>
          </a:p>
          <a:p>
            <a:pPr algn="just"/>
            <a:r>
              <a:rPr lang="ru-RU" sz="1500" i="1" dirty="0"/>
              <a:t>Статья посвящена вопросам организации волонтерского движения «Дари добро» в образовательном пространстве педагогического колледжа. Представлен опыт по формированию и развитию самостоятельной инициативной социально-педагогической деятельности студентов.</a:t>
            </a:r>
            <a:endParaRPr lang="ru-RU" sz="1500" dirty="0"/>
          </a:p>
          <a:p>
            <a:pPr algn="just"/>
            <a:r>
              <a:rPr lang="ru-RU" sz="1500" b="1" dirty="0"/>
              <a:t>//Работа социального педагога в школе и микрорайоне. – 2016. - № 8. - С. 124.</a:t>
            </a:r>
            <a:endParaRPr lang="ru-RU" sz="1500" dirty="0"/>
          </a:p>
          <a:p>
            <a:r>
              <a:rPr lang="ru-RU" b="1" dirty="0"/>
              <a:t> </a:t>
            </a:r>
            <a:endParaRPr lang="ru-RU" dirty="0"/>
          </a:p>
          <a:p>
            <a:endParaRPr lang="ru-RU" dirty="0"/>
          </a:p>
        </p:txBody>
      </p:sp>
    </p:spTree>
    <p:extLst>
      <p:ext uri="{BB962C8B-B14F-4D97-AF65-F5344CB8AC3E}">
        <p14:creationId xmlns:p14="http://schemas.microsoft.com/office/powerpoint/2010/main" val="44002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 </a:t>
            </a:r>
            <a:r>
              <a:rPr lang="ru-RU" sz="2400" b="1" dirty="0" smtClean="0"/>
              <a:t>Инструмент </a:t>
            </a:r>
            <a:r>
              <a:rPr lang="ru-RU" sz="2400" b="1" dirty="0"/>
              <a:t>моделирования профессиональной деятельности в учебном процессе педагогического колледжа</a:t>
            </a:r>
          </a:p>
          <a:p>
            <a:endParaRPr lang="ru-RU" dirty="0"/>
          </a:p>
        </p:txBody>
      </p:sp>
      <p:sp>
        <p:nvSpPr>
          <p:cNvPr id="6" name="TextBox 5"/>
          <p:cNvSpPr txBox="1"/>
          <p:nvPr/>
        </p:nvSpPr>
        <p:spPr>
          <a:xfrm>
            <a:off x="179512" y="1700809"/>
            <a:ext cx="8784976" cy="4555093"/>
          </a:xfrm>
          <a:prstGeom prst="rect">
            <a:avLst/>
          </a:prstGeom>
          <a:noFill/>
        </p:spPr>
        <p:txBody>
          <a:bodyPr wrap="square" rtlCol="0">
            <a:spAutoFit/>
          </a:bodyPr>
          <a:lstStyle/>
          <a:p>
            <a:pPr algn="just"/>
            <a:r>
              <a:rPr lang="ru-RU" sz="1600" b="1" dirty="0"/>
              <a:t> </a:t>
            </a:r>
            <a:r>
              <a:rPr lang="ru-RU" sz="1600" b="1" dirty="0" smtClean="0"/>
              <a:t>9</a:t>
            </a:r>
            <a:r>
              <a:rPr lang="ru-RU" sz="1600" b="1" dirty="0"/>
              <a:t>. </a:t>
            </a:r>
            <a:r>
              <a:rPr lang="ru-RU" sz="1600" b="1" dirty="0" err="1"/>
              <a:t>Генералова</a:t>
            </a:r>
            <a:r>
              <a:rPr lang="ru-RU" sz="1600" b="1" dirty="0"/>
              <a:t> А. М.</a:t>
            </a:r>
            <a:endParaRPr lang="ru-RU" sz="1600" dirty="0"/>
          </a:p>
          <a:p>
            <a:pPr algn="just"/>
            <a:r>
              <a:rPr lang="ru-RU" sz="1600" b="1" dirty="0"/>
              <a:t>Современные педагогические технологии в преподавании дисциплин профессионального цикла. Специальность «Преподавание в начальных классах</a:t>
            </a:r>
            <a:r>
              <a:rPr lang="ru-RU" sz="1600" b="1" dirty="0" smtClean="0"/>
              <a:t>».</a:t>
            </a:r>
            <a:endParaRPr lang="en-US" sz="1600" b="1" dirty="0" smtClean="0"/>
          </a:p>
          <a:p>
            <a:pPr algn="just"/>
            <a:endParaRPr lang="ru-RU" sz="1600" dirty="0" smtClean="0"/>
          </a:p>
          <a:p>
            <a:pPr algn="just"/>
            <a:r>
              <a:rPr lang="ru-RU" sz="1600" b="1" i="1" dirty="0" smtClean="0"/>
              <a:t>Аннотация</a:t>
            </a:r>
            <a:r>
              <a:rPr lang="ru-RU" sz="1600" i="1" dirty="0"/>
              <a:t>:</a:t>
            </a:r>
            <a:endParaRPr lang="ru-RU" sz="1600" dirty="0"/>
          </a:p>
          <a:p>
            <a:pPr algn="just"/>
            <a:r>
              <a:rPr lang="ru-RU" sz="1600" i="1" dirty="0"/>
              <a:t>В статье описан конспект занятия по курсу «Детская литература».</a:t>
            </a:r>
            <a:endParaRPr lang="ru-RU" sz="1600" dirty="0"/>
          </a:p>
          <a:p>
            <a:pPr algn="just"/>
            <a:r>
              <a:rPr lang="ru-RU" sz="1600" b="1" dirty="0"/>
              <a:t>//Начальная школа. – 2016. - № 11. - С. 13</a:t>
            </a:r>
            <a:r>
              <a:rPr lang="ru-RU" sz="1600" b="1" dirty="0" smtClean="0"/>
              <a:t>.</a:t>
            </a:r>
            <a:endParaRPr lang="en-US" sz="1600" b="1" dirty="0" smtClean="0"/>
          </a:p>
          <a:p>
            <a:pPr algn="just"/>
            <a:endParaRPr lang="en-US" sz="1600" b="1" dirty="0"/>
          </a:p>
          <a:p>
            <a:pPr algn="just"/>
            <a:endParaRPr lang="ru-RU" sz="1600" dirty="0"/>
          </a:p>
          <a:p>
            <a:pPr algn="just"/>
            <a:r>
              <a:rPr lang="ru-RU" sz="1600" b="1" dirty="0"/>
              <a:t> </a:t>
            </a:r>
            <a:endParaRPr lang="ru-RU" sz="1600" dirty="0"/>
          </a:p>
          <a:p>
            <a:pPr algn="just"/>
            <a:r>
              <a:rPr lang="ru-RU" sz="1600" b="1" dirty="0"/>
              <a:t>10. Нестеренко Н. Н.</a:t>
            </a:r>
            <a:endParaRPr lang="ru-RU" sz="1600" dirty="0"/>
          </a:p>
          <a:p>
            <a:pPr algn="just"/>
            <a:r>
              <a:rPr lang="ru-RU" sz="1600" b="1" dirty="0"/>
              <a:t>Активные методы обучения в педагогическом колледже</a:t>
            </a:r>
            <a:r>
              <a:rPr lang="ru-RU" sz="1600" b="1" dirty="0" smtClean="0"/>
              <a:t>.</a:t>
            </a:r>
            <a:endParaRPr lang="en-US" sz="1600" b="1" dirty="0" smtClean="0"/>
          </a:p>
          <a:p>
            <a:pPr algn="just"/>
            <a:endParaRPr lang="ru-RU" sz="1600" dirty="0" smtClean="0"/>
          </a:p>
          <a:p>
            <a:pPr algn="just"/>
            <a:r>
              <a:rPr lang="ru-RU" sz="1600" b="1" i="1" dirty="0" smtClean="0"/>
              <a:t>Аннотация</a:t>
            </a:r>
            <a:r>
              <a:rPr lang="ru-RU" sz="1600" i="1" dirty="0"/>
              <a:t>:</a:t>
            </a:r>
            <a:endParaRPr lang="ru-RU" sz="1600" dirty="0"/>
          </a:p>
          <a:p>
            <a:pPr algn="just"/>
            <a:r>
              <a:rPr lang="ru-RU" sz="1600" i="1" dirty="0"/>
              <a:t>Организация проектной деятельности с применением ИКТ (информационно-коммуникационных технологий).</a:t>
            </a:r>
            <a:endParaRPr lang="ru-RU" sz="1600" dirty="0"/>
          </a:p>
          <a:p>
            <a:pPr algn="just"/>
            <a:r>
              <a:rPr lang="ru-RU" sz="1600" b="1" dirty="0"/>
              <a:t>//Начальная школа. – 2019. - № 1. - С. 3.</a:t>
            </a:r>
            <a:endParaRPr lang="ru-RU" sz="1600" dirty="0"/>
          </a:p>
          <a:p>
            <a:endParaRPr lang="ru-RU" dirty="0"/>
          </a:p>
        </p:txBody>
      </p:sp>
    </p:spTree>
    <p:extLst>
      <p:ext uri="{BB962C8B-B14F-4D97-AF65-F5344CB8AC3E}">
        <p14:creationId xmlns:p14="http://schemas.microsoft.com/office/powerpoint/2010/main" val="44002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III.  </a:t>
            </a:r>
            <a:r>
              <a:rPr lang="ru-RU" sz="2400" b="1" dirty="0"/>
              <a:t>Профессионально-технологический подход в подготовке современного специалиста медицинского колледжа</a:t>
            </a:r>
          </a:p>
          <a:p>
            <a:endParaRPr lang="ru-RU" dirty="0"/>
          </a:p>
        </p:txBody>
      </p:sp>
      <p:sp>
        <p:nvSpPr>
          <p:cNvPr id="6" name="TextBox 5"/>
          <p:cNvSpPr txBox="1"/>
          <p:nvPr/>
        </p:nvSpPr>
        <p:spPr>
          <a:xfrm>
            <a:off x="179512" y="1484784"/>
            <a:ext cx="8784976" cy="5324535"/>
          </a:xfrm>
          <a:prstGeom prst="rect">
            <a:avLst/>
          </a:prstGeom>
          <a:noFill/>
        </p:spPr>
        <p:txBody>
          <a:bodyPr wrap="square" rtlCol="0">
            <a:spAutoFit/>
          </a:bodyPr>
          <a:lstStyle/>
          <a:p>
            <a:pPr algn="just"/>
            <a:endParaRPr lang="en-US" sz="1400" b="1" dirty="0" smtClean="0"/>
          </a:p>
          <a:p>
            <a:pPr algn="just"/>
            <a:r>
              <a:rPr lang="ru-RU" sz="1400" b="1" dirty="0" smtClean="0"/>
              <a:t>1</a:t>
            </a:r>
            <a:r>
              <a:rPr lang="ru-RU" sz="1400" b="1" dirty="0"/>
              <a:t>. Конова О. В.</a:t>
            </a:r>
            <a:endParaRPr lang="ru-RU" sz="1400" dirty="0"/>
          </a:p>
          <a:p>
            <a:pPr algn="just"/>
            <a:r>
              <a:rPr lang="ru-RU" sz="1400" b="1" dirty="0"/>
              <a:t>Использование принципов </a:t>
            </a:r>
            <a:r>
              <a:rPr lang="ru-RU" sz="1400" b="1" dirty="0" err="1"/>
              <a:t>коучинга</a:t>
            </a:r>
            <a:r>
              <a:rPr lang="ru-RU" sz="1400" b="1" dirty="0"/>
              <a:t> в профессиональном самоопределении будущих специалистов сестринского дела</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Статья раскрывает проблему повышения мотивации будущих специалистов сестринского дела к труду в сфере практического здравоохранения. Предлагаются новые возможности использования принципов </a:t>
            </a:r>
            <a:r>
              <a:rPr lang="ru-RU" sz="1400" i="1" dirty="0" err="1"/>
              <a:t>коучинг</a:t>
            </a:r>
            <a:r>
              <a:rPr lang="ru-RU" sz="1400" i="1" dirty="0"/>
              <a:t>-технологии для повышения эффективности профессионального самоопределения будущих специалистов сестринского дела.</a:t>
            </a:r>
            <a:endParaRPr lang="ru-RU" sz="1400" dirty="0"/>
          </a:p>
          <a:p>
            <a:pPr algn="just"/>
            <a:r>
              <a:rPr lang="ru-RU" sz="1400" b="1" dirty="0"/>
              <a:t>//Профессиональное образование. Столица. – 2017. - № 9. - С. 37.</a:t>
            </a:r>
            <a:endParaRPr lang="ru-RU" sz="1400" dirty="0"/>
          </a:p>
          <a:p>
            <a:pPr algn="just"/>
            <a:r>
              <a:rPr lang="ru-RU" sz="1400" b="1" dirty="0"/>
              <a:t> </a:t>
            </a:r>
            <a:endParaRPr lang="ru-RU" sz="1400" dirty="0"/>
          </a:p>
          <a:p>
            <a:pPr algn="just"/>
            <a:r>
              <a:rPr lang="ru-RU" sz="1400" b="1" dirty="0"/>
              <a:t>2. Гриненко Г. Н., Малахова Ф. А.</a:t>
            </a:r>
            <a:endParaRPr lang="ru-RU" sz="1400" dirty="0"/>
          </a:p>
          <a:p>
            <a:pPr algn="just"/>
            <a:r>
              <a:rPr lang="ru-RU" sz="1400" b="1" dirty="0"/>
              <a:t>Значение интеграционных связей в системе преподавания</a:t>
            </a:r>
            <a:r>
              <a:rPr lang="ru-RU" sz="1400" b="1" dirty="0" smtClean="0"/>
              <a:t>.</a:t>
            </a:r>
            <a:endParaRPr lang="en-US" sz="1400" b="1" dirty="0" smtClean="0"/>
          </a:p>
          <a:p>
            <a:pPr algn="just"/>
            <a:endParaRPr lang="ru-RU" sz="1400" b="1" dirty="0"/>
          </a:p>
          <a:p>
            <a:pPr algn="just"/>
            <a:r>
              <a:rPr lang="ru-RU" sz="1400" b="1" i="1" dirty="0"/>
              <a:t>Аннотация</a:t>
            </a:r>
            <a:r>
              <a:rPr lang="ru-RU" sz="1400" i="1" dirty="0"/>
              <a:t>:</a:t>
            </a:r>
            <a:endParaRPr lang="ru-RU" sz="1400" dirty="0"/>
          </a:p>
          <a:p>
            <a:pPr algn="just"/>
            <a:r>
              <a:rPr lang="ru-RU" sz="1400" i="1" dirty="0"/>
              <a:t>Данная статья раскрывает понятие и значение </a:t>
            </a:r>
            <a:r>
              <a:rPr lang="ru-RU" sz="1400" i="1" dirty="0" err="1"/>
              <a:t>межпредметных</a:t>
            </a:r>
            <a:r>
              <a:rPr lang="ru-RU" sz="1400" i="1" dirty="0"/>
              <a:t> связей в процессе преподавания биологических дисциплин. В статье рассматривается необходимость внедрения бинарных занятий как новаторского метода в практической части образовательной деятельности в системе медицинского образования. Бинарные занятия призваны не только раскрыть новую тему в полном объёме, но и провести параллели между изучаемыми науками, а также помочь студентам понять взаимосвязи между дисциплинами и в полной мере усвоить новый материал, опираясь на полученные знания.</a:t>
            </a:r>
            <a:endParaRPr lang="ru-RU" sz="1400" dirty="0"/>
          </a:p>
          <a:p>
            <a:pPr algn="just"/>
            <a:r>
              <a:rPr lang="ru-RU" sz="1400" b="1" dirty="0"/>
              <a:t>//Методист. – 2019. - №3. – С. 34.</a:t>
            </a:r>
            <a:endParaRPr lang="ru-RU" sz="1400" dirty="0"/>
          </a:p>
          <a:p>
            <a:endParaRPr lang="ru-RU" dirty="0"/>
          </a:p>
        </p:txBody>
      </p:sp>
    </p:spTree>
    <p:extLst>
      <p:ext uri="{BB962C8B-B14F-4D97-AF65-F5344CB8AC3E}">
        <p14:creationId xmlns:p14="http://schemas.microsoft.com/office/powerpoint/2010/main" val="44002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III.  </a:t>
            </a:r>
            <a:r>
              <a:rPr lang="ru-RU" sz="2400" b="1" dirty="0"/>
              <a:t>Профессионально-технологический подход в подготовке современного специалиста медицинского колледжа</a:t>
            </a:r>
          </a:p>
          <a:p>
            <a:endParaRPr lang="ru-RU" dirty="0"/>
          </a:p>
        </p:txBody>
      </p:sp>
      <p:sp>
        <p:nvSpPr>
          <p:cNvPr id="6" name="TextBox 5"/>
          <p:cNvSpPr txBox="1"/>
          <p:nvPr/>
        </p:nvSpPr>
        <p:spPr>
          <a:xfrm>
            <a:off x="179512" y="1628800"/>
            <a:ext cx="8640960" cy="5170646"/>
          </a:xfrm>
          <a:prstGeom prst="rect">
            <a:avLst/>
          </a:prstGeom>
          <a:noFill/>
        </p:spPr>
        <p:txBody>
          <a:bodyPr wrap="square" rtlCol="0">
            <a:spAutoFit/>
          </a:bodyPr>
          <a:lstStyle/>
          <a:p>
            <a:pPr algn="just"/>
            <a:endParaRPr lang="en-US" sz="1400" b="1" dirty="0" smtClean="0"/>
          </a:p>
          <a:p>
            <a:pPr algn="just"/>
            <a:r>
              <a:rPr lang="ru-RU" sz="1400" b="1" dirty="0" smtClean="0"/>
              <a:t>3</a:t>
            </a:r>
            <a:r>
              <a:rPr lang="ru-RU" sz="1400" b="1" dirty="0"/>
              <a:t>. </a:t>
            </a:r>
            <a:r>
              <a:rPr lang="ru-RU" sz="1400" b="1" dirty="0" err="1"/>
              <a:t>Подрясова</a:t>
            </a:r>
            <a:r>
              <a:rPr lang="ru-RU" sz="1400" b="1" dirty="0"/>
              <a:t> С. Ф., Сергеева Л. Р.</a:t>
            </a:r>
          </a:p>
          <a:p>
            <a:pPr algn="just"/>
            <a:r>
              <a:rPr lang="ru-RU" sz="1400" b="1" dirty="0"/>
              <a:t>Развитие коммуникативной культуры студентов </a:t>
            </a:r>
            <a:r>
              <a:rPr lang="ru-RU" sz="1400" b="1" dirty="0" err="1"/>
              <a:t>медколледжа</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статье раскрывается проблема формирования коммуникативной компетентности будущих медицинских работников как одного из основных показателей оценки кадров в любой профессиональной области. Авторы акцентируют внимание на наиболее продуктивных формах занятий со студентами, которые способствуют достижению положительных результатов в решении этой проблемы.</a:t>
            </a:r>
            <a:endParaRPr lang="ru-RU" sz="1400" dirty="0"/>
          </a:p>
          <a:p>
            <a:pPr algn="just"/>
            <a:r>
              <a:rPr lang="ru-RU" sz="1400" b="1" dirty="0"/>
              <a:t>//Методист. – 2019. - №3. – С. 40.</a:t>
            </a:r>
            <a:endParaRPr lang="ru-RU" sz="1400" dirty="0"/>
          </a:p>
          <a:p>
            <a:pPr algn="just"/>
            <a:r>
              <a:rPr lang="ru-RU" sz="1400" b="1" dirty="0"/>
              <a:t> </a:t>
            </a:r>
            <a:endParaRPr lang="ru-RU" sz="1400" dirty="0"/>
          </a:p>
          <a:p>
            <a:pPr algn="just"/>
            <a:r>
              <a:rPr lang="ru-RU" sz="1400" b="1" dirty="0"/>
              <a:t>4. </a:t>
            </a:r>
            <a:r>
              <a:rPr lang="ru-RU" sz="1400" b="1" dirty="0" err="1"/>
              <a:t>Гузько</a:t>
            </a:r>
            <a:r>
              <a:rPr lang="ru-RU" sz="1400" b="1" dirty="0"/>
              <a:t> Н. П., Минеева В Д., Семенова Р. Р., Алиева С. Э.</a:t>
            </a:r>
            <a:endParaRPr lang="ru-RU" sz="1400" dirty="0"/>
          </a:p>
          <a:p>
            <a:pPr algn="just"/>
            <a:r>
              <a:rPr lang="ru-RU" sz="1400" b="1" dirty="0"/>
              <a:t>«Университет превентивной медицины» (Пилотный проект</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статье подробно рассматривается картина мероприятия «Университет превентивной медицины». Это третье неординарное мероприятие в Алапаевском медицинском колледже (в 2002-2003 гг. - «Большие клинические игры», в 2017 г. - «Студенческий фестиваль клинического мышления» совместно с Белорецким медицинским колледжем). Все три мероприятия - инновации в образовании, нововведения. Это новые веяния.</a:t>
            </a:r>
            <a:endParaRPr lang="ru-RU" sz="1400" dirty="0"/>
          </a:p>
          <a:p>
            <a:pPr algn="just"/>
            <a:r>
              <a:rPr lang="ru-RU" sz="1400" b="1" dirty="0"/>
              <a:t>//Методист. – 2019. - №5. – С. 54.</a:t>
            </a:r>
            <a:endParaRPr lang="ru-RU" sz="1400" dirty="0"/>
          </a:p>
          <a:p>
            <a:r>
              <a:rPr lang="ru-RU" b="1" dirty="0"/>
              <a:t> </a:t>
            </a:r>
            <a:endParaRPr lang="ru-RU" dirty="0"/>
          </a:p>
          <a:p>
            <a:endParaRPr lang="ru-RU" dirty="0"/>
          </a:p>
        </p:txBody>
      </p:sp>
    </p:spTree>
    <p:extLst>
      <p:ext uri="{BB962C8B-B14F-4D97-AF65-F5344CB8AC3E}">
        <p14:creationId xmlns:p14="http://schemas.microsoft.com/office/powerpoint/2010/main" val="1840260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III.  </a:t>
            </a:r>
            <a:r>
              <a:rPr lang="ru-RU" sz="2400" b="1" dirty="0"/>
              <a:t>Профессионально-технологический подход в подготовке современного специалиста медицинского колледжа</a:t>
            </a:r>
          </a:p>
          <a:p>
            <a:endParaRPr lang="ru-RU" dirty="0"/>
          </a:p>
        </p:txBody>
      </p:sp>
      <p:sp>
        <p:nvSpPr>
          <p:cNvPr id="6" name="TextBox 5"/>
          <p:cNvSpPr txBox="1"/>
          <p:nvPr/>
        </p:nvSpPr>
        <p:spPr>
          <a:xfrm>
            <a:off x="179512" y="1628800"/>
            <a:ext cx="8784976" cy="5078313"/>
          </a:xfrm>
          <a:prstGeom prst="rect">
            <a:avLst/>
          </a:prstGeom>
          <a:noFill/>
        </p:spPr>
        <p:txBody>
          <a:bodyPr wrap="square" rtlCol="0">
            <a:spAutoFit/>
          </a:bodyPr>
          <a:lstStyle/>
          <a:p>
            <a:pPr algn="just"/>
            <a:r>
              <a:rPr lang="ru-RU" b="1" dirty="0"/>
              <a:t>5. Гриненко Г. Н.</a:t>
            </a:r>
            <a:endParaRPr lang="ru-RU" dirty="0"/>
          </a:p>
          <a:p>
            <a:pPr algn="just"/>
            <a:r>
              <a:rPr lang="ru-RU" dirty="0" err="1"/>
              <a:t>Иммунодефицитные</a:t>
            </a:r>
            <a:r>
              <a:rPr lang="ru-RU" dirty="0"/>
              <a:t> состояния и возможности их изучения в курсе «Основы </a:t>
            </a:r>
            <a:r>
              <a:rPr lang="ru-RU" dirty="0" err="1"/>
              <a:t>паталогии</a:t>
            </a:r>
            <a:r>
              <a:rPr lang="ru-RU" dirty="0" smtClean="0"/>
              <a:t>».</a:t>
            </a:r>
            <a:endParaRPr lang="en-US" dirty="0" smtClean="0"/>
          </a:p>
          <a:p>
            <a:pPr algn="just"/>
            <a:endParaRPr lang="ru-RU" dirty="0"/>
          </a:p>
          <a:p>
            <a:pPr algn="just"/>
            <a:r>
              <a:rPr lang="ru-RU" b="1" i="1" dirty="0"/>
              <a:t>Аннотация</a:t>
            </a:r>
            <a:r>
              <a:rPr lang="ru-RU" i="1" dirty="0"/>
              <a:t>:</a:t>
            </a:r>
            <a:endParaRPr lang="ru-RU" dirty="0"/>
          </a:p>
          <a:p>
            <a:pPr algn="just"/>
            <a:r>
              <a:rPr lang="ru-RU" i="1" dirty="0"/>
              <a:t>Данная статья раскрывает понятие иммунодефицитов и их значения в жизни человека, знакомит читателя с важностью их правильного функционирования. В статье рассматриваются понятия </a:t>
            </a:r>
            <a:r>
              <a:rPr lang="ru-RU" i="1" dirty="0" err="1"/>
              <a:t>иммунодефицитных</a:t>
            </a:r>
            <a:r>
              <a:rPr lang="ru-RU" i="1" dirty="0"/>
              <a:t> состояний, виды, </a:t>
            </a:r>
            <a:r>
              <a:rPr lang="ru-RU" i="1" dirty="0" err="1"/>
              <a:t>субпопуляции</a:t>
            </a:r>
            <a:r>
              <a:rPr lang="ru-RU" i="1" dirty="0"/>
              <a:t> Т-лимфоцитов и В-лимфоцитов, значение </a:t>
            </a:r>
            <a:r>
              <a:rPr lang="ru-RU" i="1" dirty="0" err="1"/>
              <a:t>иммунограммы</a:t>
            </a:r>
            <a:r>
              <a:rPr lang="ru-RU" i="1" dirty="0"/>
              <a:t> для диагностики данной патологии. Автор обращает внимание на необходимость более глубокого рассмотрения исследований в области </a:t>
            </a:r>
            <a:r>
              <a:rPr lang="ru-RU" i="1" dirty="0" err="1"/>
              <a:t>иммунодефицитных</a:t>
            </a:r>
            <a:r>
              <a:rPr lang="ru-RU" i="1" dirty="0"/>
              <a:t> состояний в образовательном процессе медицинских колледжей. Для чёткого понимания физиологических процессов, происходящих при первичных и вторичных иммунодефицитах, студент должен уяснить анатомическое строение органов иммунной системы, их работу в норме и при патологии, а также причины, которые могут вызвать сбои в работе и к каким последствиям это может привести.</a:t>
            </a:r>
            <a:endParaRPr lang="ru-RU" dirty="0"/>
          </a:p>
          <a:p>
            <a:pPr algn="just"/>
            <a:r>
              <a:rPr lang="ru-RU" b="1" dirty="0"/>
              <a:t>//Методист. – 2019. - №8. – С. 48.</a:t>
            </a:r>
            <a:endParaRPr lang="ru-RU" dirty="0"/>
          </a:p>
          <a:p>
            <a:endParaRPr lang="ru-RU" dirty="0"/>
          </a:p>
        </p:txBody>
      </p:sp>
    </p:spTree>
    <p:extLst>
      <p:ext uri="{BB962C8B-B14F-4D97-AF65-F5344CB8AC3E}">
        <p14:creationId xmlns:p14="http://schemas.microsoft.com/office/powerpoint/2010/main" val="184026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III.  </a:t>
            </a:r>
            <a:r>
              <a:rPr lang="ru-RU" sz="2400" b="1" dirty="0"/>
              <a:t>Профессионально-технологический подход в подготовке современного специалиста медицинского колледжа</a:t>
            </a:r>
          </a:p>
          <a:p>
            <a:endParaRPr lang="ru-RU" dirty="0"/>
          </a:p>
        </p:txBody>
      </p:sp>
      <p:sp>
        <p:nvSpPr>
          <p:cNvPr id="6" name="TextBox 5"/>
          <p:cNvSpPr txBox="1"/>
          <p:nvPr/>
        </p:nvSpPr>
        <p:spPr>
          <a:xfrm>
            <a:off x="179512" y="1628800"/>
            <a:ext cx="8784976" cy="5047536"/>
          </a:xfrm>
          <a:prstGeom prst="rect">
            <a:avLst/>
          </a:prstGeom>
          <a:noFill/>
        </p:spPr>
        <p:txBody>
          <a:bodyPr wrap="square" rtlCol="0">
            <a:spAutoFit/>
          </a:bodyPr>
          <a:lstStyle/>
          <a:p>
            <a:pPr algn="just"/>
            <a:endParaRPr lang="en-US" sz="1600" b="1" dirty="0" smtClean="0"/>
          </a:p>
          <a:p>
            <a:pPr algn="just"/>
            <a:r>
              <a:rPr lang="ru-RU" sz="1600" b="1" dirty="0" smtClean="0"/>
              <a:t>6</a:t>
            </a:r>
            <a:r>
              <a:rPr lang="ru-RU" sz="1600" b="1" dirty="0"/>
              <a:t>. Гриненко Г. Н.</a:t>
            </a:r>
            <a:endParaRPr lang="ru-RU" sz="1600" dirty="0"/>
          </a:p>
          <a:p>
            <a:pPr algn="just"/>
            <a:r>
              <a:rPr lang="ru-RU" sz="1600" b="1" dirty="0"/>
              <a:t>Изучение </a:t>
            </a:r>
            <a:r>
              <a:rPr lang="ru-RU" sz="1600" b="1" dirty="0" err="1"/>
              <a:t>иммунодефицитных</a:t>
            </a:r>
            <a:r>
              <a:rPr lang="ru-RU" sz="1600" b="1" dirty="0"/>
              <a:t> состояний в различных темах программы средних профессиональных заведений и методика их преподаваний в СПО</a:t>
            </a:r>
            <a:r>
              <a:rPr lang="ru-RU" sz="1600" b="1" dirty="0" smtClean="0"/>
              <a:t>.</a:t>
            </a:r>
            <a:endParaRPr lang="en-US" sz="1600" b="1" dirty="0" smtClean="0"/>
          </a:p>
          <a:p>
            <a:pPr algn="just"/>
            <a:endParaRPr lang="ru-RU" sz="1600" dirty="0"/>
          </a:p>
          <a:p>
            <a:pPr algn="just"/>
            <a:r>
              <a:rPr lang="ru-RU" sz="1600" b="1" i="1" dirty="0"/>
              <a:t>Аннотация</a:t>
            </a:r>
            <a:r>
              <a:rPr lang="ru-RU" sz="1600" i="1" dirty="0"/>
              <a:t>:</a:t>
            </a:r>
            <a:endParaRPr lang="ru-RU" sz="1600" dirty="0"/>
          </a:p>
          <a:p>
            <a:pPr algn="just"/>
            <a:r>
              <a:rPr lang="ru-RU" sz="1600" i="1" dirty="0"/>
              <a:t>Статья будет отличным помощником для тех преподавателей, чьим предметом является анатомия и физиология человека и кто хочет проводить свои занятия с акцентом на то, что анатомия и патология - это науки, взаимопроникающие друг в друга. Нельзя говорить о них обособленно, так как любая физиология при малейших сбоях становится патологией. Статья знакомит читателя с важностью правильного формулирования учебных, воспитательных и развивающих целей, постановкой задач и актуализацией знаний. Умело проведённая проверка знаний имеет немаловажное значение в закреплении нового материала. В статье выделяются несколько наиболее актуальных тем, которые тем или иным образом созвучны с темой патологии иммунной системы. Актуальность данной статьи в том, что и педагогу, и студенту для лёгкого понимания и успешного усвоения учебного материала необходимы не только знания анатомии, но и чёткость понимания того, что здоровье и болезнь идут параллельно и от патологии не застрахован ни один здоровый человек....</a:t>
            </a:r>
            <a:endParaRPr lang="ru-RU" sz="1600" dirty="0"/>
          </a:p>
          <a:p>
            <a:pPr algn="just"/>
            <a:r>
              <a:rPr lang="ru-RU" sz="1600" b="1" dirty="0"/>
              <a:t>//Методист. – 2019. - №9. – С. 30.</a:t>
            </a:r>
            <a:endParaRPr lang="ru-RU" sz="1600" dirty="0"/>
          </a:p>
          <a:p>
            <a:endParaRPr lang="ru-RU" dirty="0"/>
          </a:p>
        </p:txBody>
      </p:sp>
    </p:spTree>
    <p:extLst>
      <p:ext uri="{BB962C8B-B14F-4D97-AF65-F5344CB8AC3E}">
        <p14:creationId xmlns:p14="http://schemas.microsoft.com/office/powerpoint/2010/main" val="1840260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III.  </a:t>
            </a:r>
            <a:r>
              <a:rPr lang="ru-RU" sz="2400" b="1" dirty="0"/>
              <a:t>Профессионально-технологический подход в подготовке современного специалиста медицинского колледжа</a:t>
            </a:r>
          </a:p>
          <a:p>
            <a:endParaRPr lang="ru-RU" dirty="0"/>
          </a:p>
        </p:txBody>
      </p:sp>
      <p:sp>
        <p:nvSpPr>
          <p:cNvPr id="6" name="TextBox 5"/>
          <p:cNvSpPr txBox="1"/>
          <p:nvPr/>
        </p:nvSpPr>
        <p:spPr>
          <a:xfrm>
            <a:off x="179512" y="1772816"/>
            <a:ext cx="8784976" cy="5262979"/>
          </a:xfrm>
          <a:prstGeom prst="rect">
            <a:avLst/>
          </a:prstGeom>
          <a:noFill/>
        </p:spPr>
        <p:txBody>
          <a:bodyPr wrap="square" rtlCol="0">
            <a:spAutoFit/>
          </a:bodyPr>
          <a:lstStyle/>
          <a:p>
            <a:pPr algn="just"/>
            <a:r>
              <a:rPr lang="ru-RU" sz="2000" b="1" dirty="0"/>
              <a:t>7. Гриненко Г. Н.</a:t>
            </a:r>
            <a:endParaRPr lang="ru-RU" sz="2000" dirty="0"/>
          </a:p>
          <a:p>
            <a:pPr algn="just"/>
            <a:r>
              <a:rPr lang="ru-RU" sz="2000" b="1" dirty="0"/>
              <a:t>Виды заданий и способы их применения на занятиях по предмету «Основы патологии в медицинских колледжах</a:t>
            </a:r>
            <a:r>
              <a:rPr lang="ru-RU" sz="2000" b="1" dirty="0" smtClean="0"/>
              <a:t>.</a:t>
            </a:r>
            <a:endParaRPr lang="en-US" sz="2000" b="1" dirty="0" smtClean="0"/>
          </a:p>
          <a:p>
            <a:pPr algn="just"/>
            <a:endParaRPr lang="ru-RU" sz="2000" b="1" dirty="0"/>
          </a:p>
          <a:p>
            <a:pPr algn="just"/>
            <a:r>
              <a:rPr lang="ru-RU" sz="2000" b="1" i="1" dirty="0"/>
              <a:t>Аннотация</a:t>
            </a:r>
            <a:r>
              <a:rPr lang="ru-RU" sz="2000" i="1" dirty="0"/>
              <a:t>:</a:t>
            </a:r>
            <a:endParaRPr lang="ru-RU" sz="2000" dirty="0"/>
          </a:p>
          <a:p>
            <a:pPr algn="just"/>
            <a:r>
              <a:rPr lang="ru-RU" sz="2000" i="1" dirty="0"/>
              <a:t>Статья знакомит читателя с важностью правильного оформления тестов и грамотного инструктажа для достижения желаемого результата. В статье выделяются несколько наиболее актуальных заданий, которые встречаются и в экзаменационных работах, и в текущем контроле. Актуальность данной статьи в том, что и педагогу, и студенту для лёгкого понимания и успешного решения тестовых задач такого плана необходимы не только предметные знания, но и чёткость понимания того, что от них требуется для достижения положительного результата.</a:t>
            </a:r>
            <a:endParaRPr lang="ru-RU" sz="2000" dirty="0"/>
          </a:p>
          <a:p>
            <a:pPr algn="just"/>
            <a:r>
              <a:rPr lang="ru-RU" sz="2000" b="1" dirty="0"/>
              <a:t>//Методист. – 2019. - №6. – С. 48.</a:t>
            </a:r>
            <a:endParaRPr lang="ru-RU" sz="2000" dirty="0"/>
          </a:p>
          <a:p>
            <a:r>
              <a:rPr lang="ru-RU" b="1" dirty="0"/>
              <a:t> </a:t>
            </a:r>
            <a:endParaRPr lang="ru-RU" dirty="0"/>
          </a:p>
          <a:p>
            <a:endParaRPr lang="ru-RU" dirty="0"/>
          </a:p>
        </p:txBody>
      </p:sp>
    </p:spTree>
    <p:extLst>
      <p:ext uri="{BB962C8B-B14F-4D97-AF65-F5344CB8AC3E}">
        <p14:creationId xmlns:p14="http://schemas.microsoft.com/office/powerpoint/2010/main" val="184026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784976" cy="1231106"/>
          </a:xfrm>
          <a:prstGeom prst="rect">
            <a:avLst/>
          </a:prstGeom>
          <a:noFill/>
        </p:spPr>
        <p:txBody>
          <a:bodyPr wrap="square" rtlCol="0">
            <a:spAutoFit/>
          </a:bodyPr>
          <a:lstStyle/>
          <a:p>
            <a:r>
              <a:rPr lang="en-US" sz="2800" b="1" dirty="0" smtClean="0"/>
              <a:t>I. </a:t>
            </a:r>
            <a:r>
              <a:rPr lang="ru-RU" sz="2800" b="1" dirty="0" smtClean="0"/>
              <a:t>Тенденции </a:t>
            </a:r>
            <a:r>
              <a:rPr lang="ru-RU" sz="2800" b="1" dirty="0"/>
              <a:t>развития института перспективных и востребованных профессий и специальностей СПО</a:t>
            </a:r>
          </a:p>
          <a:p>
            <a:endParaRPr lang="ru-RU" dirty="0"/>
          </a:p>
        </p:txBody>
      </p:sp>
      <p:sp>
        <p:nvSpPr>
          <p:cNvPr id="3" name="TextBox 2"/>
          <p:cNvSpPr txBox="1"/>
          <p:nvPr/>
        </p:nvSpPr>
        <p:spPr>
          <a:xfrm>
            <a:off x="179512" y="2348880"/>
            <a:ext cx="8784976" cy="4062651"/>
          </a:xfrm>
          <a:prstGeom prst="rect">
            <a:avLst/>
          </a:prstGeom>
          <a:noFill/>
        </p:spPr>
        <p:txBody>
          <a:bodyPr wrap="square" rtlCol="0">
            <a:spAutoFit/>
          </a:bodyPr>
          <a:lstStyle/>
          <a:p>
            <a:pPr algn="just"/>
            <a:r>
              <a:rPr lang="ru-RU" sz="2000" b="1" dirty="0"/>
              <a:t>1. Мясников В. А.</a:t>
            </a:r>
            <a:endParaRPr lang="ru-RU" sz="2000" dirty="0"/>
          </a:p>
          <a:p>
            <a:pPr algn="just"/>
            <a:r>
              <a:rPr lang="ru-RU" sz="2000" b="1" dirty="0"/>
              <a:t>О готовности применять научный потенциал работниками среднего профессионального образования в их профессиональной деятельности как показателей его развития: отечественный и зарубежный опыт</a:t>
            </a:r>
            <a:r>
              <a:rPr lang="ru-RU" sz="2000" b="1" dirty="0" smtClean="0"/>
              <a:t>.</a:t>
            </a:r>
            <a:endParaRPr lang="en-US" sz="2000" b="1" dirty="0" smtClean="0"/>
          </a:p>
          <a:p>
            <a:pPr algn="just"/>
            <a:endParaRPr lang="ru-RU" sz="2000" dirty="0"/>
          </a:p>
          <a:p>
            <a:pPr algn="just"/>
            <a:r>
              <a:rPr lang="ru-RU" sz="2000" b="1" i="1" dirty="0"/>
              <a:t>Аннотация</a:t>
            </a:r>
            <a:r>
              <a:rPr lang="ru-RU" sz="2000" i="1" dirty="0"/>
              <a:t>:</a:t>
            </a:r>
            <a:endParaRPr lang="ru-RU" sz="2000" dirty="0"/>
          </a:p>
          <a:p>
            <a:pPr algn="just"/>
            <a:r>
              <a:rPr lang="ru-RU" sz="2000" i="1" dirty="0"/>
              <a:t>В статье рассматривается готовность сотрудников учреждений среднего профессионального образования к применению ими в своей профессиональной деятельности научного потенциала, позволяющего организовать опережающее образование у студентов, передавать им свой опыт исследовательской, инновационной работы.</a:t>
            </a:r>
            <a:endParaRPr lang="ru-RU" sz="2000" dirty="0"/>
          </a:p>
          <a:p>
            <a:pPr algn="just"/>
            <a:r>
              <a:rPr lang="ru-RU" sz="2000" b="1" dirty="0"/>
              <a:t>//Инновации в образовании. – 2020. - № 6. - С. 47.</a:t>
            </a:r>
            <a:endParaRPr lang="ru-RU" sz="2000" dirty="0"/>
          </a:p>
          <a:p>
            <a:endParaRPr lang="ru-RU" dirty="0"/>
          </a:p>
        </p:txBody>
      </p:sp>
    </p:spTree>
    <p:extLst>
      <p:ext uri="{BB962C8B-B14F-4D97-AF65-F5344CB8AC3E}">
        <p14:creationId xmlns:p14="http://schemas.microsoft.com/office/powerpoint/2010/main" val="2069545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III.  </a:t>
            </a:r>
            <a:r>
              <a:rPr lang="ru-RU" sz="2400" b="1" dirty="0"/>
              <a:t>Профессионально-технологический подход в подготовке современного специалиста медицинского колледжа</a:t>
            </a:r>
          </a:p>
          <a:p>
            <a:endParaRPr lang="ru-RU" dirty="0"/>
          </a:p>
        </p:txBody>
      </p:sp>
      <p:sp>
        <p:nvSpPr>
          <p:cNvPr id="6" name="TextBox 5"/>
          <p:cNvSpPr txBox="1"/>
          <p:nvPr/>
        </p:nvSpPr>
        <p:spPr>
          <a:xfrm>
            <a:off x="251520" y="1772816"/>
            <a:ext cx="8712968" cy="4370427"/>
          </a:xfrm>
          <a:prstGeom prst="rect">
            <a:avLst/>
          </a:prstGeom>
          <a:noFill/>
        </p:spPr>
        <p:txBody>
          <a:bodyPr wrap="square" rtlCol="0">
            <a:spAutoFit/>
          </a:bodyPr>
          <a:lstStyle/>
          <a:p>
            <a:pPr algn="just"/>
            <a:r>
              <a:rPr lang="ru-RU" sz="2000" b="1" dirty="0"/>
              <a:t>8. </a:t>
            </a:r>
            <a:r>
              <a:rPr lang="ru-RU" sz="2000" b="1" dirty="0" err="1"/>
              <a:t>Мазилина</a:t>
            </a:r>
            <a:r>
              <a:rPr lang="ru-RU" sz="2000" b="1" dirty="0"/>
              <a:t> Н. А.</a:t>
            </a:r>
            <a:endParaRPr lang="ru-RU" sz="2000" dirty="0"/>
          </a:p>
          <a:p>
            <a:pPr algn="just"/>
            <a:r>
              <a:rPr lang="ru-RU" sz="2000" b="1" dirty="0"/>
              <a:t>Профессионально-технологический подход в подготовке современного специалиста</a:t>
            </a:r>
            <a:r>
              <a:rPr lang="ru-RU" sz="2000" b="1" dirty="0" smtClean="0"/>
              <a:t>.</a:t>
            </a:r>
            <a:endParaRPr lang="en-US" sz="2000" b="1" dirty="0" smtClean="0"/>
          </a:p>
          <a:p>
            <a:pPr algn="just"/>
            <a:endParaRPr lang="ru-RU" sz="2000" dirty="0"/>
          </a:p>
          <a:p>
            <a:pPr algn="just"/>
            <a:r>
              <a:rPr lang="ru-RU" sz="2000" b="1" i="1" dirty="0"/>
              <a:t>Аннотация</a:t>
            </a:r>
            <a:r>
              <a:rPr lang="ru-RU" sz="2000" i="1" dirty="0"/>
              <a:t>:</a:t>
            </a:r>
            <a:endParaRPr lang="ru-RU" sz="2000" dirty="0"/>
          </a:p>
          <a:p>
            <a:pPr algn="just"/>
            <a:r>
              <a:rPr lang="ru-RU" sz="2000" i="1" dirty="0"/>
              <a:t>В статье рассматривается профессионально-технологический подход в подготовке современного фармацевта, которая складывается не только из выполнения определенных технологических операций и действий, связанных с планированием трудовых процессов, контролем, но и выполнения таких функций, как консультирование, что позволяет разработать систему дидактических средств обучения, способствующих формированию обобщённых знаний и способов деятельности.</a:t>
            </a:r>
            <a:endParaRPr lang="ru-RU" sz="2000" dirty="0"/>
          </a:p>
          <a:p>
            <a:pPr algn="just"/>
            <a:r>
              <a:rPr lang="ru-RU" sz="2000" b="1" dirty="0"/>
              <a:t>//Методист. – 2017. - №4. – С. 18.</a:t>
            </a:r>
            <a:endParaRPr lang="ru-RU" sz="2000" dirty="0"/>
          </a:p>
          <a:p>
            <a:endParaRPr lang="ru-RU" dirty="0"/>
          </a:p>
        </p:txBody>
      </p:sp>
    </p:spTree>
    <p:extLst>
      <p:ext uri="{BB962C8B-B14F-4D97-AF65-F5344CB8AC3E}">
        <p14:creationId xmlns:p14="http://schemas.microsoft.com/office/powerpoint/2010/main" val="184026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III.  </a:t>
            </a:r>
            <a:r>
              <a:rPr lang="ru-RU" sz="2400" b="1" dirty="0"/>
              <a:t>Профессионально-технологический подход в подготовке современного специалиста медицинского колледжа</a:t>
            </a:r>
          </a:p>
          <a:p>
            <a:endParaRPr lang="ru-RU" dirty="0"/>
          </a:p>
        </p:txBody>
      </p:sp>
      <p:sp>
        <p:nvSpPr>
          <p:cNvPr id="6" name="TextBox 5"/>
          <p:cNvSpPr txBox="1"/>
          <p:nvPr/>
        </p:nvSpPr>
        <p:spPr>
          <a:xfrm>
            <a:off x="179512" y="1872700"/>
            <a:ext cx="8640960" cy="4985980"/>
          </a:xfrm>
          <a:prstGeom prst="rect">
            <a:avLst/>
          </a:prstGeom>
          <a:noFill/>
        </p:spPr>
        <p:txBody>
          <a:bodyPr wrap="square" rtlCol="0">
            <a:spAutoFit/>
          </a:bodyPr>
          <a:lstStyle/>
          <a:p>
            <a:pPr algn="just"/>
            <a:r>
              <a:rPr lang="ru-RU" sz="1500" b="1" dirty="0"/>
              <a:t>9. </a:t>
            </a:r>
            <a:r>
              <a:rPr lang="ru-RU" sz="1500" b="1" dirty="0" err="1"/>
              <a:t>Ледянкина</a:t>
            </a:r>
            <a:r>
              <a:rPr lang="ru-RU" sz="1500" b="1" dirty="0"/>
              <a:t> О. В.</a:t>
            </a:r>
            <a:endParaRPr lang="ru-RU" sz="1500" dirty="0"/>
          </a:p>
          <a:p>
            <a:pPr algn="just"/>
            <a:r>
              <a:rPr lang="ru-RU" sz="1500" b="1" dirty="0"/>
              <a:t>Эволюционные стратегии ресурсного обеспечения профессионального образования</a:t>
            </a:r>
            <a:r>
              <a:rPr lang="ru-RU" sz="1500" b="1" dirty="0" smtClean="0"/>
              <a:t>.</a:t>
            </a:r>
            <a:endParaRPr lang="en-US" sz="1500" b="1" dirty="0" smtClean="0"/>
          </a:p>
          <a:p>
            <a:pPr algn="just"/>
            <a:endParaRPr lang="en-US" sz="1500" dirty="0" smtClean="0"/>
          </a:p>
          <a:p>
            <a:pPr algn="just"/>
            <a:r>
              <a:rPr lang="ru-RU" sz="1500" b="1" i="1" dirty="0" smtClean="0"/>
              <a:t>Аннотация</a:t>
            </a:r>
            <a:r>
              <a:rPr lang="ru-RU" sz="1500" i="1" dirty="0"/>
              <a:t>:</a:t>
            </a:r>
            <a:endParaRPr lang="ru-RU" sz="1500" dirty="0"/>
          </a:p>
          <a:p>
            <a:pPr algn="just"/>
            <a:r>
              <a:rPr lang="ru-RU" sz="1500" i="1" dirty="0"/>
              <a:t>Целью статьи является обсуждение вопросов ресурсной составляющей деятельности профессиональных образовательных организаций с позиции рассмотрения их как эволюционирующих структур. Проведен логико-исторический анализ ресурсных приоритетов в профессиональном образовании. Теоретически обоснована и обозначена необходимость определения возможных перспектив развития организации при разных подходах к значимости ресурсного поля основной деятельности. В соответствии со спецификой профессионального образования предложена классификация компонентов ресурсного обеспечения профессиональной образовательной организации. Сделано предположение, что одной из основных проблем современной системы профессионального образования является состояние ресурсного фонда профессиональных образовательных организаций. Показано, что неадекватное требованиям заказчика образовательной услуги ресурсное обеспечение профессионального образования в условиях перехода на модульно-</a:t>
            </a:r>
            <a:r>
              <a:rPr lang="ru-RU" sz="1500" i="1" dirty="0" err="1"/>
              <a:t>компетентностную</a:t>
            </a:r>
            <a:r>
              <a:rPr lang="ru-RU" sz="1500" i="1" dirty="0"/>
              <a:t> модель образования выступает сдерживающим фактором осуществления модернизации в образовательной сфере и, как следствие, ускорения социально-экономических преобразований и повышения конкурентоспособности нашей страны на международном уровне.</a:t>
            </a:r>
            <a:endParaRPr lang="ru-RU" sz="1500" dirty="0"/>
          </a:p>
          <a:p>
            <a:pPr algn="just"/>
            <a:r>
              <a:rPr lang="ru-RU" sz="1500" b="1" dirty="0"/>
              <a:t>//Муниципальное образование: инновации и эксперимент. – 2016. - №3. – С. 28.</a:t>
            </a:r>
            <a:endParaRPr lang="ru-RU" sz="1500" dirty="0"/>
          </a:p>
          <a:p>
            <a:endParaRPr lang="ru-RU" dirty="0"/>
          </a:p>
        </p:txBody>
      </p:sp>
    </p:spTree>
    <p:extLst>
      <p:ext uri="{BB962C8B-B14F-4D97-AF65-F5344CB8AC3E}">
        <p14:creationId xmlns:p14="http://schemas.microsoft.com/office/powerpoint/2010/main" val="184026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III.  </a:t>
            </a:r>
            <a:r>
              <a:rPr lang="ru-RU" sz="2400" b="1" dirty="0"/>
              <a:t>Профессионально-технологический подход в подготовке современного специалиста медицинского колледжа</a:t>
            </a:r>
          </a:p>
          <a:p>
            <a:endParaRPr lang="ru-RU" dirty="0"/>
          </a:p>
        </p:txBody>
      </p:sp>
      <p:sp>
        <p:nvSpPr>
          <p:cNvPr id="6" name="TextBox 5"/>
          <p:cNvSpPr txBox="1"/>
          <p:nvPr/>
        </p:nvSpPr>
        <p:spPr>
          <a:xfrm>
            <a:off x="179512" y="1872701"/>
            <a:ext cx="8784976" cy="5216813"/>
          </a:xfrm>
          <a:prstGeom prst="rect">
            <a:avLst/>
          </a:prstGeom>
          <a:noFill/>
        </p:spPr>
        <p:txBody>
          <a:bodyPr wrap="square" rtlCol="0">
            <a:spAutoFit/>
          </a:bodyPr>
          <a:lstStyle/>
          <a:p>
            <a:r>
              <a:rPr lang="ru-RU" sz="1500" b="1" dirty="0"/>
              <a:t>10. Лебедева О. В., Казановская Н. В.</a:t>
            </a:r>
            <a:endParaRPr lang="ru-RU" sz="1500" dirty="0"/>
          </a:p>
          <a:p>
            <a:r>
              <a:rPr lang="ru-RU" sz="1500" b="1" dirty="0"/>
              <a:t>Особенности межкультурной компетентности будущих медицинских сестер согласно  требованиями ФГОС СПО</a:t>
            </a:r>
            <a:r>
              <a:rPr lang="ru-RU" sz="1500" b="1" dirty="0" smtClean="0"/>
              <a:t>.</a:t>
            </a:r>
            <a:endParaRPr lang="en-US" sz="1500" b="1" dirty="0" smtClean="0"/>
          </a:p>
          <a:p>
            <a:endParaRPr lang="ru-RU" sz="1500" dirty="0"/>
          </a:p>
          <a:p>
            <a:r>
              <a:rPr lang="ru-RU" sz="1500" b="1" i="1" dirty="0"/>
              <a:t>Аннотация</a:t>
            </a:r>
            <a:r>
              <a:rPr lang="ru-RU" sz="1500" i="1" dirty="0"/>
              <a:t>:</a:t>
            </a:r>
            <a:endParaRPr lang="ru-RU" sz="1500" dirty="0"/>
          </a:p>
          <a:p>
            <a:r>
              <a:rPr lang="ru-RU" sz="1500" i="1" dirty="0"/>
              <a:t>В статье раскрывается содержание понятия «межкультурная компетенция будущих медицинских сестер», раскрываются такие ее компоненты как общекультурная и коммуникативная компетенции в соответствии с требованиями ФГОС СПО. Рассмотрены педагогические условия ее формирования, к которым относятся поликультурная образовательная среда колледжа и </a:t>
            </a:r>
            <a:r>
              <a:rPr lang="ru-RU" sz="1500" i="1" dirty="0" err="1"/>
              <a:t>межпредметные</a:t>
            </a:r>
            <a:r>
              <a:rPr lang="ru-RU" sz="1500" i="1" dirty="0"/>
              <a:t> связи гуманитарных и профессиональных дисциплин.</a:t>
            </a:r>
            <a:endParaRPr lang="ru-RU" sz="1500" dirty="0"/>
          </a:p>
          <a:p>
            <a:r>
              <a:rPr lang="ru-RU" sz="1500" b="1" dirty="0"/>
              <a:t>//Стандарты и мониторинг в образовании. – 2017. - №3. – С. 58.</a:t>
            </a:r>
            <a:endParaRPr lang="ru-RU" sz="1500" dirty="0"/>
          </a:p>
          <a:p>
            <a:r>
              <a:rPr lang="ru-RU" sz="1500" b="1" dirty="0"/>
              <a:t> </a:t>
            </a:r>
            <a:endParaRPr lang="ru-RU" sz="1500" dirty="0"/>
          </a:p>
          <a:p>
            <a:r>
              <a:rPr lang="ru-RU" sz="1500" b="1" dirty="0"/>
              <a:t>11. Леонова Л. В.</a:t>
            </a:r>
            <a:endParaRPr lang="ru-RU" sz="1500" dirty="0"/>
          </a:p>
          <a:p>
            <a:r>
              <a:rPr lang="ru-RU" sz="1500" b="1" dirty="0"/>
              <a:t>Роль учителя в обеспечении инновационных процессов в медицинском училище</a:t>
            </a:r>
            <a:r>
              <a:rPr lang="ru-RU" sz="1500" b="1" dirty="0" smtClean="0"/>
              <a:t>.</a:t>
            </a:r>
            <a:endParaRPr lang="en-US" sz="1500" b="1" dirty="0" smtClean="0"/>
          </a:p>
          <a:p>
            <a:endParaRPr lang="ru-RU" sz="1500" b="1" dirty="0"/>
          </a:p>
          <a:p>
            <a:r>
              <a:rPr lang="ru-RU" sz="1500" b="1" i="1" dirty="0"/>
              <a:t>Аннотация</a:t>
            </a:r>
            <a:r>
              <a:rPr lang="ru-RU" sz="1500" i="1" dirty="0"/>
              <a:t>:</a:t>
            </a:r>
            <a:endParaRPr lang="ru-RU" sz="1500" dirty="0"/>
          </a:p>
          <a:p>
            <a:r>
              <a:rPr lang="ru-RU" sz="1500" i="1" dirty="0"/>
              <a:t>При раскрытии темы показана роль учителя в обеспечении инновационных процессов в учебном заведении, формировании мотивации учителя, путей повышения профессионального мастерства и превращении педагогической деятельности в исследовательскую.</a:t>
            </a:r>
            <a:endParaRPr lang="ru-RU" sz="1500" dirty="0"/>
          </a:p>
          <a:p>
            <a:r>
              <a:rPr lang="ru-RU" sz="1500" b="1" dirty="0"/>
              <a:t>//Эксперимент и инновации в школе. – 2015. - №1. – С. 8.</a:t>
            </a:r>
            <a:endParaRPr lang="ru-RU" sz="1500" dirty="0"/>
          </a:p>
          <a:p>
            <a:r>
              <a:rPr lang="ru-RU" sz="1500" b="1" dirty="0"/>
              <a:t> </a:t>
            </a:r>
            <a:endParaRPr lang="ru-RU" sz="1500" dirty="0"/>
          </a:p>
          <a:p>
            <a:endParaRPr lang="ru-RU" dirty="0"/>
          </a:p>
        </p:txBody>
      </p:sp>
    </p:spTree>
    <p:extLst>
      <p:ext uri="{BB962C8B-B14F-4D97-AF65-F5344CB8AC3E}">
        <p14:creationId xmlns:p14="http://schemas.microsoft.com/office/powerpoint/2010/main" val="184026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III.  </a:t>
            </a:r>
            <a:r>
              <a:rPr lang="ru-RU" sz="2400" b="1" dirty="0"/>
              <a:t>Профессионально-технологический подход в подготовке современного специалиста медицинского колледжа</a:t>
            </a:r>
          </a:p>
          <a:p>
            <a:endParaRPr lang="ru-RU" dirty="0"/>
          </a:p>
        </p:txBody>
      </p:sp>
      <p:sp>
        <p:nvSpPr>
          <p:cNvPr id="6" name="TextBox 5"/>
          <p:cNvSpPr txBox="1"/>
          <p:nvPr/>
        </p:nvSpPr>
        <p:spPr>
          <a:xfrm>
            <a:off x="179512" y="1628800"/>
            <a:ext cx="8784976" cy="5601533"/>
          </a:xfrm>
          <a:prstGeom prst="rect">
            <a:avLst/>
          </a:prstGeom>
          <a:noFill/>
        </p:spPr>
        <p:txBody>
          <a:bodyPr wrap="square" rtlCol="0">
            <a:spAutoFit/>
          </a:bodyPr>
          <a:lstStyle/>
          <a:p>
            <a:pPr algn="just"/>
            <a:r>
              <a:rPr lang="ru-RU" sz="1400" b="1" dirty="0"/>
              <a:t>12. Ивлева Н. В.</a:t>
            </a:r>
            <a:endParaRPr lang="ru-RU" sz="1400" dirty="0"/>
          </a:p>
          <a:p>
            <a:pPr algn="just"/>
            <a:r>
              <a:rPr lang="ru-RU" sz="1400" b="1" dirty="0"/>
              <a:t>Применение </a:t>
            </a:r>
            <a:r>
              <a:rPr lang="ru-RU" sz="1400" b="1" dirty="0" err="1"/>
              <a:t>когнитивно-деятельностного</a:t>
            </a:r>
            <a:r>
              <a:rPr lang="ru-RU" sz="1400" b="1" dirty="0"/>
              <a:t> подхода в обучении студентов понятийно-терминологическому аппарату медицины</a:t>
            </a:r>
            <a:r>
              <a:rPr lang="ru-RU" sz="1400" dirty="0" smtClean="0"/>
              <a:t>.</a:t>
            </a:r>
            <a:endParaRPr lang="en-US" sz="1400"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статье рассмотрены основные трудности, которые испытывают студенты при работе с медицинской информацией, нагруженной специальной лексикой. Обоснована целесообразность использования </a:t>
            </a:r>
            <a:r>
              <a:rPr lang="ru-RU" sz="1400" i="1" dirty="0" err="1"/>
              <a:t>когнитивно-деятельностного</a:t>
            </a:r>
            <a:r>
              <a:rPr lang="ru-RU" sz="1400" i="1" dirty="0"/>
              <a:t> подхода для обучения медицинской терминологии, рассмотрены его аспекты и изложена методологическая база подхода. Раскрыты дидактические методы, направленные на обучение студентов понятийно-терминологическому аппарату медицины.</a:t>
            </a:r>
            <a:endParaRPr lang="ru-RU" sz="1400" dirty="0"/>
          </a:p>
          <a:p>
            <a:pPr algn="just"/>
            <a:r>
              <a:rPr lang="ru-RU" sz="1400" b="1" dirty="0"/>
              <a:t>//Инновации в образовании. – 2020. - №5. – С. 86.</a:t>
            </a:r>
            <a:endParaRPr lang="ru-RU" sz="1400" dirty="0"/>
          </a:p>
          <a:p>
            <a:pPr algn="just"/>
            <a:r>
              <a:rPr lang="ru-RU" sz="1400" b="1" dirty="0"/>
              <a:t> </a:t>
            </a:r>
            <a:endParaRPr lang="ru-RU" sz="1400" dirty="0"/>
          </a:p>
          <a:p>
            <a:pPr algn="just"/>
            <a:r>
              <a:rPr lang="ru-RU" sz="1400" b="1" dirty="0"/>
              <a:t>13. Безрукова Н. П., Агафонова И. П.</a:t>
            </a:r>
            <a:endParaRPr lang="ru-RU" sz="1400" dirty="0"/>
          </a:p>
          <a:p>
            <a:pPr algn="just"/>
            <a:r>
              <a:rPr lang="ru-RU" sz="1400" b="1" dirty="0"/>
              <a:t>Из опыта организации проблемно-интегративного обучения</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контексте системного подхода предложена классификация междисциплинарных связей, на основе которой следует разрабатывать учебные проблемы для формирования у студентов опыта разрешения интегративных проблем в будущей профессиональной деятельности. Проведена </a:t>
            </a:r>
            <a:r>
              <a:rPr lang="ru-RU" sz="1400" i="1" dirty="0" err="1"/>
              <a:t>типологизация</a:t>
            </a:r>
            <a:r>
              <a:rPr lang="ru-RU" sz="1400" i="1" dirty="0"/>
              <a:t> и приведены примеры учебных интегративных проблем, использование которых содействует развитию не только химических компетенций, но и компонентов профессиональных и общих компетенций студентов в процессе обучения химическим дисциплинам.</a:t>
            </a:r>
            <a:endParaRPr lang="ru-RU" sz="1400" dirty="0"/>
          </a:p>
          <a:p>
            <a:pPr algn="just"/>
            <a:r>
              <a:rPr lang="ru-RU" sz="1400" b="1" dirty="0"/>
              <a:t>//Химия в школе. – 2016. - №6. – С. 10.</a:t>
            </a:r>
            <a:endParaRPr lang="ru-RU" sz="1400" dirty="0"/>
          </a:p>
          <a:p>
            <a:r>
              <a:rPr lang="ru-RU" b="1" dirty="0"/>
              <a:t> </a:t>
            </a:r>
            <a:endParaRPr lang="ru-RU" dirty="0"/>
          </a:p>
          <a:p>
            <a:endParaRPr lang="ru-RU" dirty="0"/>
          </a:p>
        </p:txBody>
      </p:sp>
    </p:spTree>
    <p:extLst>
      <p:ext uri="{BB962C8B-B14F-4D97-AF65-F5344CB8AC3E}">
        <p14:creationId xmlns:p14="http://schemas.microsoft.com/office/powerpoint/2010/main" val="1840260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764704"/>
            <a:ext cx="8784976" cy="1107996"/>
          </a:xfrm>
          <a:prstGeom prst="rect">
            <a:avLst/>
          </a:prstGeom>
          <a:noFill/>
        </p:spPr>
        <p:txBody>
          <a:bodyPr wrap="square" rtlCol="0">
            <a:spAutoFit/>
          </a:bodyPr>
          <a:lstStyle/>
          <a:p>
            <a:r>
              <a:rPr lang="en-US" sz="2400" b="1" dirty="0" smtClean="0"/>
              <a:t>III. </a:t>
            </a:r>
            <a:r>
              <a:rPr lang="ru-RU" sz="2400" b="1" dirty="0" smtClean="0"/>
              <a:t>Профессионально-технологический </a:t>
            </a:r>
            <a:r>
              <a:rPr lang="ru-RU" sz="2400" b="1" dirty="0"/>
              <a:t>подход в подготовке современного специалиста медицинского колледжа</a:t>
            </a:r>
          </a:p>
          <a:p>
            <a:endParaRPr lang="ru-RU" dirty="0"/>
          </a:p>
        </p:txBody>
      </p:sp>
      <p:sp>
        <p:nvSpPr>
          <p:cNvPr id="6" name="TextBox 5"/>
          <p:cNvSpPr txBox="1"/>
          <p:nvPr/>
        </p:nvSpPr>
        <p:spPr>
          <a:xfrm>
            <a:off x="179512" y="1700808"/>
            <a:ext cx="8784976" cy="369332"/>
          </a:xfrm>
          <a:prstGeom prst="rect">
            <a:avLst/>
          </a:prstGeom>
          <a:noFill/>
        </p:spPr>
        <p:txBody>
          <a:bodyPr wrap="square" rtlCol="0">
            <a:spAutoFit/>
          </a:bodyPr>
          <a:lstStyle/>
          <a:p>
            <a:endParaRPr lang="ru-RU" dirty="0"/>
          </a:p>
        </p:txBody>
      </p:sp>
      <p:sp>
        <p:nvSpPr>
          <p:cNvPr id="8" name="TextBox 7"/>
          <p:cNvSpPr txBox="1"/>
          <p:nvPr/>
        </p:nvSpPr>
        <p:spPr>
          <a:xfrm>
            <a:off x="251520" y="1700809"/>
            <a:ext cx="8712968" cy="6217087"/>
          </a:xfrm>
          <a:prstGeom prst="rect">
            <a:avLst/>
          </a:prstGeom>
          <a:noFill/>
        </p:spPr>
        <p:txBody>
          <a:bodyPr wrap="square" rtlCol="0">
            <a:spAutoFit/>
          </a:bodyPr>
          <a:lstStyle/>
          <a:p>
            <a:pPr algn="just"/>
            <a:r>
              <a:rPr lang="ru-RU" sz="1400" b="1" dirty="0"/>
              <a:t>14. Дроздова Я. А.</a:t>
            </a:r>
            <a:endParaRPr lang="ru-RU" sz="1400" dirty="0"/>
          </a:p>
          <a:p>
            <a:pPr algn="just"/>
            <a:r>
              <a:rPr lang="ru-RU" sz="1400" b="1" dirty="0"/>
              <a:t>Электронные таблицы в медицине</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статье представлена методическая разработка практического занятия по информатике для учащихся первого курса медицинского колледжа, на котором изучение базовых возможностей электронных таблиц проводится на примерах из будущей профессиональной деятельности обучающихся - студенты учатся использовать формулы и математические функции для решения расчетных задач в медицине. Занятие также можно рекомендовать к проведению в профильных классах.</a:t>
            </a:r>
            <a:endParaRPr lang="ru-RU" sz="1400" dirty="0"/>
          </a:p>
          <a:p>
            <a:pPr algn="just"/>
            <a:r>
              <a:rPr lang="ru-RU" sz="1400" b="1" dirty="0"/>
              <a:t>//Информатика в школе. – 2016. - №9. – С. 22.</a:t>
            </a:r>
            <a:endParaRPr lang="ru-RU" sz="1400" dirty="0"/>
          </a:p>
          <a:p>
            <a:pPr algn="just"/>
            <a:r>
              <a:rPr lang="ru-RU" sz="1400" b="1" dirty="0"/>
              <a:t> </a:t>
            </a:r>
            <a:endParaRPr lang="ru-RU" sz="1400" dirty="0"/>
          </a:p>
          <a:p>
            <a:pPr algn="just"/>
            <a:r>
              <a:rPr lang="ru-RU" sz="1400" b="1" dirty="0"/>
              <a:t>15. Конова О. В.</a:t>
            </a:r>
            <a:endParaRPr lang="ru-RU" sz="1400" dirty="0"/>
          </a:p>
          <a:p>
            <a:pPr algn="just"/>
            <a:r>
              <a:rPr lang="ru-RU" sz="1400" b="1" dirty="0"/>
              <a:t>Актуальность исследования профессионального самоопределения будущих специалистов сестринского дела</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статье рассматривается актуальность профессионального самоопределения будущих специалистов сестринского дела. Показан современный взгляд на проблему самоопределения личности в процессе профессиональной подготовки будущих специалистов сестринского дела. Обосновано, что дефицит специалистов из числа среднего медицинского персонала обусловлен недостаточным действием механизмов повышения мотивации обучающихся в медицинских колледжах к труду в лечебно-профилактических организациях.</a:t>
            </a:r>
            <a:endParaRPr lang="ru-RU" sz="1400" dirty="0"/>
          </a:p>
          <a:p>
            <a:pPr algn="just"/>
            <a:r>
              <a:rPr lang="ru-RU" sz="1400" b="1" dirty="0"/>
              <a:t>//Профессиональное образование. Столица. – 2017. - № 6. - С. 33.</a:t>
            </a:r>
            <a:endParaRPr lang="ru-RU" sz="1400" dirty="0"/>
          </a:p>
          <a:p>
            <a:r>
              <a:rPr lang="ru-RU" dirty="0"/>
              <a:t> </a:t>
            </a:r>
          </a:p>
          <a:p>
            <a:r>
              <a:rPr lang="ru-RU" dirty="0"/>
              <a:t> </a:t>
            </a:r>
          </a:p>
          <a:p>
            <a:r>
              <a:rPr lang="ru-RU" dirty="0"/>
              <a:t> </a:t>
            </a:r>
          </a:p>
          <a:p>
            <a:r>
              <a:rPr lang="ru-RU" dirty="0"/>
              <a:t> </a:t>
            </a:r>
          </a:p>
          <a:p>
            <a:endParaRPr lang="ru-RU" dirty="0"/>
          </a:p>
        </p:txBody>
      </p:sp>
    </p:spTree>
    <p:extLst>
      <p:ext uri="{BB962C8B-B14F-4D97-AF65-F5344CB8AC3E}">
        <p14:creationId xmlns:p14="http://schemas.microsoft.com/office/powerpoint/2010/main" val="44002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1754326"/>
          </a:xfrm>
          <a:prstGeom prst="rect">
            <a:avLst/>
          </a:prstGeom>
          <a:noFill/>
        </p:spPr>
        <p:txBody>
          <a:bodyPr wrap="square" rtlCol="0">
            <a:spAutoFit/>
          </a:bodyPr>
          <a:lstStyle/>
          <a:p>
            <a:r>
              <a:rPr lang="en-US" sz="2400" b="1" dirty="0"/>
              <a:t>IV. </a:t>
            </a:r>
            <a:r>
              <a:rPr lang="ru-RU" sz="2400" b="1" dirty="0"/>
              <a:t>Моделирование процесса формирования экономической компетентности </a:t>
            </a:r>
            <a:r>
              <a:rPr lang="ru-RU" sz="1400" b="1" dirty="0"/>
              <a:t>(материалы для экономического колледжа, колледжа коммерции, колледжа технологий и сервиса, промышленно-экономического колледжа</a:t>
            </a:r>
            <a:r>
              <a:rPr lang="ru-RU" sz="1400" b="1" dirty="0" smtClean="0"/>
              <a:t>)</a:t>
            </a:r>
            <a:endParaRPr lang="en-US" sz="1400" b="1" dirty="0" smtClean="0"/>
          </a:p>
          <a:p>
            <a:endParaRPr lang="en-US" sz="1400" b="1" dirty="0"/>
          </a:p>
          <a:p>
            <a:endParaRPr lang="ru-RU" sz="1400" b="1" dirty="0"/>
          </a:p>
          <a:p>
            <a:endParaRPr lang="ru-RU" dirty="0"/>
          </a:p>
        </p:txBody>
      </p:sp>
      <p:sp>
        <p:nvSpPr>
          <p:cNvPr id="3" name="TextBox 2"/>
          <p:cNvSpPr txBox="1"/>
          <p:nvPr/>
        </p:nvSpPr>
        <p:spPr>
          <a:xfrm>
            <a:off x="179512" y="1628800"/>
            <a:ext cx="8640960" cy="5016758"/>
          </a:xfrm>
          <a:prstGeom prst="rect">
            <a:avLst/>
          </a:prstGeom>
          <a:noFill/>
        </p:spPr>
        <p:txBody>
          <a:bodyPr wrap="square" rtlCol="0">
            <a:spAutoFit/>
          </a:bodyPr>
          <a:lstStyle/>
          <a:p>
            <a:pPr algn="just"/>
            <a:endParaRPr lang="en-US" sz="1400" b="1" dirty="0" smtClean="0"/>
          </a:p>
          <a:p>
            <a:pPr algn="just"/>
            <a:endParaRPr lang="en-US" sz="1600" b="1" dirty="0" smtClean="0"/>
          </a:p>
          <a:p>
            <a:pPr algn="just"/>
            <a:r>
              <a:rPr lang="ru-RU" sz="1600" b="1" dirty="0" smtClean="0"/>
              <a:t>1</a:t>
            </a:r>
            <a:r>
              <a:rPr lang="ru-RU" sz="1600" b="1" dirty="0"/>
              <a:t>. </a:t>
            </a:r>
            <a:r>
              <a:rPr lang="ru-RU" sz="1600" b="1" dirty="0" err="1"/>
              <a:t>Цобор</a:t>
            </a:r>
            <a:r>
              <a:rPr lang="ru-RU" sz="1600" b="1" dirty="0"/>
              <a:t> Л. В.</a:t>
            </a:r>
            <a:endParaRPr lang="ru-RU" sz="1600" dirty="0"/>
          </a:p>
          <a:p>
            <a:pPr algn="just"/>
            <a:r>
              <a:rPr lang="ru-RU" sz="1600" b="1" dirty="0"/>
              <a:t>Моделирование процесса формирования экономической компетентности</a:t>
            </a:r>
            <a:r>
              <a:rPr lang="ru-RU" sz="1600" b="1" dirty="0" smtClean="0"/>
              <a:t>.</a:t>
            </a:r>
            <a:endParaRPr lang="en-US" sz="1600" b="1" dirty="0" smtClean="0"/>
          </a:p>
          <a:p>
            <a:pPr algn="just"/>
            <a:endParaRPr lang="ru-RU" sz="1600" dirty="0"/>
          </a:p>
          <a:p>
            <a:pPr algn="just"/>
            <a:r>
              <a:rPr lang="ru-RU" sz="1600" b="1" i="1" dirty="0"/>
              <a:t>Аннотация</a:t>
            </a:r>
            <a:r>
              <a:rPr lang="ru-RU" sz="1600" i="1" dirty="0"/>
              <a:t>:</a:t>
            </a:r>
            <a:endParaRPr lang="ru-RU" sz="1600" dirty="0"/>
          </a:p>
          <a:p>
            <a:pPr algn="just"/>
            <a:r>
              <a:rPr lang="ru-RU" sz="1600" i="1" dirty="0"/>
              <a:t>Рассмотрены вопросы качественной подготовки современных специалистов среднего звена в условиях действия ФГОС СПО третьего поколения.</a:t>
            </a:r>
            <a:endParaRPr lang="ru-RU" sz="1600" dirty="0"/>
          </a:p>
          <a:p>
            <a:pPr algn="just"/>
            <a:r>
              <a:rPr lang="ru-RU" sz="1600" b="1" dirty="0"/>
              <a:t>//Профессиональное образование. Столица. – 2015. - № 2. - С. 38.</a:t>
            </a:r>
            <a:endParaRPr lang="ru-RU" sz="1600" dirty="0"/>
          </a:p>
          <a:p>
            <a:pPr algn="just"/>
            <a:r>
              <a:rPr lang="ru-RU" sz="1600" b="1" dirty="0"/>
              <a:t> </a:t>
            </a:r>
            <a:endParaRPr lang="ru-RU" sz="1600" dirty="0"/>
          </a:p>
          <a:p>
            <a:pPr algn="just"/>
            <a:r>
              <a:rPr lang="ru-RU" sz="1600" b="1" dirty="0"/>
              <a:t>2. </a:t>
            </a:r>
            <a:r>
              <a:rPr lang="ru-RU" sz="1600" b="1" dirty="0" err="1"/>
              <a:t>Чмига</a:t>
            </a:r>
            <a:r>
              <a:rPr lang="ru-RU" sz="1600" b="1" dirty="0"/>
              <a:t> М. А.</a:t>
            </a:r>
            <a:endParaRPr lang="ru-RU" sz="1600" dirty="0"/>
          </a:p>
          <a:p>
            <a:pPr algn="just"/>
            <a:r>
              <a:rPr lang="ru-RU" sz="1600" b="1" dirty="0"/>
              <a:t>Из опыта преподавания мультимедийных технологий для обучающихся по специальности СПО «Реклама</a:t>
            </a:r>
            <a:r>
              <a:rPr lang="ru-RU" sz="1600" b="1" dirty="0" smtClean="0"/>
              <a:t>».</a:t>
            </a:r>
            <a:endParaRPr lang="en-US" sz="1600" b="1" dirty="0" smtClean="0"/>
          </a:p>
          <a:p>
            <a:pPr algn="just"/>
            <a:endParaRPr lang="ru-RU" sz="1600" dirty="0"/>
          </a:p>
          <a:p>
            <a:pPr algn="just"/>
            <a:r>
              <a:rPr lang="ru-RU" sz="1600" b="1" i="1" dirty="0"/>
              <a:t>Аннотация</a:t>
            </a:r>
            <a:r>
              <a:rPr lang="ru-RU" sz="1600" i="1" dirty="0"/>
              <a:t>:</a:t>
            </a:r>
            <a:endParaRPr lang="ru-RU" sz="1600" dirty="0"/>
          </a:p>
          <a:p>
            <a:pPr algn="just"/>
            <a:r>
              <a:rPr lang="ru-RU" sz="1600" i="1" dirty="0"/>
              <a:t>В статье обсуждается опыт применения мультимедийных технологий при изучении специальности 42.02.01 Реклама; отмечаются особенности разработки мультимедийного контента при обучении по данной специальности СПО.</a:t>
            </a:r>
            <a:endParaRPr lang="ru-RU" sz="1600" dirty="0"/>
          </a:p>
          <a:p>
            <a:pPr algn="just"/>
            <a:r>
              <a:rPr lang="ru-RU" sz="1600" b="1" dirty="0"/>
              <a:t>//Методист. – 2017. - №7. – С. 34.</a:t>
            </a:r>
            <a:endParaRPr lang="ru-RU" sz="1600" dirty="0"/>
          </a:p>
          <a:p>
            <a:endParaRPr lang="ru-RU" dirty="0"/>
          </a:p>
        </p:txBody>
      </p:sp>
    </p:spTree>
    <p:extLst>
      <p:ext uri="{BB962C8B-B14F-4D97-AF65-F5344CB8AC3E}">
        <p14:creationId xmlns:p14="http://schemas.microsoft.com/office/powerpoint/2010/main" val="1566440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1354217"/>
          </a:xfrm>
          <a:prstGeom prst="rect">
            <a:avLst/>
          </a:prstGeom>
          <a:noFill/>
        </p:spPr>
        <p:txBody>
          <a:bodyPr wrap="square" rtlCol="0">
            <a:spAutoFit/>
          </a:bodyPr>
          <a:lstStyle/>
          <a:p>
            <a:r>
              <a:rPr lang="en-US" sz="2400" b="1" dirty="0"/>
              <a:t>IV. </a:t>
            </a:r>
            <a:r>
              <a:rPr lang="ru-RU" sz="2400" b="1" dirty="0"/>
              <a:t>Моделирование процесса формирования экономической компетентности </a:t>
            </a:r>
            <a:r>
              <a:rPr lang="ru-RU" sz="1400" b="1" dirty="0"/>
              <a:t>(материалы для экономического колледжа, колледжа коммерции, колледжа технологий и сервиса, промышленно-экономического колледжа)</a:t>
            </a:r>
            <a:endParaRPr lang="en-US" sz="1400" b="1" dirty="0"/>
          </a:p>
          <a:p>
            <a:endParaRPr lang="ru-RU" dirty="0"/>
          </a:p>
        </p:txBody>
      </p:sp>
      <p:sp>
        <p:nvSpPr>
          <p:cNvPr id="3" name="TextBox 2"/>
          <p:cNvSpPr txBox="1"/>
          <p:nvPr/>
        </p:nvSpPr>
        <p:spPr>
          <a:xfrm>
            <a:off x="179512" y="1628800"/>
            <a:ext cx="8784976" cy="4616648"/>
          </a:xfrm>
          <a:prstGeom prst="rect">
            <a:avLst/>
          </a:prstGeom>
          <a:noFill/>
        </p:spPr>
        <p:txBody>
          <a:bodyPr wrap="square" rtlCol="0">
            <a:spAutoFit/>
          </a:bodyPr>
          <a:lstStyle/>
          <a:p>
            <a:pPr algn="just"/>
            <a:endParaRPr lang="en-US" sz="1400" b="1" dirty="0" smtClean="0"/>
          </a:p>
          <a:p>
            <a:pPr algn="just"/>
            <a:endParaRPr lang="en-US" sz="1400" b="1" dirty="0"/>
          </a:p>
          <a:p>
            <a:pPr algn="just"/>
            <a:r>
              <a:rPr lang="ru-RU" sz="1400" b="1" dirty="0" smtClean="0"/>
              <a:t>3</a:t>
            </a:r>
            <a:r>
              <a:rPr lang="ru-RU" sz="1400" b="1" dirty="0"/>
              <a:t>. Айкина Н. В.</a:t>
            </a:r>
            <a:endParaRPr lang="ru-RU" sz="1400" dirty="0"/>
          </a:p>
          <a:p>
            <a:pPr algn="just"/>
            <a:r>
              <a:rPr lang="ru-RU" sz="1400" b="1" dirty="0"/>
              <a:t>Метод анализа ситуаций – основной инструмент формирования компетентностей в среднем профессиональном образовании на примере изучения дисциплины «Статистика</a:t>
            </a:r>
            <a:r>
              <a:rPr lang="ru-RU" sz="1400" b="1" dirty="0" smtClean="0"/>
              <a:t>».</a:t>
            </a:r>
            <a:endParaRPr lang="en-US" sz="1400" b="1" dirty="0" smtClean="0"/>
          </a:p>
          <a:p>
            <a:pPr algn="just"/>
            <a:endParaRPr lang="ru-RU" sz="1400" b="1" dirty="0"/>
          </a:p>
          <a:p>
            <a:pPr algn="just"/>
            <a:r>
              <a:rPr lang="ru-RU" sz="1400" b="1" i="1" dirty="0"/>
              <a:t>Аннотация</a:t>
            </a:r>
            <a:r>
              <a:rPr lang="ru-RU" sz="1400" i="1" dirty="0"/>
              <a:t>:</a:t>
            </a:r>
            <a:endParaRPr lang="ru-RU" sz="1400" dirty="0"/>
          </a:p>
          <a:p>
            <a:pPr algn="just"/>
            <a:r>
              <a:rPr lang="ru-RU" sz="1400" i="1" dirty="0"/>
              <a:t>Рассматривается возможность использования кейс-метода в процессе дисциплины курса «Статистика». На конкретных примерах занятий по статистике показано использование метода анализа ситуаций (кейс-метода) как эффективного метода включения студентов в продуктивный познавательный процесс.</a:t>
            </a:r>
            <a:endParaRPr lang="ru-RU" sz="1400" dirty="0"/>
          </a:p>
          <a:p>
            <a:pPr algn="just"/>
            <a:r>
              <a:rPr lang="ru-RU" sz="1400" b="1" dirty="0"/>
              <a:t>//Методист. – 2016. - №1. – С. 39.</a:t>
            </a:r>
            <a:endParaRPr lang="ru-RU" sz="1400" dirty="0"/>
          </a:p>
          <a:p>
            <a:pPr algn="just"/>
            <a:r>
              <a:rPr lang="ru-RU" sz="1400" b="1" dirty="0"/>
              <a:t> </a:t>
            </a:r>
            <a:endParaRPr lang="ru-RU" sz="1400" dirty="0"/>
          </a:p>
          <a:p>
            <a:pPr algn="just"/>
            <a:r>
              <a:rPr lang="ru-RU" sz="1400" b="1" dirty="0"/>
              <a:t>4. Тараканова В. В., Савельева Т. И.</a:t>
            </a:r>
            <a:endParaRPr lang="ru-RU" sz="1400" dirty="0"/>
          </a:p>
          <a:p>
            <a:pPr algn="just"/>
            <a:r>
              <a:rPr lang="ru-RU" sz="1400" b="1" dirty="0"/>
              <a:t>Формирование профессиональной культуры педагогов промышленно-экономического техникума</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статье авторами рассматривается общение преподавателей со студентами, профессиональная культура, педагогическое мастерство, личностно-деловые качества и профессиональная компетентность педагога среднего профессионального обучения.</a:t>
            </a:r>
            <a:endParaRPr lang="ru-RU" sz="1400" dirty="0"/>
          </a:p>
          <a:p>
            <a:pPr algn="just"/>
            <a:r>
              <a:rPr lang="ru-RU" sz="1400" b="1" dirty="0"/>
              <a:t>//Муниципальное образование: инновации и эксперимент. – 2015. - №5. – С. 41.</a:t>
            </a:r>
            <a:endParaRPr lang="ru-RU" sz="1400" dirty="0"/>
          </a:p>
          <a:p>
            <a:endParaRPr lang="ru-RU" sz="1400" dirty="0"/>
          </a:p>
        </p:txBody>
      </p:sp>
    </p:spTree>
    <p:extLst>
      <p:ext uri="{BB962C8B-B14F-4D97-AF65-F5344CB8AC3E}">
        <p14:creationId xmlns:p14="http://schemas.microsoft.com/office/powerpoint/2010/main" val="3717444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1046440"/>
          </a:xfrm>
          <a:prstGeom prst="rect">
            <a:avLst/>
          </a:prstGeom>
          <a:noFill/>
        </p:spPr>
        <p:txBody>
          <a:bodyPr wrap="square" rtlCol="0">
            <a:spAutoFit/>
          </a:bodyPr>
          <a:lstStyle/>
          <a:p>
            <a:r>
              <a:rPr lang="en-US" sz="2400" b="1" dirty="0"/>
              <a:t>IV. </a:t>
            </a:r>
            <a:r>
              <a:rPr lang="ru-RU" sz="2400" b="1" dirty="0"/>
              <a:t>Моделирование процесса формирования экономической компетентности </a:t>
            </a:r>
            <a:r>
              <a:rPr lang="ru-RU" sz="1400" b="1" dirty="0"/>
              <a:t>(материалы для экономического колледжа, колледжа коммерции, колледжа технологий и сервиса, промышленно-экономического колледжа)</a:t>
            </a:r>
            <a:endParaRPr lang="en-US" sz="1400" b="1" dirty="0"/>
          </a:p>
        </p:txBody>
      </p:sp>
      <p:sp>
        <p:nvSpPr>
          <p:cNvPr id="3" name="TextBox 2"/>
          <p:cNvSpPr txBox="1"/>
          <p:nvPr/>
        </p:nvSpPr>
        <p:spPr>
          <a:xfrm>
            <a:off x="179512" y="1800692"/>
            <a:ext cx="8640960" cy="4678204"/>
          </a:xfrm>
          <a:prstGeom prst="rect">
            <a:avLst/>
          </a:prstGeom>
          <a:noFill/>
        </p:spPr>
        <p:txBody>
          <a:bodyPr wrap="square" rtlCol="0">
            <a:spAutoFit/>
          </a:bodyPr>
          <a:lstStyle/>
          <a:p>
            <a:pPr algn="just"/>
            <a:r>
              <a:rPr lang="ru-RU" sz="2000" b="1" dirty="0"/>
              <a:t>5. Дмитриева Ю.</a:t>
            </a:r>
            <a:endParaRPr lang="ru-RU" sz="2000" dirty="0"/>
          </a:p>
          <a:p>
            <a:pPr algn="just"/>
            <a:r>
              <a:rPr lang="ru-RU" sz="2000" b="1" dirty="0"/>
              <a:t>Соедините с руководителем! Практическое занятие по теме «Реализация технологий телефонных продаж страховых продуктов</a:t>
            </a:r>
            <a:r>
              <a:rPr lang="ru-RU" sz="2000" b="1" dirty="0" smtClean="0"/>
              <a:t>».</a:t>
            </a:r>
            <a:endParaRPr lang="en-US" sz="2000" b="1" dirty="0" smtClean="0"/>
          </a:p>
          <a:p>
            <a:pPr algn="just"/>
            <a:endParaRPr lang="ru-RU" sz="2000" dirty="0"/>
          </a:p>
          <a:p>
            <a:pPr algn="just"/>
            <a:r>
              <a:rPr lang="ru-RU" sz="2000" b="1" i="1" dirty="0"/>
              <a:t>Аннотация</a:t>
            </a:r>
            <a:r>
              <a:rPr lang="ru-RU" sz="2000" i="1" dirty="0"/>
              <a:t>:</a:t>
            </a:r>
            <a:endParaRPr lang="ru-RU" sz="2000" dirty="0"/>
          </a:p>
          <a:p>
            <a:pPr algn="just"/>
            <a:r>
              <a:rPr lang="ru-RU" sz="2000" i="1" dirty="0"/>
              <a:t>Приоритетное направление политики модернизации российского образования - совершенствование системы среднего профессионального образования, ориентированного на индивидуализацию обучения и социализацию обучающихся, в том числе с учетом реальных потребностей рынка труда. В условиях непрерывных социально-экономических изменений, осуществляемых в российском обществе, все больше возрастают требования, предъявляемые к уровню подготовки выпускников колледжей.</a:t>
            </a:r>
            <a:endParaRPr lang="ru-RU" sz="2000" dirty="0"/>
          </a:p>
          <a:p>
            <a:pPr algn="just"/>
            <a:r>
              <a:rPr lang="ru-RU" sz="2000" b="1" dirty="0"/>
              <a:t>//Учительская газета. – 2016. - №37. – С. 13.</a:t>
            </a:r>
            <a:endParaRPr lang="ru-RU" sz="2000" dirty="0"/>
          </a:p>
          <a:p>
            <a:endParaRPr lang="ru-RU" dirty="0"/>
          </a:p>
        </p:txBody>
      </p:sp>
    </p:spTree>
    <p:extLst>
      <p:ext uri="{BB962C8B-B14F-4D97-AF65-F5344CB8AC3E}">
        <p14:creationId xmlns:p14="http://schemas.microsoft.com/office/powerpoint/2010/main" val="37174448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1323439"/>
          </a:xfrm>
          <a:prstGeom prst="rect">
            <a:avLst/>
          </a:prstGeom>
          <a:noFill/>
        </p:spPr>
        <p:txBody>
          <a:bodyPr wrap="square" rtlCol="0">
            <a:spAutoFit/>
          </a:bodyPr>
          <a:lstStyle/>
          <a:p>
            <a:r>
              <a:rPr lang="en-US" sz="2400" b="1" dirty="0"/>
              <a:t>IV. </a:t>
            </a:r>
            <a:r>
              <a:rPr lang="ru-RU" sz="2400" b="1" dirty="0"/>
              <a:t>Моделирование процесса формирования экономической компетентности </a:t>
            </a:r>
            <a:r>
              <a:rPr lang="ru-RU" sz="1400" b="1" dirty="0"/>
              <a:t>(материалы для экономического колледжа, колледжа коммерции, колледжа технологий и сервиса, промышленно-экономического колледжа)</a:t>
            </a:r>
            <a:endParaRPr lang="en-US" sz="1400" b="1" dirty="0"/>
          </a:p>
          <a:p>
            <a:endParaRPr lang="ru-RU" dirty="0"/>
          </a:p>
        </p:txBody>
      </p:sp>
      <p:sp>
        <p:nvSpPr>
          <p:cNvPr id="3" name="TextBox 2"/>
          <p:cNvSpPr txBox="1"/>
          <p:nvPr/>
        </p:nvSpPr>
        <p:spPr>
          <a:xfrm>
            <a:off x="179512" y="1700808"/>
            <a:ext cx="8640960" cy="5078313"/>
          </a:xfrm>
          <a:prstGeom prst="rect">
            <a:avLst/>
          </a:prstGeom>
          <a:noFill/>
        </p:spPr>
        <p:txBody>
          <a:bodyPr wrap="square" rtlCol="0">
            <a:spAutoFit/>
          </a:bodyPr>
          <a:lstStyle/>
          <a:p>
            <a:pPr algn="just"/>
            <a:endParaRPr lang="en-US" b="1" dirty="0" smtClean="0"/>
          </a:p>
          <a:p>
            <a:pPr algn="just"/>
            <a:r>
              <a:rPr lang="ru-RU" b="1" dirty="0" smtClean="0"/>
              <a:t>6</a:t>
            </a:r>
            <a:r>
              <a:rPr lang="ru-RU" b="1" dirty="0"/>
              <a:t>. Хмелевская М. А., Филимонова Н. В.</a:t>
            </a:r>
            <a:endParaRPr lang="ru-RU" dirty="0"/>
          </a:p>
          <a:p>
            <a:pPr algn="just"/>
            <a:r>
              <a:rPr lang="ru-RU" b="1" dirty="0"/>
              <a:t>Проектная деятельность учащихся как фактор формирования компетенций по поиску и использованию информации, необходимой для эффективного выполнения профессиональных задач (из опыта работы колледжа коммерции, технологий и сервиса ФГБОУ ВО «Курский государственный университет</a:t>
            </a:r>
            <a:r>
              <a:rPr lang="ru-RU" b="1" dirty="0" smtClean="0"/>
              <a:t>»).</a:t>
            </a:r>
            <a:endParaRPr lang="en-US" b="1" dirty="0" smtClean="0"/>
          </a:p>
          <a:p>
            <a:pPr algn="just"/>
            <a:endParaRPr lang="ru-RU" dirty="0"/>
          </a:p>
          <a:p>
            <a:pPr algn="just"/>
            <a:r>
              <a:rPr lang="ru-RU" b="1" i="1" dirty="0"/>
              <a:t>Аннотация</a:t>
            </a:r>
            <a:r>
              <a:rPr lang="ru-RU" i="1" dirty="0"/>
              <a:t>:</a:t>
            </a:r>
            <a:endParaRPr lang="ru-RU" dirty="0"/>
          </a:p>
          <a:p>
            <a:pPr algn="just"/>
            <a:r>
              <a:rPr lang="ru-RU" i="1" dirty="0"/>
              <a:t>В статье рассматривается проектная деятельность, являющаяся активным методом обучения, как условие формирования практического интеллекта обучающихся. Практический интеллект предполагает наличие способности погружения в образовательную проблему, находящуюся в окружающей среде, определения ее субъектной значимости и ценности, формирования навыков сбора, анализа, синтеза научной информации с целью ее превращения в собственный жизненный опыт. Такой опыт ориентирован на развитие личности как цели и смысла образования.</a:t>
            </a:r>
            <a:endParaRPr lang="ru-RU" dirty="0"/>
          </a:p>
          <a:p>
            <a:pPr algn="just"/>
            <a:r>
              <a:rPr lang="ru-RU" b="1" dirty="0"/>
              <a:t>//Школьная библиотека. – 2020. - №1. – С. 36.</a:t>
            </a:r>
            <a:endParaRPr lang="ru-RU" dirty="0"/>
          </a:p>
          <a:p>
            <a:endParaRPr lang="ru-RU" dirty="0"/>
          </a:p>
        </p:txBody>
      </p:sp>
    </p:spTree>
    <p:extLst>
      <p:ext uri="{BB962C8B-B14F-4D97-AF65-F5344CB8AC3E}">
        <p14:creationId xmlns:p14="http://schemas.microsoft.com/office/powerpoint/2010/main" val="3717444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1723549"/>
          </a:xfrm>
          <a:prstGeom prst="rect">
            <a:avLst/>
          </a:prstGeom>
          <a:noFill/>
        </p:spPr>
        <p:txBody>
          <a:bodyPr wrap="square" rtlCol="0">
            <a:spAutoFit/>
          </a:bodyPr>
          <a:lstStyle/>
          <a:p>
            <a:r>
              <a:rPr lang="en-US" sz="2400" b="1" dirty="0"/>
              <a:t>IV. </a:t>
            </a:r>
            <a:r>
              <a:rPr lang="ru-RU" sz="2400" b="1" dirty="0"/>
              <a:t>Моделирование процесса формирования экономической компетентности </a:t>
            </a:r>
            <a:r>
              <a:rPr lang="ru-RU" sz="2000" b="1" dirty="0"/>
              <a:t>(материалы для экономического колледжа, колледжа коммерции, колледжа технологий и сервиса, промышленно-экономического колледжа)</a:t>
            </a:r>
            <a:endParaRPr lang="en-US" sz="2000" b="1" dirty="0"/>
          </a:p>
          <a:p>
            <a:endParaRPr lang="ru-RU" dirty="0"/>
          </a:p>
        </p:txBody>
      </p:sp>
      <p:sp>
        <p:nvSpPr>
          <p:cNvPr id="3" name="TextBox 2"/>
          <p:cNvSpPr txBox="1"/>
          <p:nvPr/>
        </p:nvSpPr>
        <p:spPr>
          <a:xfrm>
            <a:off x="323528" y="1700808"/>
            <a:ext cx="8496944" cy="4462760"/>
          </a:xfrm>
          <a:prstGeom prst="rect">
            <a:avLst/>
          </a:prstGeom>
          <a:noFill/>
        </p:spPr>
        <p:txBody>
          <a:bodyPr wrap="square" rtlCol="0">
            <a:spAutoFit/>
          </a:bodyPr>
          <a:lstStyle/>
          <a:p>
            <a:pPr algn="just"/>
            <a:endParaRPr lang="en-US" sz="2000" b="1" dirty="0" smtClean="0"/>
          </a:p>
          <a:p>
            <a:pPr algn="just"/>
            <a:endParaRPr lang="en-US" sz="2000" b="1" dirty="0"/>
          </a:p>
          <a:p>
            <a:pPr algn="just"/>
            <a:endParaRPr lang="en-US" sz="2000" b="1" dirty="0" smtClean="0"/>
          </a:p>
          <a:p>
            <a:pPr algn="just"/>
            <a:r>
              <a:rPr lang="ru-RU" sz="2000" b="1" dirty="0" smtClean="0"/>
              <a:t>7</a:t>
            </a:r>
            <a:r>
              <a:rPr lang="ru-RU" sz="2000" b="1" dirty="0"/>
              <a:t>. </a:t>
            </a:r>
            <a:r>
              <a:rPr lang="ru-RU" sz="2000" b="1" dirty="0" err="1"/>
              <a:t>Судуткина</a:t>
            </a:r>
            <a:r>
              <a:rPr lang="ru-RU" sz="2000" b="1" dirty="0"/>
              <a:t> И. А.</a:t>
            </a:r>
            <a:endParaRPr lang="ru-RU" sz="2000" dirty="0"/>
          </a:p>
          <a:p>
            <a:pPr algn="just"/>
            <a:r>
              <a:rPr lang="ru-RU" sz="2000" b="1" dirty="0"/>
              <a:t>Педагогические условия формирования социально-трудовой компетентности студентов в образовательном процессе. </a:t>
            </a:r>
            <a:endParaRPr lang="en-US" sz="2000" b="1" dirty="0" smtClean="0"/>
          </a:p>
          <a:p>
            <a:pPr algn="just"/>
            <a:endParaRPr lang="ru-RU" sz="2000" b="1" dirty="0"/>
          </a:p>
          <a:p>
            <a:pPr algn="just"/>
            <a:r>
              <a:rPr lang="ru-RU" sz="2000" b="1" i="1" dirty="0"/>
              <a:t>Аннотация</a:t>
            </a:r>
            <a:r>
              <a:rPr lang="ru-RU" sz="2000" i="1" dirty="0"/>
              <a:t>:</a:t>
            </a:r>
            <a:endParaRPr lang="ru-RU" sz="2000" dirty="0"/>
          </a:p>
          <a:p>
            <a:pPr algn="just"/>
            <a:r>
              <a:rPr lang="ru-RU" sz="2000" i="1" dirty="0"/>
              <a:t>В статье представлен комплекс педагогических условий, способствующих эффективности процесса формирования социально-трудовой компетентности студентов в образовательном процессе колледжа.</a:t>
            </a:r>
            <a:endParaRPr lang="ru-RU" sz="2000" dirty="0"/>
          </a:p>
          <a:p>
            <a:pPr algn="just"/>
            <a:r>
              <a:rPr lang="ru-RU" sz="2000" b="1" dirty="0"/>
              <a:t>//Профессиональное образование. Столица. – 2016. - № 11. - С. 43.</a:t>
            </a:r>
            <a:endParaRPr lang="ru-RU" sz="2000" dirty="0"/>
          </a:p>
          <a:p>
            <a:pPr algn="just"/>
            <a:endParaRPr lang="ru-RU" sz="2400" dirty="0"/>
          </a:p>
        </p:txBody>
      </p:sp>
    </p:spTree>
    <p:extLst>
      <p:ext uri="{BB962C8B-B14F-4D97-AF65-F5344CB8AC3E}">
        <p14:creationId xmlns:p14="http://schemas.microsoft.com/office/powerpoint/2010/main" val="3717444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3" name="TextBox 2"/>
          <p:cNvSpPr txBox="1"/>
          <p:nvPr/>
        </p:nvSpPr>
        <p:spPr>
          <a:xfrm>
            <a:off x="323528" y="1628800"/>
            <a:ext cx="8496944" cy="5355312"/>
          </a:xfrm>
          <a:prstGeom prst="rect">
            <a:avLst/>
          </a:prstGeom>
          <a:noFill/>
        </p:spPr>
        <p:txBody>
          <a:bodyPr wrap="square" rtlCol="0">
            <a:spAutoFit/>
          </a:bodyPr>
          <a:lstStyle/>
          <a:p>
            <a:pPr algn="just"/>
            <a:r>
              <a:rPr lang="ru-RU" b="1" dirty="0"/>
              <a:t>2. Романченко А. М.</a:t>
            </a:r>
            <a:endParaRPr lang="ru-RU" dirty="0"/>
          </a:p>
          <a:p>
            <a:pPr algn="just"/>
            <a:r>
              <a:rPr lang="ru-RU" b="1" dirty="0"/>
              <a:t>Трансформация среднего профессионального образования в условиях пандемии</a:t>
            </a:r>
            <a:r>
              <a:rPr lang="ru-RU" b="1" dirty="0" smtClean="0"/>
              <a:t>.</a:t>
            </a:r>
            <a:endParaRPr lang="en-US" b="1" dirty="0" smtClean="0"/>
          </a:p>
          <a:p>
            <a:pPr algn="just"/>
            <a:endParaRPr lang="ru-RU" dirty="0"/>
          </a:p>
          <a:p>
            <a:pPr algn="just"/>
            <a:r>
              <a:rPr lang="ru-RU" b="1" i="1" dirty="0"/>
              <a:t>Аннотация</a:t>
            </a:r>
            <a:r>
              <a:rPr lang="ru-RU" i="1" dirty="0"/>
              <a:t>:</a:t>
            </a:r>
            <a:endParaRPr lang="ru-RU" dirty="0"/>
          </a:p>
          <a:p>
            <a:pPr algn="just"/>
            <a:r>
              <a:rPr lang="ru-RU" i="1" dirty="0"/>
              <a:t>В статье рассматриваются возможные варианты построения эффективного образовательного процесса в условиях отдельного удаленного формата обучения, являющегося следствием распространения пандемии, оказывающей влияние на работу образовательных учреждений среднего профессионального образования. Отмечаются ключевые тренды, способные повлиять на кардинальное изменение и реорганизацию системы среднего профессионального образования в ближайшем будущем, анализируется деятельность образовательных учреждений в решении проблемных вопросов, связанных с обеспечением предприятий востребованными специалистами в новых условиях. Определяются и оцениваются перспективные направления деятельности образовательных учреждений в аспекте внедрения цифровой среды. Анализируется потенциальная возможность повышение эффективности образовательного процесса как приоритетной задачи современного общества.</a:t>
            </a:r>
            <a:endParaRPr lang="ru-RU" dirty="0"/>
          </a:p>
          <a:p>
            <a:pPr algn="just"/>
            <a:r>
              <a:rPr lang="ru-RU" b="1" dirty="0"/>
              <a:t>//Стандарты и мониторинг в образовании. – 2020. - № 5. - С. 39.</a:t>
            </a:r>
            <a:endParaRPr lang="ru-RU" dirty="0"/>
          </a:p>
          <a:p>
            <a:endParaRPr lang="ru-RU" dirty="0"/>
          </a:p>
        </p:txBody>
      </p:sp>
    </p:spTree>
    <p:extLst>
      <p:ext uri="{BB962C8B-B14F-4D97-AF65-F5344CB8AC3E}">
        <p14:creationId xmlns:p14="http://schemas.microsoft.com/office/powerpoint/2010/main" val="2069545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461665"/>
          </a:xfrm>
          <a:prstGeom prst="rect">
            <a:avLst/>
          </a:prstGeom>
          <a:noFill/>
        </p:spPr>
        <p:txBody>
          <a:bodyPr wrap="square" rtlCol="0">
            <a:spAutoFit/>
          </a:bodyPr>
          <a:lstStyle/>
          <a:p>
            <a:r>
              <a:rPr lang="en-US" sz="2400" dirty="0" smtClean="0"/>
              <a:t> </a:t>
            </a:r>
            <a:endParaRPr lang="ru-RU" dirty="0"/>
          </a:p>
        </p:txBody>
      </p:sp>
      <p:sp>
        <p:nvSpPr>
          <p:cNvPr id="6" name="TextBox 5"/>
          <p:cNvSpPr txBox="1"/>
          <p:nvPr/>
        </p:nvSpPr>
        <p:spPr>
          <a:xfrm>
            <a:off x="179512" y="692696"/>
            <a:ext cx="8640960" cy="1200329"/>
          </a:xfrm>
          <a:prstGeom prst="rect">
            <a:avLst/>
          </a:prstGeom>
          <a:noFill/>
        </p:spPr>
        <p:txBody>
          <a:bodyPr wrap="square" rtlCol="0">
            <a:spAutoFit/>
          </a:bodyPr>
          <a:lstStyle/>
          <a:p>
            <a:r>
              <a:rPr lang="en-US" sz="2400" b="1" dirty="0" smtClean="0"/>
              <a:t>V. </a:t>
            </a:r>
            <a:r>
              <a:rPr lang="ru-RU" sz="2400" b="1" dirty="0"/>
              <a:t>Деятельность колледжа профессиональных информационных технологий</a:t>
            </a:r>
          </a:p>
          <a:p>
            <a:endParaRPr lang="ru-RU" sz="2400" b="1" dirty="0"/>
          </a:p>
        </p:txBody>
      </p:sp>
      <p:sp>
        <p:nvSpPr>
          <p:cNvPr id="8" name="TextBox 7"/>
          <p:cNvSpPr txBox="1"/>
          <p:nvPr/>
        </p:nvSpPr>
        <p:spPr>
          <a:xfrm>
            <a:off x="179512" y="1700808"/>
            <a:ext cx="8640960" cy="5047536"/>
          </a:xfrm>
          <a:prstGeom prst="rect">
            <a:avLst/>
          </a:prstGeom>
          <a:noFill/>
        </p:spPr>
        <p:txBody>
          <a:bodyPr wrap="square" rtlCol="0">
            <a:spAutoFit/>
          </a:bodyPr>
          <a:lstStyle/>
          <a:p>
            <a:pPr algn="just"/>
            <a:r>
              <a:rPr lang="ru-RU" sz="1300" b="1" dirty="0"/>
              <a:t>1. Яровенко В. А., Малицкая Л. Р., Наконечная А. В.</a:t>
            </a:r>
            <a:endParaRPr lang="ru-RU" sz="1300" dirty="0"/>
          </a:p>
          <a:p>
            <a:pPr algn="just"/>
            <a:r>
              <a:rPr lang="ru-RU" sz="1300" b="1" dirty="0"/>
              <a:t>Кейс практики по обеспечению деятельности Ноябрьского колледжа профессиональных и информационных технологий</a:t>
            </a:r>
            <a:r>
              <a:rPr lang="ru-RU" sz="1300" b="1" dirty="0" smtClean="0"/>
              <a:t>.</a:t>
            </a:r>
            <a:endParaRPr lang="en-US" sz="1300" b="1" dirty="0" smtClean="0"/>
          </a:p>
          <a:p>
            <a:pPr algn="just"/>
            <a:endParaRPr lang="ru-RU" sz="1300" dirty="0"/>
          </a:p>
          <a:p>
            <a:pPr algn="just"/>
            <a:r>
              <a:rPr lang="ru-RU" sz="1300" b="1" i="1" dirty="0"/>
              <a:t>Аннотация</a:t>
            </a:r>
            <a:r>
              <a:rPr lang="ru-RU" sz="1300" i="1" dirty="0"/>
              <a:t>:</a:t>
            </a:r>
            <a:endParaRPr lang="ru-RU" sz="1300" dirty="0"/>
          </a:p>
          <a:p>
            <a:pPr algn="just"/>
            <a:r>
              <a:rPr lang="ru-RU" sz="1300" i="1" dirty="0"/>
              <a:t>В статье рассматриваются кейс практики по обеспечению деятельности ведущего колледжа в сфере профессионального образования подготовки по наиболее востребованным профессиям ТОП-50, участия колледжей в международном движении </a:t>
            </a:r>
            <a:r>
              <a:rPr lang="ru-RU" sz="1300" i="1" dirty="0" err="1"/>
              <a:t>WorldSkills</a:t>
            </a:r>
            <a:r>
              <a:rPr lang="ru-RU" sz="1300" i="1" dirty="0"/>
              <a:t> </a:t>
            </a:r>
            <a:r>
              <a:rPr lang="ru-RU" sz="1300" i="1" dirty="0" err="1"/>
              <a:t>Russia</a:t>
            </a:r>
            <a:r>
              <a:rPr lang="ru-RU" sz="1300" i="1" dirty="0"/>
              <a:t>. Авторами разработана целевая модель организации подготовки кадров по ТОП-50 региональной системы ЯНАО. Деятельность колледжа направлена на восполнение дефицита трудовых ресурсов по наиболее востребованным профессиям, актуализирована задача разработки ТОП-РЕГИОН, системы долгосрочного прогнозирования потребностей в кадровых ресурсах.</a:t>
            </a:r>
            <a:endParaRPr lang="ru-RU" sz="1300" dirty="0"/>
          </a:p>
          <a:p>
            <a:pPr algn="just"/>
            <a:r>
              <a:rPr lang="ru-RU" sz="1300" b="1" dirty="0"/>
              <a:t>//Профессиональное образование. Столица. – 2016. - № 12. - С. 40.</a:t>
            </a:r>
            <a:endParaRPr lang="ru-RU" sz="1300" dirty="0"/>
          </a:p>
          <a:p>
            <a:pPr algn="just"/>
            <a:r>
              <a:rPr lang="ru-RU" sz="1300" b="1" dirty="0"/>
              <a:t> </a:t>
            </a:r>
            <a:endParaRPr lang="ru-RU" sz="1300" dirty="0"/>
          </a:p>
          <a:p>
            <a:pPr algn="just"/>
            <a:r>
              <a:rPr lang="ru-RU" sz="1300" b="1" dirty="0"/>
              <a:t>2. Яровенко В. А.</a:t>
            </a:r>
            <a:endParaRPr lang="ru-RU" sz="1300" dirty="0"/>
          </a:p>
          <a:p>
            <a:pPr algn="just"/>
            <a:r>
              <a:rPr lang="ru-RU" sz="1300" b="1" dirty="0"/>
              <a:t>Проектное управление инновационной деятельностью Ноябрьского колледжа профессиональных и информационных технологий</a:t>
            </a:r>
            <a:r>
              <a:rPr lang="ru-RU" sz="1300" b="1" dirty="0" smtClean="0"/>
              <a:t>.</a:t>
            </a:r>
            <a:endParaRPr lang="en-US" sz="1300" b="1" dirty="0" smtClean="0"/>
          </a:p>
          <a:p>
            <a:pPr algn="just"/>
            <a:endParaRPr lang="ru-RU" sz="1300" dirty="0"/>
          </a:p>
          <a:p>
            <a:pPr algn="just"/>
            <a:r>
              <a:rPr lang="ru-RU" sz="1300" b="1" i="1" dirty="0"/>
              <a:t>Аннотация</a:t>
            </a:r>
            <a:r>
              <a:rPr lang="ru-RU" sz="1300" i="1" dirty="0"/>
              <a:t>:</a:t>
            </a:r>
            <a:endParaRPr lang="ru-RU" sz="1300" dirty="0"/>
          </a:p>
          <a:p>
            <a:pPr algn="just"/>
            <a:r>
              <a:rPr lang="ru-RU" sz="1300" i="1" dirty="0"/>
              <a:t>ГБПОУ ЯНАО "Ноябрьский колледж профессиональных и информационных технологий" - ведущая профессиональная образовательная организация Ямало-Ненецкого автономного округа. В колледже осуществляется подготовка по 8 профессиям и 19 специальностям среднего профессионального образования.</a:t>
            </a:r>
            <a:endParaRPr lang="ru-RU" sz="1300" dirty="0"/>
          </a:p>
          <a:p>
            <a:pPr algn="just"/>
            <a:r>
              <a:rPr lang="ru-RU" sz="1300" b="1" dirty="0"/>
              <a:t>//Профессиональное образование. Столица. – 2017. - № 12. - С. 23.</a:t>
            </a:r>
            <a:endParaRPr lang="ru-RU" sz="1300" dirty="0"/>
          </a:p>
          <a:p>
            <a:pPr algn="just"/>
            <a:r>
              <a:rPr lang="ru-RU" dirty="0"/>
              <a:t> </a:t>
            </a:r>
          </a:p>
          <a:p>
            <a:pPr algn="just"/>
            <a:endParaRPr lang="ru-RU" dirty="0"/>
          </a:p>
        </p:txBody>
      </p:sp>
    </p:spTree>
    <p:extLst>
      <p:ext uri="{BB962C8B-B14F-4D97-AF65-F5344CB8AC3E}">
        <p14:creationId xmlns:p14="http://schemas.microsoft.com/office/powerpoint/2010/main" val="37174448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764704"/>
            <a:ext cx="8424936" cy="1384995"/>
          </a:xfrm>
          <a:prstGeom prst="rect">
            <a:avLst/>
          </a:prstGeom>
          <a:noFill/>
        </p:spPr>
        <p:txBody>
          <a:bodyPr wrap="square" rtlCol="0">
            <a:spAutoFit/>
          </a:bodyPr>
          <a:lstStyle/>
          <a:p>
            <a:r>
              <a:rPr lang="en-US" sz="2400" b="1" dirty="0" smtClean="0"/>
              <a:t>VI. </a:t>
            </a:r>
            <a:r>
              <a:rPr lang="ru-RU" sz="2400" b="1" dirty="0"/>
              <a:t>Инновационная среда профессиональной образовательной организации: точки роста </a:t>
            </a:r>
            <a:r>
              <a:rPr lang="ru-RU" b="1" dirty="0"/>
              <a:t>(для колледжа индустрии гостеприимства)</a:t>
            </a:r>
          </a:p>
          <a:p>
            <a:endParaRPr lang="ru-RU" dirty="0"/>
          </a:p>
        </p:txBody>
      </p:sp>
      <p:sp>
        <p:nvSpPr>
          <p:cNvPr id="3" name="TextBox 2"/>
          <p:cNvSpPr txBox="1"/>
          <p:nvPr/>
        </p:nvSpPr>
        <p:spPr>
          <a:xfrm>
            <a:off x="251520" y="1844825"/>
            <a:ext cx="8784976" cy="5047536"/>
          </a:xfrm>
          <a:prstGeom prst="rect">
            <a:avLst/>
          </a:prstGeom>
          <a:noFill/>
        </p:spPr>
        <p:txBody>
          <a:bodyPr wrap="square" rtlCol="0">
            <a:spAutoFit/>
          </a:bodyPr>
          <a:lstStyle/>
          <a:p>
            <a:pPr algn="just"/>
            <a:r>
              <a:rPr lang="ru-RU" sz="1600" b="1" dirty="0" smtClean="0"/>
              <a:t>1</a:t>
            </a:r>
            <a:r>
              <a:rPr lang="ru-RU" sz="1600" b="1" dirty="0"/>
              <a:t>. Седова Н. Н.</a:t>
            </a:r>
            <a:endParaRPr lang="ru-RU" sz="1600" dirty="0"/>
          </a:p>
          <a:p>
            <a:pPr algn="just"/>
            <a:r>
              <a:rPr lang="ru-RU" sz="1600" b="1" dirty="0"/>
              <a:t>«Корпоративный лифт» как инструмент развития кадрового потенциала образовательного комплекса</a:t>
            </a:r>
            <a:r>
              <a:rPr lang="ru-RU" sz="1600" b="1" dirty="0" smtClean="0"/>
              <a:t>.</a:t>
            </a:r>
            <a:endParaRPr lang="en-US" sz="1600" b="1" dirty="0" smtClean="0"/>
          </a:p>
          <a:p>
            <a:pPr algn="just"/>
            <a:endParaRPr lang="ru-RU" sz="1600" b="1" dirty="0"/>
          </a:p>
          <a:p>
            <a:pPr algn="just"/>
            <a:r>
              <a:rPr lang="ru-RU" sz="1600" b="1" i="1" dirty="0"/>
              <a:t>Аннотация</a:t>
            </a:r>
            <a:r>
              <a:rPr lang="ru-RU" sz="1600" i="1" dirty="0"/>
              <a:t>:</a:t>
            </a:r>
            <a:endParaRPr lang="ru-RU" sz="1600" dirty="0"/>
          </a:p>
          <a:p>
            <a:pPr algn="just"/>
            <a:r>
              <a:rPr lang="ru-RU" sz="1600" i="1" dirty="0"/>
              <a:t>В статье описаны новые управленческие механизмы развития кадрового потенциала в образовательной организации - «корпоративный лифт», описаны основные подходы повышения профессиональной активности педагогических работников в колледже, представлены инструменты внутреннего аудита эффективности «корпоративного лифта» в новых организационных условиях развития колледжа.</a:t>
            </a:r>
            <a:endParaRPr lang="ru-RU" sz="1600" dirty="0"/>
          </a:p>
          <a:p>
            <a:pPr algn="just"/>
            <a:r>
              <a:rPr lang="ru-RU" sz="1600" b="1" dirty="0"/>
              <a:t>//Профессиональное образование. Столица. – 2016. - № 11. - С. 36.</a:t>
            </a:r>
            <a:endParaRPr lang="ru-RU" sz="1600" dirty="0"/>
          </a:p>
          <a:p>
            <a:pPr algn="just"/>
            <a:r>
              <a:rPr lang="ru-RU" sz="1600" b="1" dirty="0"/>
              <a:t> </a:t>
            </a:r>
            <a:endParaRPr lang="ru-RU" sz="1600" dirty="0"/>
          </a:p>
          <a:p>
            <a:pPr algn="just"/>
            <a:r>
              <a:rPr lang="ru-RU" sz="1600" b="1" dirty="0"/>
              <a:t>2. Савенкова С. В.</a:t>
            </a:r>
            <a:endParaRPr lang="ru-RU" sz="1600" dirty="0"/>
          </a:p>
          <a:p>
            <a:pPr algn="just"/>
            <a:r>
              <a:rPr lang="ru-RU" sz="1600" b="1" dirty="0"/>
              <a:t>Информационная система в деятельности колледжа</a:t>
            </a:r>
            <a:r>
              <a:rPr lang="ru-RU" sz="1600" b="1" dirty="0" smtClean="0"/>
              <a:t>.</a:t>
            </a:r>
            <a:endParaRPr lang="en-US" sz="1600" b="1" dirty="0" smtClean="0"/>
          </a:p>
          <a:p>
            <a:pPr algn="just"/>
            <a:endParaRPr lang="ru-RU" sz="1600" b="1" dirty="0"/>
          </a:p>
          <a:p>
            <a:pPr algn="just"/>
            <a:r>
              <a:rPr lang="ru-RU" sz="1600" b="1" i="1" dirty="0"/>
              <a:t>Аннотация</a:t>
            </a:r>
            <a:r>
              <a:rPr lang="ru-RU" sz="1600" i="1" dirty="0"/>
              <a:t>:</a:t>
            </a:r>
            <a:endParaRPr lang="ru-RU" sz="1600" dirty="0"/>
          </a:p>
          <a:p>
            <a:pPr algn="just"/>
            <a:r>
              <a:rPr lang="ru-RU" sz="1600" i="1" dirty="0"/>
              <a:t>В статье рассматривается опыт экспериментального внедрения информационной образовательной среды в деятельность колледжа. Приведен пример создания данной среды.</a:t>
            </a:r>
            <a:endParaRPr lang="ru-RU" sz="1600" dirty="0"/>
          </a:p>
          <a:p>
            <a:pPr algn="just"/>
            <a:r>
              <a:rPr lang="ru-RU" sz="1600" b="1" dirty="0"/>
              <a:t>//Профессиональное образование. Столица. – 2015. - № 12. - С. 34.</a:t>
            </a:r>
            <a:endParaRPr lang="ru-RU" sz="1600" dirty="0"/>
          </a:p>
          <a:p>
            <a:endParaRPr lang="ru-RU" dirty="0"/>
          </a:p>
        </p:txBody>
      </p:sp>
    </p:spTree>
    <p:extLst>
      <p:ext uri="{BB962C8B-B14F-4D97-AF65-F5344CB8AC3E}">
        <p14:creationId xmlns:p14="http://schemas.microsoft.com/office/powerpoint/2010/main" val="2069545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764704"/>
            <a:ext cx="8424936" cy="1384995"/>
          </a:xfrm>
          <a:prstGeom prst="rect">
            <a:avLst/>
          </a:prstGeom>
          <a:noFill/>
        </p:spPr>
        <p:txBody>
          <a:bodyPr wrap="square" rtlCol="0">
            <a:spAutoFit/>
          </a:bodyPr>
          <a:lstStyle/>
          <a:p>
            <a:r>
              <a:rPr lang="en-US" sz="2400" b="1" dirty="0" smtClean="0"/>
              <a:t>VI. </a:t>
            </a:r>
            <a:r>
              <a:rPr lang="ru-RU" sz="2400" b="1" dirty="0"/>
              <a:t>Инновационная среда профессиональной образовательной организации: точки роста </a:t>
            </a:r>
            <a:r>
              <a:rPr lang="ru-RU" b="1" dirty="0"/>
              <a:t>(для колледжа индустрии гостеприимства)</a:t>
            </a:r>
          </a:p>
          <a:p>
            <a:endParaRPr lang="ru-RU" dirty="0"/>
          </a:p>
        </p:txBody>
      </p:sp>
      <p:sp>
        <p:nvSpPr>
          <p:cNvPr id="3" name="TextBox 2"/>
          <p:cNvSpPr txBox="1"/>
          <p:nvPr/>
        </p:nvSpPr>
        <p:spPr>
          <a:xfrm>
            <a:off x="251520" y="1772816"/>
            <a:ext cx="8712968" cy="4862870"/>
          </a:xfrm>
          <a:prstGeom prst="rect">
            <a:avLst/>
          </a:prstGeom>
          <a:noFill/>
        </p:spPr>
        <p:txBody>
          <a:bodyPr wrap="square" rtlCol="0">
            <a:spAutoFit/>
          </a:bodyPr>
          <a:lstStyle/>
          <a:p>
            <a:pPr algn="just"/>
            <a:endParaRPr lang="en-US" sz="1600" b="1" dirty="0" smtClean="0"/>
          </a:p>
          <a:p>
            <a:pPr algn="just"/>
            <a:r>
              <a:rPr lang="ru-RU" sz="2000" b="1" dirty="0"/>
              <a:t>3. </a:t>
            </a:r>
            <a:r>
              <a:rPr lang="ru-RU" sz="2000" b="1" dirty="0" err="1"/>
              <a:t>Наровский</a:t>
            </a:r>
            <a:r>
              <a:rPr lang="ru-RU" sz="2000" b="1" dirty="0"/>
              <a:t> В. М.</a:t>
            </a:r>
          </a:p>
          <a:p>
            <a:pPr algn="just"/>
            <a:r>
              <a:rPr lang="ru-RU" sz="2000" b="1" dirty="0"/>
              <a:t>Московский колледж индустрии гостеприимства и менеджмента №23: бесконечность возможностей З. Г. Данилова» «Современный директор – это стратег, видящий перспективу развития на несколько лет вперед</a:t>
            </a:r>
            <a:r>
              <a:rPr lang="ru-RU" sz="2000" b="1" dirty="0" smtClean="0"/>
              <a:t>».</a:t>
            </a:r>
            <a:endParaRPr lang="en-US" sz="2000" b="1" dirty="0" smtClean="0"/>
          </a:p>
          <a:p>
            <a:pPr algn="just"/>
            <a:endParaRPr lang="ru-RU" sz="2000" dirty="0"/>
          </a:p>
          <a:p>
            <a:pPr algn="just"/>
            <a:r>
              <a:rPr lang="ru-RU" sz="2000" b="1" i="1" dirty="0"/>
              <a:t>Аннотация</a:t>
            </a:r>
            <a:r>
              <a:rPr lang="ru-RU" sz="2000" i="1" dirty="0"/>
              <a:t>:</a:t>
            </a:r>
            <a:endParaRPr lang="ru-RU" sz="2000" dirty="0"/>
          </a:p>
          <a:p>
            <a:pPr algn="just"/>
            <a:r>
              <a:rPr lang="ru-RU" sz="2000" i="1" dirty="0"/>
              <a:t>Интервью с З. Г. Даниловой – директором ГБПОУ г. Москвы «Колледжа индустрии гостеприимства и менеджмента №23». Освещаются вопросы:</a:t>
            </a:r>
            <a:endParaRPr lang="ru-RU" sz="2000" dirty="0"/>
          </a:p>
          <a:p>
            <a:pPr algn="just"/>
            <a:r>
              <a:rPr lang="ru-RU" sz="2000" i="1" dirty="0"/>
              <a:t>- что стало основным мотивом реформы столичных ОУ: их укрупнение, объединение;</a:t>
            </a:r>
            <a:endParaRPr lang="ru-RU" sz="2000" dirty="0"/>
          </a:p>
          <a:p>
            <a:pPr algn="just"/>
            <a:r>
              <a:rPr lang="ru-RU" sz="2000" i="1" dirty="0"/>
              <a:t>- с чем связаны перспективы развития колледжа?</a:t>
            </a:r>
            <a:endParaRPr lang="ru-RU" sz="2000" dirty="0"/>
          </a:p>
          <a:p>
            <a:pPr algn="just"/>
            <a:r>
              <a:rPr lang="ru-RU" sz="2000" i="1" dirty="0"/>
              <a:t>- в чем главная миссия колледжа, и т. д.</a:t>
            </a:r>
            <a:endParaRPr lang="ru-RU" sz="2000" dirty="0"/>
          </a:p>
          <a:p>
            <a:pPr algn="just"/>
            <a:r>
              <a:rPr lang="ru-RU" sz="2000" b="1" dirty="0"/>
              <a:t>//Профессиональное образование. Столица. – 2016. - № 12. - С. 23.</a:t>
            </a:r>
            <a:endParaRPr lang="ru-RU" sz="2000" dirty="0"/>
          </a:p>
          <a:p>
            <a:pPr algn="just"/>
            <a:r>
              <a:rPr lang="ru-RU" sz="2000" dirty="0"/>
              <a:t> </a:t>
            </a:r>
          </a:p>
          <a:p>
            <a:pPr algn="just"/>
            <a:endParaRPr lang="en-US" sz="1400" b="1" dirty="0" smtClean="0"/>
          </a:p>
        </p:txBody>
      </p:sp>
    </p:spTree>
    <p:extLst>
      <p:ext uri="{BB962C8B-B14F-4D97-AF65-F5344CB8AC3E}">
        <p14:creationId xmlns:p14="http://schemas.microsoft.com/office/powerpoint/2010/main" val="687808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764704"/>
            <a:ext cx="8424936" cy="769441"/>
          </a:xfrm>
          <a:prstGeom prst="rect">
            <a:avLst/>
          </a:prstGeom>
          <a:noFill/>
        </p:spPr>
        <p:txBody>
          <a:bodyPr wrap="square" rtlCol="0">
            <a:spAutoFit/>
          </a:bodyPr>
          <a:lstStyle/>
          <a:p>
            <a:r>
              <a:rPr lang="en-US" sz="2400" b="1" dirty="0" smtClean="0"/>
              <a:t>VII. </a:t>
            </a:r>
            <a:r>
              <a:rPr lang="ru-RU" sz="2400" b="1" dirty="0"/>
              <a:t>Стратегия профессионального образования </a:t>
            </a:r>
            <a:r>
              <a:rPr lang="ru-RU" sz="2000" b="1" dirty="0"/>
              <a:t>(для нефтяного техникума)</a:t>
            </a:r>
          </a:p>
        </p:txBody>
      </p:sp>
      <p:sp>
        <p:nvSpPr>
          <p:cNvPr id="3" name="TextBox 2"/>
          <p:cNvSpPr txBox="1"/>
          <p:nvPr/>
        </p:nvSpPr>
        <p:spPr>
          <a:xfrm>
            <a:off x="251520" y="1772816"/>
            <a:ext cx="8424936" cy="615553"/>
          </a:xfrm>
          <a:prstGeom prst="rect">
            <a:avLst/>
          </a:prstGeom>
          <a:noFill/>
        </p:spPr>
        <p:txBody>
          <a:bodyPr wrap="square" rtlCol="0">
            <a:spAutoFit/>
          </a:bodyPr>
          <a:lstStyle/>
          <a:p>
            <a:pPr algn="just"/>
            <a:endParaRPr lang="en-US" sz="1600" b="1" dirty="0" smtClean="0"/>
          </a:p>
          <a:p>
            <a:endParaRPr lang="ru-RU" dirty="0"/>
          </a:p>
        </p:txBody>
      </p:sp>
      <p:sp>
        <p:nvSpPr>
          <p:cNvPr id="6" name="TextBox 5"/>
          <p:cNvSpPr txBox="1"/>
          <p:nvPr/>
        </p:nvSpPr>
        <p:spPr>
          <a:xfrm>
            <a:off x="251520" y="1628800"/>
            <a:ext cx="8712968" cy="5293757"/>
          </a:xfrm>
          <a:prstGeom prst="rect">
            <a:avLst/>
          </a:prstGeom>
          <a:noFill/>
        </p:spPr>
        <p:txBody>
          <a:bodyPr wrap="square" rtlCol="0">
            <a:spAutoFit/>
          </a:bodyPr>
          <a:lstStyle/>
          <a:p>
            <a:pPr algn="just"/>
            <a:r>
              <a:rPr lang="ru-RU" sz="1600" b="1" dirty="0"/>
              <a:t>1. Данилова Т. В.</a:t>
            </a:r>
            <a:endParaRPr lang="ru-RU" sz="1600" dirty="0"/>
          </a:p>
          <a:p>
            <a:pPr algn="just"/>
            <a:r>
              <a:rPr lang="ru-RU" sz="1600" b="1" dirty="0"/>
              <a:t>Педагогическая </a:t>
            </a:r>
            <a:r>
              <a:rPr lang="ru-RU" sz="1600" b="1" dirty="0" err="1"/>
              <a:t>субъектность</a:t>
            </a:r>
            <a:r>
              <a:rPr lang="ru-RU" sz="1600" b="1" dirty="0"/>
              <a:t> мониторинга формирования профессиональной готовности будущих рабочих нефтегазовой отрасли</a:t>
            </a:r>
            <a:r>
              <a:rPr lang="ru-RU" sz="1600" b="1" dirty="0" smtClean="0"/>
              <a:t>.</a:t>
            </a:r>
            <a:endParaRPr lang="en-US" sz="1600" b="1" dirty="0" smtClean="0"/>
          </a:p>
          <a:p>
            <a:pPr algn="just"/>
            <a:endParaRPr lang="ru-RU" sz="1600" dirty="0"/>
          </a:p>
          <a:p>
            <a:pPr algn="just"/>
            <a:r>
              <a:rPr lang="ru-RU" sz="1600" b="1" i="1" dirty="0"/>
              <a:t>Аннотация</a:t>
            </a:r>
            <a:r>
              <a:rPr lang="ru-RU" sz="1600" i="1" dirty="0"/>
              <a:t>:</a:t>
            </a:r>
            <a:endParaRPr lang="ru-RU" sz="1600" dirty="0"/>
          </a:p>
          <a:p>
            <a:pPr algn="just"/>
            <a:r>
              <a:rPr lang="ru-RU" sz="1600" i="1" dirty="0"/>
              <a:t>В статье рассматривается педагог как субъект мониторинга профессиональной готовности будущих рабочих нефтегазовой отрасли, обладающий педагогической </a:t>
            </a:r>
            <a:r>
              <a:rPr lang="ru-RU" sz="1600" i="1" dirty="0" err="1"/>
              <a:t>субъектностью</a:t>
            </a:r>
            <a:r>
              <a:rPr lang="ru-RU" sz="1600" i="1" dirty="0"/>
              <a:t> в его осуществлении. Данное качество личности характеризуется в контексте мониторинговой компетентности педагога. Структура педагогической </a:t>
            </a:r>
            <a:r>
              <a:rPr lang="ru-RU" sz="1600" i="1" dirty="0" err="1"/>
              <a:t>субъектности</a:t>
            </a:r>
            <a:r>
              <a:rPr lang="ru-RU" sz="1600" i="1" dirty="0"/>
              <a:t> обусловлена особенностями профессиональной готовности рабочих нефтегазовой отрасли и ее мониторинга. Она включает взаимосвязь теоретического, технологического и личностного компонентов. В статье представлены результаты констатирующего эксперимента, установившего недостаточную </a:t>
            </a:r>
            <a:r>
              <a:rPr lang="ru-RU" sz="1600" i="1" dirty="0" err="1"/>
              <a:t>сформированность</a:t>
            </a:r>
            <a:r>
              <a:rPr lang="ru-RU" sz="1600" i="1" dirty="0"/>
              <a:t> структурных компонентов педагогической </a:t>
            </a:r>
            <a:r>
              <a:rPr lang="ru-RU" sz="1600" i="1" dirty="0" err="1"/>
              <a:t>субъектности</a:t>
            </a:r>
            <a:r>
              <a:rPr lang="ru-RU" sz="1600" i="1" dirty="0"/>
              <a:t> в осуществлении мониторинга. Обосновывается целесообразность коррекции выявленных проблемных аспектов и связанное с ней повышение квалификации преподавателей по осуществлению мониторинга профессиональной готовности будущих рабочих нефтегазовой отрасли. Предполагается, что проблема их формирования характеризуется отраслевой спецификой и реализуется средствами дополнительного профессионального образования</a:t>
            </a:r>
            <a:r>
              <a:rPr lang="ru-RU" sz="1600" dirty="0"/>
              <a:t>.</a:t>
            </a:r>
          </a:p>
          <a:p>
            <a:pPr algn="just"/>
            <a:r>
              <a:rPr lang="ru-RU" sz="1600" b="1" dirty="0"/>
              <a:t>//Стандарты и мониторинг в образовании. – 2020. - № 5. - С. 3.</a:t>
            </a:r>
            <a:endParaRPr lang="ru-RU" sz="1600" dirty="0"/>
          </a:p>
          <a:p>
            <a:endParaRPr lang="ru-RU" dirty="0"/>
          </a:p>
        </p:txBody>
      </p:sp>
    </p:spTree>
    <p:extLst>
      <p:ext uri="{BB962C8B-B14F-4D97-AF65-F5344CB8AC3E}">
        <p14:creationId xmlns:p14="http://schemas.microsoft.com/office/powerpoint/2010/main" val="687808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764704"/>
            <a:ext cx="8424936" cy="1046440"/>
          </a:xfrm>
          <a:prstGeom prst="rect">
            <a:avLst/>
          </a:prstGeom>
          <a:noFill/>
        </p:spPr>
        <p:txBody>
          <a:bodyPr wrap="square" rtlCol="0">
            <a:spAutoFit/>
          </a:bodyPr>
          <a:lstStyle/>
          <a:p>
            <a:r>
              <a:rPr lang="en-US" sz="2400" b="1" dirty="0"/>
              <a:t>VII. </a:t>
            </a:r>
            <a:r>
              <a:rPr lang="ru-RU" sz="2400" b="1" dirty="0"/>
              <a:t>Стратегия профессионального образования </a:t>
            </a:r>
            <a:r>
              <a:rPr lang="ru-RU" sz="2000" b="1" dirty="0"/>
              <a:t>(для нефтяного техникума)</a:t>
            </a:r>
          </a:p>
          <a:p>
            <a:endParaRPr lang="ru-RU" dirty="0"/>
          </a:p>
        </p:txBody>
      </p:sp>
      <p:sp>
        <p:nvSpPr>
          <p:cNvPr id="3" name="TextBox 2"/>
          <p:cNvSpPr txBox="1"/>
          <p:nvPr/>
        </p:nvSpPr>
        <p:spPr>
          <a:xfrm>
            <a:off x="251520" y="1772816"/>
            <a:ext cx="8424936" cy="830997"/>
          </a:xfrm>
          <a:prstGeom prst="rect">
            <a:avLst/>
          </a:prstGeom>
          <a:noFill/>
        </p:spPr>
        <p:txBody>
          <a:bodyPr wrap="square" rtlCol="0">
            <a:spAutoFit/>
          </a:bodyPr>
          <a:lstStyle/>
          <a:p>
            <a:pPr algn="just"/>
            <a:endParaRPr lang="en-US" sz="1600" b="1" dirty="0" smtClean="0"/>
          </a:p>
          <a:p>
            <a:pPr algn="just"/>
            <a:endParaRPr lang="en-US" sz="1400" b="1" dirty="0" smtClean="0"/>
          </a:p>
          <a:p>
            <a:endParaRPr lang="ru-RU" dirty="0"/>
          </a:p>
        </p:txBody>
      </p:sp>
      <p:sp>
        <p:nvSpPr>
          <p:cNvPr id="6" name="TextBox 5"/>
          <p:cNvSpPr txBox="1"/>
          <p:nvPr/>
        </p:nvSpPr>
        <p:spPr>
          <a:xfrm>
            <a:off x="251520" y="1700808"/>
            <a:ext cx="8568952" cy="3139321"/>
          </a:xfrm>
          <a:prstGeom prst="rect">
            <a:avLst/>
          </a:prstGeom>
          <a:noFill/>
        </p:spPr>
        <p:txBody>
          <a:bodyPr wrap="square" rtlCol="0">
            <a:spAutoFit/>
          </a:bodyPr>
          <a:lstStyle/>
          <a:p>
            <a:pPr algn="just"/>
            <a:r>
              <a:rPr lang="ru-RU" sz="2000" b="1" dirty="0"/>
              <a:t>2. </a:t>
            </a:r>
            <a:r>
              <a:rPr lang="ru-RU" sz="2000" b="1" dirty="0" err="1"/>
              <a:t>Волохин</a:t>
            </a:r>
            <a:r>
              <a:rPr lang="ru-RU" sz="2000" b="1" dirty="0"/>
              <a:t> Е. А.</a:t>
            </a:r>
            <a:endParaRPr lang="ru-RU" sz="2000" dirty="0"/>
          </a:p>
          <a:p>
            <a:pPr algn="just"/>
            <a:r>
              <a:rPr lang="ru-RU" sz="2000" b="1" dirty="0"/>
              <a:t>Федеральный стандарт проектируется в регионе: опыт Удмуртии</a:t>
            </a:r>
            <a:r>
              <a:rPr lang="ru-RU" sz="2000" b="1" dirty="0" smtClean="0"/>
              <a:t>.</a:t>
            </a:r>
            <a:endParaRPr lang="en-US" sz="2000" b="1" dirty="0" smtClean="0"/>
          </a:p>
          <a:p>
            <a:pPr algn="just"/>
            <a:endParaRPr lang="ru-RU" sz="2000" dirty="0"/>
          </a:p>
          <a:p>
            <a:pPr algn="just"/>
            <a:r>
              <a:rPr lang="ru-RU" sz="2000" b="1" i="1" dirty="0"/>
              <a:t>Аннотация</a:t>
            </a:r>
            <a:r>
              <a:rPr lang="ru-RU" sz="2000" i="1" dirty="0"/>
              <a:t>:</a:t>
            </a:r>
            <a:endParaRPr lang="ru-RU" sz="2000" dirty="0"/>
          </a:p>
          <a:p>
            <a:pPr algn="just"/>
            <a:r>
              <a:rPr lang="ru-RU" sz="2000" i="1" dirty="0"/>
              <a:t>В статье раскрыты особенности разработки проекта профессионального (регионального отраслевого) стандарта по профессии «Бурильщик эксплуатационного и разведочного бурения на нефть и газ» и возможности его применения.</a:t>
            </a:r>
            <a:endParaRPr lang="ru-RU" sz="2000" dirty="0"/>
          </a:p>
          <a:p>
            <a:pPr algn="just"/>
            <a:r>
              <a:rPr lang="ru-RU" sz="2000" b="1" dirty="0"/>
              <a:t>//Профессиональное образование. Столица. – 2015. - № 12. - С. 34.</a:t>
            </a:r>
            <a:endParaRPr lang="ru-RU" sz="2000" dirty="0"/>
          </a:p>
          <a:p>
            <a:endParaRPr lang="ru-RU" dirty="0"/>
          </a:p>
        </p:txBody>
      </p:sp>
    </p:spTree>
    <p:extLst>
      <p:ext uri="{BB962C8B-B14F-4D97-AF65-F5344CB8AC3E}">
        <p14:creationId xmlns:p14="http://schemas.microsoft.com/office/powerpoint/2010/main" val="687808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461665"/>
          </a:xfrm>
          <a:prstGeom prst="rect">
            <a:avLst/>
          </a:prstGeom>
          <a:noFill/>
        </p:spPr>
        <p:txBody>
          <a:bodyPr wrap="square" rtlCol="0">
            <a:spAutoFit/>
          </a:bodyPr>
          <a:lstStyle/>
          <a:p>
            <a:r>
              <a:rPr lang="en-US" sz="2400" dirty="0" smtClean="0"/>
              <a:t> </a:t>
            </a:r>
            <a:endParaRPr lang="ru-RU" dirty="0"/>
          </a:p>
        </p:txBody>
      </p:sp>
      <p:sp>
        <p:nvSpPr>
          <p:cNvPr id="6" name="TextBox 5"/>
          <p:cNvSpPr txBox="1"/>
          <p:nvPr/>
        </p:nvSpPr>
        <p:spPr>
          <a:xfrm>
            <a:off x="251520" y="692696"/>
            <a:ext cx="8712968" cy="830997"/>
          </a:xfrm>
          <a:prstGeom prst="rect">
            <a:avLst/>
          </a:prstGeom>
          <a:noFill/>
        </p:spPr>
        <p:txBody>
          <a:bodyPr wrap="square" rtlCol="0">
            <a:spAutoFit/>
          </a:bodyPr>
          <a:lstStyle/>
          <a:p>
            <a:r>
              <a:rPr lang="en-US" sz="2400" b="1" dirty="0" smtClean="0"/>
              <a:t>VIII. </a:t>
            </a:r>
            <a:r>
              <a:rPr lang="ru-RU" sz="2400" b="1" dirty="0" smtClean="0"/>
              <a:t>«Я </a:t>
            </a:r>
            <a:r>
              <a:rPr lang="ru-RU" sz="2400" b="1" dirty="0"/>
              <a:t>в рабочие пойду» (для рабочих профессий)</a:t>
            </a:r>
          </a:p>
          <a:p>
            <a:endParaRPr lang="ru-RU" sz="2400" b="1" dirty="0"/>
          </a:p>
        </p:txBody>
      </p:sp>
      <p:sp>
        <p:nvSpPr>
          <p:cNvPr id="8" name="TextBox 7"/>
          <p:cNvSpPr txBox="1"/>
          <p:nvPr/>
        </p:nvSpPr>
        <p:spPr>
          <a:xfrm>
            <a:off x="251520" y="1523693"/>
            <a:ext cx="8568952" cy="3785652"/>
          </a:xfrm>
          <a:prstGeom prst="rect">
            <a:avLst/>
          </a:prstGeom>
          <a:noFill/>
        </p:spPr>
        <p:txBody>
          <a:bodyPr wrap="square" rtlCol="0">
            <a:spAutoFit/>
          </a:bodyPr>
          <a:lstStyle/>
          <a:p>
            <a:pPr algn="just"/>
            <a:r>
              <a:rPr lang="ru-RU" sz="2000" b="1" dirty="0"/>
              <a:t>1. Гомбоева И. С.</a:t>
            </a:r>
            <a:endParaRPr lang="ru-RU" sz="2000" dirty="0"/>
          </a:p>
          <a:p>
            <a:pPr algn="just"/>
            <a:r>
              <a:rPr lang="ru-RU" sz="2000" b="1" dirty="0"/>
              <a:t>Педагогическое наблюдение в воспитательной работе мастера производственного обучения</a:t>
            </a:r>
            <a:r>
              <a:rPr lang="ru-RU" sz="2000" b="1" dirty="0" smtClean="0"/>
              <a:t>.</a:t>
            </a:r>
          </a:p>
          <a:p>
            <a:pPr algn="just"/>
            <a:endParaRPr lang="ru-RU" sz="2000" dirty="0"/>
          </a:p>
          <a:p>
            <a:pPr algn="just"/>
            <a:r>
              <a:rPr lang="ru-RU" sz="2000" b="1" i="1" dirty="0"/>
              <a:t>Аннотация</a:t>
            </a:r>
            <a:r>
              <a:rPr lang="ru-RU" sz="2000" i="1" dirty="0"/>
              <a:t>:</a:t>
            </a:r>
            <a:endParaRPr lang="ru-RU" sz="2000" dirty="0"/>
          </a:p>
          <a:p>
            <a:pPr algn="just"/>
            <a:r>
              <a:rPr lang="ru-RU" sz="2000" i="1" dirty="0"/>
              <a:t>Статья посвящена проблеме организации и методического сопровождения педагогического наблюдения в воспитательной работе мастера производственного обучения. Особое внимание уделяется подходам к структуре и содержанию дневника педагогических наблюдений.</a:t>
            </a:r>
            <a:endParaRPr lang="ru-RU" sz="2000" dirty="0"/>
          </a:p>
          <a:p>
            <a:pPr algn="just"/>
            <a:r>
              <a:rPr lang="ru-RU" sz="2000" b="1" dirty="0"/>
              <a:t>//Методист. – 2017. - №3. – С. 51.</a:t>
            </a:r>
            <a:endParaRPr lang="ru-RU" sz="2000" dirty="0"/>
          </a:p>
          <a:p>
            <a:endParaRPr lang="ru-RU" sz="2000" dirty="0"/>
          </a:p>
        </p:txBody>
      </p:sp>
    </p:spTree>
    <p:extLst>
      <p:ext uri="{BB962C8B-B14F-4D97-AF65-F5344CB8AC3E}">
        <p14:creationId xmlns:p14="http://schemas.microsoft.com/office/powerpoint/2010/main" val="3104807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461665"/>
          </a:xfrm>
          <a:prstGeom prst="rect">
            <a:avLst/>
          </a:prstGeom>
          <a:noFill/>
        </p:spPr>
        <p:txBody>
          <a:bodyPr wrap="square" rtlCol="0">
            <a:spAutoFit/>
          </a:bodyPr>
          <a:lstStyle/>
          <a:p>
            <a:r>
              <a:rPr lang="en-US" sz="2400" dirty="0" smtClean="0"/>
              <a:t> </a:t>
            </a:r>
            <a:endParaRPr lang="ru-RU" dirty="0"/>
          </a:p>
        </p:txBody>
      </p:sp>
      <p:sp>
        <p:nvSpPr>
          <p:cNvPr id="6" name="TextBox 5"/>
          <p:cNvSpPr txBox="1"/>
          <p:nvPr/>
        </p:nvSpPr>
        <p:spPr>
          <a:xfrm>
            <a:off x="251520" y="692696"/>
            <a:ext cx="8712968" cy="830997"/>
          </a:xfrm>
          <a:prstGeom prst="rect">
            <a:avLst/>
          </a:prstGeom>
          <a:noFill/>
        </p:spPr>
        <p:txBody>
          <a:bodyPr wrap="square" rtlCol="0">
            <a:spAutoFit/>
          </a:bodyPr>
          <a:lstStyle/>
          <a:p>
            <a:r>
              <a:rPr lang="en-US" sz="2400" b="1" dirty="0" smtClean="0"/>
              <a:t>VIII. </a:t>
            </a:r>
            <a:r>
              <a:rPr lang="ru-RU" sz="2400" b="1" dirty="0" smtClean="0"/>
              <a:t>«Я </a:t>
            </a:r>
            <a:r>
              <a:rPr lang="ru-RU" sz="2400" b="1" dirty="0"/>
              <a:t>в рабочие пойду» (для рабочих профессий)</a:t>
            </a:r>
          </a:p>
          <a:p>
            <a:endParaRPr lang="ru-RU" sz="2400" b="1" dirty="0"/>
          </a:p>
        </p:txBody>
      </p:sp>
      <p:sp>
        <p:nvSpPr>
          <p:cNvPr id="8" name="TextBox 7"/>
          <p:cNvSpPr txBox="1"/>
          <p:nvPr/>
        </p:nvSpPr>
        <p:spPr>
          <a:xfrm>
            <a:off x="251520" y="1523693"/>
            <a:ext cx="8712968" cy="5355312"/>
          </a:xfrm>
          <a:prstGeom prst="rect">
            <a:avLst/>
          </a:prstGeom>
          <a:noFill/>
        </p:spPr>
        <p:txBody>
          <a:bodyPr wrap="square" rtlCol="0">
            <a:spAutoFit/>
          </a:bodyPr>
          <a:lstStyle/>
          <a:p>
            <a:pPr algn="just"/>
            <a:r>
              <a:rPr lang="ru-RU" b="1" dirty="0"/>
              <a:t>2. Петренко В. В</a:t>
            </a:r>
            <a:r>
              <a:rPr lang="ru-RU" b="1" dirty="0" smtClean="0"/>
              <a:t>.</a:t>
            </a:r>
            <a:endParaRPr lang="en-US" b="1" dirty="0"/>
          </a:p>
          <a:p>
            <a:pPr algn="just"/>
            <a:r>
              <a:rPr lang="ru-RU" b="1" dirty="0" smtClean="0"/>
              <a:t>Модель </a:t>
            </a:r>
            <a:r>
              <a:rPr lang="ru-RU" b="1" dirty="0"/>
              <a:t>подготовки мастера производственного обучения к инновационной деятельности в условиях повышения квалификации</a:t>
            </a:r>
            <a:r>
              <a:rPr lang="ru-RU" b="1" dirty="0" smtClean="0"/>
              <a:t>.</a:t>
            </a:r>
          </a:p>
          <a:p>
            <a:pPr algn="just"/>
            <a:endParaRPr lang="ru-RU" dirty="0" smtClean="0"/>
          </a:p>
          <a:p>
            <a:pPr algn="just"/>
            <a:r>
              <a:rPr lang="ru-RU" b="1" i="1" dirty="0" smtClean="0"/>
              <a:t>Аннотация</a:t>
            </a:r>
            <a:endParaRPr lang="ru-RU" dirty="0"/>
          </a:p>
          <a:p>
            <a:pPr algn="just"/>
            <a:r>
              <a:rPr lang="ru-RU" i="1" dirty="0"/>
              <a:t>В современных социально-экономических условиях профессионально-педагогическая деятельность мастера производственного обучения претерпевает изменения. Велика доля новых аспектов профессионально-педагогической деятельности мастера производственного обучения, не учитываемых ранее, предопределяющих организацию их инновационной деятельности и формирующих новые профессионально-педагогические компетенции. Система повышения квалификации призвана оперативно отзываться на новые вызовы общества, одним из которых выступает подготовка педагогических работников к инновационной деятельности. Статья содержит теоретическую модель подготовки мастера к инновационной деятельности в условиях повышения квалификации, отражает ее теоретико-методологические подходы, определяет структуру и содержание подготовки.</a:t>
            </a:r>
            <a:endParaRPr lang="ru-RU" dirty="0"/>
          </a:p>
          <a:p>
            <a:pPr algn="just"/>
            <a:r>
              <a:rPr lang="ru-RU" b="1" dirty="0"/>
              <a:t>//Профильная школа. – 2016. - №5. – С. 31.</a:t>
            </a:r>
            <a:endParaRPr lang="ru-RU" dirty="0"/>
          </a:p>
          <a:p>
            <a:endParaRPr lang="ru-RU" dirty="0"/>
          </a:p>
        </p:txBody>
      </p:sp>
    </p:spTree>
    <p:extLst>
      <p:ext uri="{BB962C8B-B14F-4D97-AF65-F5344CB8AC3E}">
        <p14:creationId xmlns:p14="http://schemas.microsoft.com/office/powerpoint/2010/main" val="3303971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692696"/>
            <a:ext cx="8352928" cy="1107996"/>
          </a:xfrm>
          <a:prstGeom prst="rect">
            <a:avLst/>
          </a:prstGeom>
          <a:noFill/>
        </p:spPr>
        <p:txBody>
          <a:bodyPr wrap="square" rtlCol="0">
            <a:spAutoFit/>
          </a:bodyPr>
          <a:lstStyle/>
          <a:p>
            <a:r>
              <a:rPr lang="en-US" sz="2400" b="1" dirty="0"/>
              <a:t>VIII. </a:t>
            </a:r>
            <a:r>
              <a:rPr lang="ru-RU" sz="2400" b="1" dirty="0"/>
              <a:t>«Я в рабочие пойду» (для рабочих профессий)</a:t>
            </a:r>
          </a:p>
          <a:p>
            <a:endParaRPr lang="ru-RU" sz="2400" b="1" dirty="0"/>
          </a:p>
          <a:p>
            <a:endParaRPr lang="ru-RU" dirty="0"/>
          </a:p>
        </p:txBody>
      </p:sp>
      <p:sp>
        <p:nvSpPr>
          <p:cNvPr id="3" name="TextBox 2"/>
          <p:cNvSpPr txBox="1"/>
          <p:nvPr/>
        </p:nvSpPr>
        <p:spPr>
          <a:xfrm>
            <a:off x="323528" y="1340768"/>
            <a:ext cx="8496944" cy="5909310"/>
          </a:xfrm>
          <a:prstGeom prst="rect">
            <a:avLst/>
          </a:prstGeom>
          <a:noFill/>
        </p:spPr>
        <p:txBody>
          <a:bodyPr wrap="square" rtlCol="0">
            <a:spAutoFit/>
          </a:bodyPr>
          <a:lstStyle/>
          <a:p>
            <a:pPr algn="just"/>
            <a:r>
              <a:rPr lang="ru-RU" b="1" dirty="0"/>
              <a:t>3. Брагина Ю. В.</a:t>
            </a:r>
            <a:endParaRPr lang="ru-RU" dirty="0"/>
          </a:p>
          <a:p>
            <a:pPr algn="just"/>
            <a:r>
              <a:rPr lang="ru-RU" b="1" dirty="0"/>
              <a:t>Ценностно-профессиональные ориентации рабочих на разных стадиях профессионального становления</a:t>
            </a:r>
            <a:r>
              <a:rPr lang="ru-RU" b="1" dirty="0" smtClean="0"/>
              <a:t>.</a:t>
            </a:r>
          </a:p>
          <a:p>
            <a:pPr algn="just"/>
            <a:endParaRPr lang="ru-RU" dirty="0"/>
          </a:p>
          <a:p>
            <a:pPr algn="just"/>
            <a:r>
              <a:rPr lang="ru-RU" b="1" i="1" dirty="0"/>
              <a:t>Аннотация</a:t>
            </a:r>
            <a:r>
              <a:rPr lang="ru-RU" i="1" dirty="0"/>
              <a:t>:</a:t>
            </a:r>
            <a:endParaRPr lang="ru-RU" dirty="0"/>
          </a:p>
          <a:p>
            <a:pPr algn="just"/>
            <a:r>
              <a:rPr lang="ru-RU" i="1" dirty="0"/>
              <a:t>Цель публикации - продемонстрировать особенности терминальных, инструментальных, профессиональных ценностей, </a:t>
            </a:r>
            <a:r>
              <a:rPr lang="ru-RU" i="1" dirty="0" err="1"/>
              <a:t>смысложизненных</a:t>
            </a:r>
            <a:r>
              <a:rPr lang="ru-RU" i="1" dirty="0"/>
              <a:t> ориентаций и </a:t>
            </a:r>
            <a:r>
              <a:rPr lang="ru-RU" i="1" dirty="0" err="1"/>
              <a:t>самоотношения</a:t>
            </a:r>
            <a:r>
              <a:rPr lang="ru-RU" i="1" dirty="0"/>
              <a:t> рабочих на стадиях профессиональной подготовки, профессиональной адаптации, первичной и вторичной профессионализации.</a:t>
            </a:r>
            <a:endParaRPr lang="ru-RU" dirty="0"/>
          </a:p>
          <a:p>
            <a:pPr algn="just"/>
            <a:r>
              <a:rPr lang="ru-RU" b="1" dirty="0"/>
              <a:t>//Образование и наука. – 2016. - №6. – С. 75.</a:t>
            </a:r>
            <a:endParaRPr lang="ru-RU" dirty="0"/>
          </a:p>
          <a:p>
            <a:pPr algn="just"/>
            <a:r>
              <a:rPr lang="ru-RU" b="1" dirty="0"/>
              <a:t> </a:t>
            </a:r>
            <a:endParaRPr lang="ru-RU" dirty="0"/>
          </a:p>
          <a:p>
            <a:pPr algn="just"/>
            <a:r>
              <a:rPr lang="ru-RU" b="1" dirty="0"/>
              <a:t>4. Яковлева Н.</a:t>
            </a:r>
            <a:endParaRPr lang="ru-RU" dirty="0"/>
          </a:p>
          <a:p>
            <a:pPr algn="just"/>
            <a:r>
              <a:rPr lang="ru-RU" b="1" dirty="0"/>
              <a:t>Я в рабочие пойду. Растет число выпускников, выбирающих рабочие специальности</a:t>
            </a:r>
            <a:r>
              <a:rPr lang="ru-RU" b="1" dirty="0" smtClean="0"/>
              <a:t>.</a:t>
            </a:r>
          </a:p>
          <a:p>
            <a:pPr algn="just"/>
            <a:endParaRPr lang="ru-RU" b="1" dirty="0"/>
          </a:p>
          <a:p>
            <a:pPr algn="just"/>
            <a:r>
              <a:rPr lang="ru-RU" b="1" i="1" dirty="0"/>
              <a:t>Аннотация</a:t>
            </a:r>
            <a:r>
              <a:rPr lang="ru-RU" i="1" dirty="0"/>
              <a:t>:</a:t>
            </a:r>
            <a:endParaRPr lang="ru-RU" dirty="0"/>
          </a:p>
          <a:p>
            <a:pPr algn="just"/>
            <a:r>
              <a:rPr lang="ru-RU" i="1" dirty="0"/>
              <a:t>В статье рассказывается о спросе на рабочие профессии, как и потребность в квалифицированных технических специалистах.</a:t>
            </a:r>
            <a:endParaRPr lang="ru-RU" dirty="0"/>
          </a:p>
          <a:p>
            <a:pPr algn="just"/>
            <a:r>
              <a:rPr lang="ru-RU" b="1" dirty="0"/>
              <a:t>//Учительская газета. – 2016. - №39. – С. 21.</a:t>
            </a:r>
            <a:endParaRPr lang="ru-RU" dirty="0"/>
          </a:p>
          <a:p>
            <a:endParaRPr lang="ru-RU" dirty="0"/>
          </a:p>
        </p:txBody>
      </p:sp>
    </p:spTree>
    <p:extLst>
      <p:ext uri="{BB962C8B-B14F-4D97-AF65-F5344CB8AC3E}">
        <p14:creationId xmlns:p14="http://schemas.microsoft.com/office/powerpoint/2010/main" val="20695450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692696"/>
            <a:ext cx="8352928" cy="1107996"/>
          </a:xfrm>
          <a:prstGeom prst="rect">
            <a:avLst/>
          </a:prstGeom>
          <a:noFill/>
        </p:spPr>
        <p:txBody>
          <a:bodyPr wrap="square" rtlCol="0">
            <a:spAutoFit/>
          </a:bodyPr>
          <a:lstStyle/>
          <a:p>
            <a:r>
              <a:rPr lang="en-US" sz="2400" b="1" dirty="0"/>
              <a:t>VIII. </a:t>
            </a:r>
            <a:r>
              <a:rPr lang="ru-RU" sz="2400" b="1" dirty="0"/>
              <a:t>«Я в рабочие пойду» (для рабочих профессий)</a:t>
            </a:r>
          </a:p>
          <a:p>
            <a:endParaRPr lang="ru-RU" sz="2400" b="1" dirty="0"/>
          </a:p>
          <a:p>
            <a:endParaRPr lang="ru-RU" dirty="0"/>
          </a:p>
        </p:txBody>
      </p:sp>
      <p:sp>
        <p:nvSpPr>
          <p:cNvPr id="6" name="TextBox 5"/>
          <p:cNvSpPr txBox="1"/>
          <p:nvPr/>
        </p:nvSpPr>
        <p:spPr>
          <a:xfrm>
            <a:off x="323528" y="1246694"/>
            <a:ext cx="8496944" cy="5786199"/>
          </a:xfrm>
          <a:prstGeom prst="rect">
            <a:avLst/>
          </a:prstGeom>
          <a:noFill/>
        </p:spPr>
        <p:txBody>
          <a:bodyPr wrap="square" rtlCol="0">
            <a:spAutoFit/>
          </a:bodyPr>
          <a:lstStyle/>
          <a:p>
            <a:pPr algn="just"/>
            <a:r>
              <a:rPr lang="ru-RU" sz="1600" b="1" dirty="0"/>
              <a:t>5. Попова С. А., </a:t>
            </a:r>
            <a:r>
              <a:rPr lang="ru-RU" sz="1600" b="1" dirty="0" err="1"/>
              <a:t>Айзатулина</a:t>
            </a:r>
            <a:r>
              <a:rPr lang="ru-RU" sz="1600" b="1" dirty="0"/>
              <a:t> А. Р., Гиренко Р. Н.</a:t>
            </a:r>
            <a:endParaRPr lang="ru-RU" sz="1600" dirty="0"/>
          </a:p>
          <a:p>
            <a:pPr algn="just"/>
            <a:r>
              <a:rPr lang="ru-RU" sz="1600" b="1" dirty="0"/>
              <a:t>Опыт исследования текущих реформ системы подготовки рабочих кадров в России: субъекты и их повестки</a:t>
            </a:r>
            <a:r>
              <a:rPr lang="ru-RU" sz="1600" b="1" dirty="0" smtClean="0"/>
              <a:t>.</a:t>
            </a:r>
          </a:p>
          <a:p>
            <a:pPr algn="just"/>
            <a:endParaRPr lang="ru-RU" sz="1600" dirty="0"/>
          </a:p>
          <a:p>
            <a:pPr algn="just"/>
            <a:r>
              <a:rPr lang="ru-RU" sz="1600" b="1" i="1" dirty="0"/>
              <a:t>Аннотация</a:t>
            </a:r>
            <a:r>
              <a:rPr lang="ru-RU" sz="1600" i="1" dirty="0"/>
              <a:t>:</a:t>
            </a:r>
            <a:endParaRPr lang="ru-RU" sz="1600" dirty="0"/>
          </a:p>
          <a:p>
            <a:pPr algn="just"/>
            <a:r>
              <a:rPr lang="ru-RU" sz="1600" i="1" dirty="0"/>
              <a:t>В статье представлен опыт анализа инициатив, реализуемых в России в настоящее время в отношении системы подготовки высококвалифицированных рабочих кадров. Выделены ключевые инициаторы повесток и определены целевые ориентиры изменений, которые они продвигают. Статья основана на результатах интервью с инициаторами изменений и представителями инициативных групп, анализа нормативных правовых актов федерального уровня, а также текстов выступлений руководителей федеральных органов власти.</a:t>
            </a:r>
            <a:endParaRPr lang="ru-RU" sz="1600" dirty="0"/>
          </a:p>
          <a:p>
            <a:pPr algn="just"/>
            <a:r>
              <a:rPr lang="ru-RU" sz="1600" b="1" dirty="0"/>
              <a:t>//Инновации в образовании. – 2017. - №11. – С. 24.</a:t>
            </a:r>
            <a:endParaRPr lang="ru-RU" sz="1600" dirty="0"/>
          </a:p>
          <a:p>
            <a:pPr algn="just"/>
            <a:r>
              <a:rPr lang="ru-RU" sz="1600" b="1" dirty="0"/>
              <a:t> </a:t>
            </a:r>
            <a:endParaRPr lang="ru-RU" sz="1600" dirty="0"/>
          </a:p>
          <a:p>
            <a:pPr algn="just"/>
            <a:r>
              <a:rPr lang="ru-RU" sz="1600" b="1" dirty="0"/>
              <a:t>6. СПО сегодня: как помогает регионам стратегия развития системы подготовки рабочих кадров</a:t>
            </a:r>
            <a:r>
              <a:rPr lang="ru-RU" sz="1600" b="1" dirty="0" smtClean="0"/>
              <a:t>?</a:t>
            </a:r>
          </a:p>
          <a:p>
            <a:pPr algn="just"/>
            <a:endParaRPr lang="ru-RU" sz="1600" dirty="0"/>
          </a:p>
          <a:p>
            <a:pPr algn="just"/>
            <a:r>
              <a:rPr lang="ru-RU" sz="1600" b="1" i="1" dirty="0"/>
              <a:t>Аннотация</a:t>
            </a:r>
            <a:r>
              <a:rPr lang="ru-RU" sz="1600" i="1" dirty="0"/>
              <a:t>:</a:t>
            </a:r>
            <a:endParaRPr lang="ru-RU" sz="1600" dirty="0"/>
          </a:p>
          <a:p>
            <a:pPr algn="just"/>
            <a:r>
              <a:rPr lang="ru-RU" sz="1600" i="1" dirty="0"/>
              <a:t>В статье описана краткая стенограмма заседания Комитета по образованию и науке </a:t>
            </a:r>
            <a:r>
              <a:rPr lang="ru-RU" sz="1600" i="1" dirty="0" err="1"/>
              <a:t>Гос</a:t>
            </a:r>
            <a:r>
              <a:rPr lang="ru-RU" sz="1600" i="1" dirty="0"/>
              <a:t> Думы РФ. На котором шла речь о реализации стратегии развития системы подготовки рабочих кадров и формирование прикладных квалификаций в РФ.</a:t>
            </a:r>
            <a:endParaRPr lang="ru-RU" sz="1600" dirty="0"/>
          </a:p>
          <a:p>
            <a:pPr algn="just"/>
            <a:r>
              <a:rPr lang="ru-RU" sz="1600" b="1" dirty="0"/>
              <a:t>//Профессиональное образование. Столица. – 2017. - № 4. - С. 4.</a:t>
            </a:r>
            <a:endParaRPr lang="ru-RU" sz="1600" dirty="0"/>
          </a:p>
          <a:p>
            <a:endParaRPr lang="ru-RU" dirty="0"/>
          </a:p>
        </p:txBody>
      </p:sp>
    </p:spTree>
    <p:extLst>
      <p:ext uri="{BB962C8B-B14F-4D97-AF65-F5344CB8AC3E}">
        <p14:creationId xmlns:p14="http://schemas.microsoft.com/office/powerpoint/2010/main" val="2810406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856984" cy="1384995"/>
          </a:xfrm>
          <a:prstGeom prst="rect">
            <a:avLst/>
          </a:prstGeom>
          <a:noFill/>
        </p:spPr>
        <p:txBody>
          <a:bodyPr wrap="square" rtlCol="0">
            <a:spAutoFit/>
          </a:bodyPr>
          <a:lstStyle/>
          <a:p>
            <a:r>
              <a:rPr lang="en-US" sz="2400" b="1" dirty="0" smtClean="0"/>
              <a:t>IX. </a:t>
            </a:r>
            <a:r>
              <a:rPr lang="ru-RU" sz="2400" b="1" dirty="0" smtClean="0"/>
              <a:t>Профессиональное </a:t>
            </a:r>
            <a:r>
              <a:rPr lang="ru-RU" sz="2400" b="1" dirty="0"/>
              <a:t>обучение – без границ</a:t>
            </a:r>
            <a:r>
              <a:rPr lang="ru-RU" b="1" dirty="0"/>
              <a:t> (для колледжа пищевой промышленности, строительного колледжа, железнодорожного техникума, колледжа культуры и искусства, технического колледжа)</a:t>
            </a:r>
          </a:p>
          <a:p>
            <a:endParaRPr lang="ru-RU" sz="2400" b="1" dirty="0"/>
          </a:p>
        </p:txBody>
      </p:sp>
      <p:sp>
        <p:nvSpPr>
          <p:cNvPr id="3" name="TextBox 2"/>
          <p:cNvSpPr txBox="1"/>
          <p:nvPr/>
        </p:nvSpPr>
        <p:spPr>
          <a:xfrm>
            <a:off x="179512" y="1916832"/>
            <a:ext cx="8640960" cy="5047536"/>
          </a:xfrm>
          <a:prstGeom prst="rect">
            <a:avLst/>
          </a:prstGeom>
          <a:noFill/>
        </p:spPr>
        <p:txBody>
          <a:bodyPr wrap="square" rtlCol="0">
            <a:spAutoFit/>
          </a:bodyPr>
          <a:lstStyle/>
          <a:p>
            <a:r>
              <a:rPr lang="ru-RU" sz="1600" b="1" dirty="0"/>
              <a:t>1. Трофимова Н. В.</a:t>
            </a:r>
            <a:endParaRPr lang="ru-RU" sz="1600" dirty="0"/>
          </a:p>
          <a:p>
            <a:r>
              <a:rPr lang="ru-RU" sz="1600" b="1" dirty="0"/>
              <a:t>Развитие творческого потенциала будущих специалистов индустрии питания</a:t>
            </a:r>
            <a:r>
              <a:rPr lang="ru-RU" sz="1600" b="1" dirty="0" smtClean="0"/>
              <a:t>.</a:t>
            </a:r>
            <a:endParaRPr lang="en-US" sz="1600" b="1" dirty="0" smtClean="0"/>
          </a:p>
          <a:p>
            <a:endParaRPr lang="ru-RU" sz="1600" dirty="0"/>
          </a:p>
          <a:p>
            <a:r>
              <a:rPr lang="ru-RU" sz="1600" b="1" i="1" dirty="0"/>
              <a:t>Аннотация</a:t>
            </a:r>
            <a:r>
              <a:rPr lang="ru-RU" sz="1600" i="1" dirty="0"/>
              <a:t>:</a:t>
            </a:r>
            <a:endParaRPr lang="ru-RU" sz="1600" dirty="0"/>
          </a:p>
          <a:p>
            <a:r>
              <a:rPr lang="ru-RU" sz="1600" i="1" dirty="0"/>
              <a:t>В статье рассматриваются основные аспекты подготовки технологов общественного питания как творческих профессионалов в процессе проведения демонстрационного экзамена и профессиональных конкурсов. Статья содержит теоретические положения и выводы, обозначена значимость подготовки специалистов индустрии питания с помощью средств пищевого арт-дизайна.</a:t>
            </a:r>
            <a:endParaRPr lang="ru-RU" sz="1600" dirty="0"/>
          </a:p>
          <a:p>
            <a:r>
              <a:rPr lang="ru-RU" sz="1600" b="1" dirty="0"/>
              <a:t>//Инновации в образовании. – 2017. - №10. – С. 78.</a:t>
            </a:r>
            <a:endParaRPr lang="ru-RU" sz="1600" dirty="0"/>
          </a:p>
          <a:p>
            <a:r>
              <a:rPr lang="ru-RU" sz="1600" b="1" dirty="0"/>
              <a:t> </a:t>
            </a:r>
            <a:endParaRPr lang="ru-RU" sz="1600" dirty="0"/>
          </a:p>
          <a:p>
            <a:r>
              <a:rPr lang="ru-RU" sz="1600" b="1" dirty="0"/>
              <a:t>2. Николаев И.</a:t>
            </a:r>
            <a:endParaRPr lang="ru-RU" sz="1600" dirty="0"/>
          </a:p>
          <a:p>
            <a:r>
              <a:rPr lang="ru-RU" sz="1600" b="1" dirty="0"/>
              <a:t>Вкусные уроки. Мастер-классы в ресторане. Колледж пищевой промышленности и </a:t>
            </a:r>
            <a:r>
              <a:rPr lang="ru-RU" sz="1600" b="1" dirty="0" smtClean="0"/>
              <a:t>коммерции.</a:t>
            </a:r>
            <a:endParaRPr lang="en-US" sz="1600" b="1" dirty="0" smtClean="0"/>
          </a:p>
          <a:p>
            <a:endParaRPr lang="ru-RU" sz="1600" b="1" dirty="0"/>
          </a:p>
          <a:p>
            <a:r>
              <a:rPr lang="ru-RU" sz="1600" b="1" i="1" dirty="0"/>
              <a:t>Аннотация</a:t>
            </a:r>
            <a:r>
              <a:rPr lang="ru-RU" sz="1600" i="1" dirty="0"/>
              <a:t>:</a:t>
            </a:r>
            <a:endParaRPr lang="ru-RU" sz="1600" dirty="0"/>
          </a:p>
          <a:p>
            <a:r>
              <a:rPr lang="ru-RU" sz="1600" i="1" dirty="0"/>
              <a:t>В статье описан опыт работы Пензенского колледжа пищевой промышленности и коммерции.</a:t>
            </a:r>
            <a:endParaRPr lang="ru-RU" sz="1600" dirty="0"/>
          </a:p>
          <a:p>
            <a:r>
              <a:rPr lang="ru-RU" sz="1600" b="1" dirty="0"/>
              <a:t>//Учительская газета. – 2017. - №17. – С. 18.</a:t>
            </a:r>
            <a:endParaRPr lang="ru-RU" sz="1600" dirty="0"/>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692696"/>
            <a:ext cx="8496944"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6" name="TextBox 5"/>
          <p:cNvSpPr txBox="1"/>
          <p:nvPr/>
        </p:nvSpPr>
        <p:spPr>
          <a:xfrm>
            <a:off x="323528" y="1556792"/>
            <a:ext cx="8496944" cy="4724370"/>
          </a:xfrm>
          <a:prstGeom prst="rect">
            <a:avLst/>
          </a:prstGeom>
          <a:noFill/>
        </p:spPr>
        <p:txBody>
          <a:bodyPr wrap="square" rtlCol="0">
            <a:spAutoFit/>
          </a:bodyPr>
          <a:lstStyle/>
          <a:p>
            <a:pPr algn="just"/>
            <a:endParaRPr lang="en-US" sz="2300" b="1" dirty="0"/>
          </a:p>
          <a:p>
            <a:pPr algn="just"/>
            <a:r>
              <a:rPr lang="ru-RU" sz="2000" b="1" dirty="0" smtClean="0"/>
              <a:t>3</a:t>
            </a:r>
            <a:r>
              <a:rPr lang="ru-RU" sz="2000" b="1" dirty="0"/>
              <a:t>. Рекомендации по организации образовательной деятельности в помещениях мастерских, лабораторий, учебно-производственных участков и на полигонах образовательных организаций, реализующих программы среднего профессионального образования, при проведении учебных занятий</a:t>
            </a:r>
            <a:r>
              <a:rPr lang="ru-RU" sz="2000" b="1" dirty="0" smtClean="0"/>
              <a:t>.</a:t>
            </a:r>
            <a:endParaRPr lang="en-US" sz="2000" b="1" dirty="0" smtClean="0"/>
          </a:p>
          <a:p>
            <a:pPr algn="just"/>
            <a:endParaRPr lang="ru-RU" sz="2000" dirty="0"/>
          </a:p>
          <a:p>
            <a:pPr algn="just"/>
            <a:r>
              <a:rPr lang="ru-RU" sz="2000" b="1" i="1" dirty="0"/>
              <a:t>Аннотация</a:t>
            </a:r>
            <a:r>
              <a:rPr lang="ru-RU" sz="2000" i="1" dirty="0"/>
              <a:t>:</a:t>
            </a:r>
            <a:endParaRPr lang="ru-RU" sz="2000" dirty="0"/>
          </a:p>
          <a:p>
            <a:pPr algn="just"/>
            <a:r>
              <a:rPr lang="ru-RU" sz="2000" i="1" dirty="0" err="1"/>
              <a:t>Минпросвещения</a:t>
            </a:r>
            <a:r>
              <a:rPr lang="ru-RU" sz="2000" i="1" dirty="0"/>
              <a:t> России направляет рекомендации по организации образовательной деятельности в помещениях мастерских, лабораторий, учебно-производственных участков и на полигонах образовательных организаций, реализующих программы среднего профессионального образования, при проведении учебных занятий.</a:t>
            </a:r>
            <a:endParaRPr lang="ru-RU" sz="2000" dirty="0"/>
          </a:p>
          <a:p>
            <a:pPr algn="just"/>
            <a:r>
              <a:rPr lang="ru-RU" sz="2000" b="1" dirty="0"/>
              <a:t>//Вестник образования России. – 2020. - № 12. - С. 47.</a:t>
            </a:r>
            <a:endParaRPr lang="ru-RU" sz="2000" dirty="0"/>
          </a:p>
          <a:p>
            <a:pPr algn="just"/>
            <a:endParaRPr lang="ru-RU" dirty="0"/>
          </a:p>
        </p:txBody>
      </p:sp>
    </p:spTree>
    <p:extLst>
      <p:ext uri="{BB962C8B-B14F-4D97-AF65-F5344CB8AC3E}">
        <p14:creationId xmlns:p14="http://schemas.microsoft.com/office/powerpoint/2010/main" val="2069545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856984" cy="1292662"/>
          </a:xfrm>
          <a:prstGeom prst="rect">
            <a:avLst/>
          </a:prstGeom>
          <a:noFill/>
        </p:spPr>
        <p:txBody>
          <a:bodyPr wrap="square" rtlCol="0">
            <a:spAutoFit/>
          </a:bodyPr>
          <a:lstStyle/>
          <a:p>
            <a:r>
              <a:rPr lang="en-US" sz="2400" b="1" dirty="0"/>
              <a:t>IX. </a:t>
            </a:r>
            <a:r>
              <a:rPr lang="ru-RU" sz="2400" b="1" dirty="0"/>
              <a:t>Профессиональное обучение – без границ</a:t>
            </a:r>
            <a:r>
              <a:rPr lang="ru-RU" b="1" dirty="0"/>
              <a:t> (для колледжа пищевой промышленности, строительного колледжа, железнодорожного техникума, колледжа культуры и искусства, технического колледжа)</a:t>
            </a:r>
          </a:p>
          <a:p>
            <a:endParaRPr lang="ru-RU" dirty="0"/>
          </a:p>
        </p:txBody>
      </p:sp>
      <p:sp>
        <p:nvSpPr>
          <p:cNvPr id="3" name="TextBox 2"/>
          <p:cNvSpPr txBox="1"/>
          <p:nvPr/>
        </p:nvSpPr>
        <p:spPr>
          <a:xfrm>
            <a:off x="179512" y="1844824"/>
            <a:ext cx="8640960" cy="4801314"/>
          </a:xfrm>
          <a:prstGeom prst="rect">
            <a:avLst/>
          </a:prstGeom>
          <a:noFill/>
        </p:spPr>
        <p:txBody>
          <a:bodyPr wrap="square" rtlCol="0">
            <a:spAutoFit/>
          </a:bodyPr>
          <a:lstStyle/>
          <a:p>
            <a:r>
              <a:rPr lang="ru-RU" sz="1600" b="1" dirty="0"/>
              <a:t>3. Строительные профессии нуждаются в обновлении</a:t>
            </a:r>
            <a:r>
              <a:rPr lang="ru-RU" sz="1600" b="1" dirty="0" smtClean="0"/>
              <a:t>.</a:t>
            </a:r>
            <a:endParaRPr lang="en-US" sz="1600" b="1" dirty="0" smtClean="0"/>
          </a:p>
          <a:p>
            <a:endParaRPr lang="ru-RU" sz="1600" b="1" dirty="0"/>
          </a:p>
          <a:p>
            <a:r>
              <a:rPr lang="ru-RU" sz="1600" b="1" i="1" dirty="0"/>
              <a:t>Аннотация</a:t>
            </a:r>
            <a:r>
              <a:rPr lang="ru-RU" sz="1600" i="1" dirty="0"/>
              <a:t>:</a:t>
            </a:r>
            <a:endParaRPr lang="ru-RU" sz="1600" dirty="0"/>
          </a:p>
          <a:p>
            <a:r>
              <a:rPr lang="ru-RU" sz="1600" i="1" dirty="0"/>
              <a:t>На базе Санкт-Петербургского колледжа строительной индустрии и городского хозяйства состоялся круглый стол «Современные тенденции образования и строительства, информационным партнером которого выступила Ассоциация СРО «Единство». В статье предлагается краткое изложение дискуссии.</a:t>
            </a:r>
            <a:endParaRPr lang="ru-RU" sz="1600" dirty="0"/>
          </a:p>
          <a:p>
            <a:r>
              <a:rPr lang="ru-RU" sz="1600" b="1" dirty="0"/>
              <a:t>//Профессиональное образование. Столица. – 2015. - № 7. - С. 42.</a:t>
            </a:r>
            <a:endParaRPr lang="ru-RU" sz="1600" dirty="0"/>
          </a:p>
          <a:p>
            <a:r>
              <a:rPr lang="ru-RU" sz="1600" b="1" dirty="0"/>
              <a:t> </a:t>
            </a:r>
            <a:endParaRPr lang="ru-RU" sz="1600" dirty="0"/>
          </a:p>
          <a:p>
            <a:r>
              <a:rPr lang="ru-RU" sz="1600" b="1" dirty="0"/>
              <a:t>4. Михайлова С. В.. Вяткина Л. В</a:t>
            </a:r>
            <a:r>
              <a:rPr lang="ru-RU" sz="1600" b="1" dirty="0" smtClean="0"/>
              <a:t>.</a:t>
            </a:r>
            <a:endParaRPr lang="ru-RU" sz="1600" dirty="0"/>
          </a:p>
          <a:p>
            <a:r>
              <a:rPr lang="ru-RU" sz="1600" b="1" dirty="0"/>
              <a:t>Роль курсового проекта в формировании профессиональных компетенций </a:t>
            </a:r>
            <a:r>
              <a:rPr lang="ru-RU" sz="1600" b="1" dirty="0" smtClean="0"/>
              <a:t>студентов</a:t>
            </a:r>
            <a:endParaRPr lang="en-US" sz="1600" b="1" dirty="0" smtClean="0"/>
          </a:p>
          <a:p>
            <a:endParaRPr lang="ru-RU" sz="1600" dirty="0"/>
          </a:p>
          <a:p>
            <a:r>
              <a:rPr lang="ru-RU" sz="1600" b="1" i="1" dirty="0"/>
              <a:t>Аннотация</a:t>
            </a:r>
            <a:r>
              <a:rPr lang="ru-RU" sz="1600" i="1" dirty="0"/>
              <a:t>:</a:t>
            </a:r>
            <a:endParaRPr lang="ru-RU" sz="1600" dirty="0"/>
          </a:p>
          <a:p>
            <a:r>
              <a:rPr lang="ru-RU" sz="1600" i="1" dirty="0"/>
              <a:t>В статье описана методика организации практического обучения студентов техникума по специальности 08.02.01 «Строительство и эксплуатация зданий и сооружений» с помощью курсового проектирования, реализация которого способствует формированию профессиональных компетенций будущих специалистов.</a:t>
            </a:r>
            <a:endParaRPr lang="ru-RU" sz="1600" dirty="0"/>
          </a:p>
          <a:p>
            <a:r>
              <a:rPr lang="ru-RU" sz="1600" b="1" dirty="0"/>
              <a:t>//Методист. – 2019. - №9. – С. 28.</a:t>
            </a:r>
            <a:endParaRPr lang="ru-RU" sz="1600" dirty="0"/>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784976" cy="1292662"/>
          </a:xfrm>
          <a:prstGeom prst="rect">
            <a:avLst/>
          </a:prstGeom>
          <a:noFill/>
        </p:spPr>
        <p:txBody>
          <a:bodyPr wrap="square" rtlCol="0">
            <a:spAutoFit/>
          </a:bodyPr>
          <a:lstStyle/>
          <a:p>
            <a:r>
              <a:rPr lang="en-US" sz="2400" b="1" dirty="0"/>
              <a:t>IX. </a:t>
            </a:r>
            <a:r>
              <a:rPr lang="ru-RU" sz="2400" b="1" dirty="0"/>
              <a:t>Профессиональное обучение – без границ</a:t>
            </a:r>
            <a:r>
              <a:rPr lang="ru-RU" b="1" dirty="0"/>
              <a:t> (для колледжа пищевой промышленности, строительного колледжа, железнодорожного техникума, колледжа культуры и искусства, технического колледжа)</a:t>
            </a:r>
          </a:p>
          <a:p>
            <a:endParaRPr lang="ru-RU" dirty="0"/>
          </a:p>
        </p:txBody>
      </p:sp>
      <p:sp>
        <p:nvSpPr>
          <p:cNvPr id="6" name="TextBox 5"/>
          <p:cNvSpPr txBox="1"/>
          <p:nvPr/>
        </p:nvSpPr>
        <p:spPr>
          <a:xfrm>
            <a:off x="179512" y="1772816"/>
            <a:ext cx="8640960" cy="5355312"/>
          </a:xfrm>
          <a:prstGeom prst="rect">
            <a:avLst/>
          </a:prstGeom>
          <a:noFill/>
        </p:spPr>
        <p:txBody>
          <a:bodyPr wrap="square" rtlCol="0">
            <a:spAutoFit/>
          </a:bodyPr>
          <a:lstStyle/>
          <a:p>
            <a:pPr algn="just"/>
            <a:r>
              <a:rPr lang="ru-RU" b="1" dirty="0"/>
              <a:t>5. Костерин Г. И.</a:t>
            </a:r>
            <a:endParaRPr lang="ru-RU" dirty="0"/>
          </a:p>
          <a:p>
            <a:pPr algn="just"/>
            <a:r>
              <a:rPr lang="ru-RU" b="1" dirty="0"/>
              <a:t>«Карьера плюс» - для будущих строителей</a:t>
            </a:r>
            <a:r>
              <a:rPr lang="ru-RU" b="1" dirty="0" smtClean="0"/>
              <a:t>.</a:t>
            </a:r>
            <a:endParaRPr lang="en-US" b="1" dirty="0" smtClean="0"/>
          </a:p>
          <a:p>
            <a:pPr algn="just"/>
            <a:endParaRPr lang="ru-RU" dirty="0"/>
          </a:p>
          <a:p>
            <a:pPr algn="just"/>
            <a:r>
              <a:rPr lang="ru-RU" b="1" i="1" dirty="0"/>
              <a:t>Аннотация</a:t>
            </a:r>
            <a:r>
              <a:rPr lang="ru-RU" i="1" dirty="0"/>
              <a:t>:</a:t>
            </a:r>
            <a:endParaRPr lang="ru-RU" dirty="0"/>
          </a:p>
          <a:p>
            <a:pPr algn="just"/>
            <a:r>
              <a:rPr lang="ru-RU" i="1" dirty="0"/>
              <a:t>В статье представлен опыт работы Московского колледжа современных технологий. Кратко рассказано о структуре многофункционального колледжа.</a:t>
            </a:r>
            <a:endParaRPr lang="ru-RU" dirty="0"/>
          </a:p>
          <a:p>
            <a:pPr algn="just"/>
            <a:r>
              <a:rPr lang="ru-RU" b="1" dirty="0"/>
              <a:t>//Профессиональное образование. Столица. – 2015. - № 11. - С. 26.</a:t>
            </a:r>
            <a:endParaRPr lang="ru-RU" dirty="0"/>
          </a:p>
          <a:p>
            <a:pPr algn="just"/>
            <a:r>
              <a:rPr lang="ru-RU" b="1" dirty="0"/>
              <a:t> </a:t>
            </a:r>
            <a:endParaRPr lang="ru-RU" dirty="0"/>
          </a:p>
          <a:p>
            <a:pPr algn="just"/>
            <a:r>
              <a:rPr lang="ru-RU" b="1" dirty="0"/>
              <a:t>6. Гусев И. Е., Зенкина С. В.</a:t>
            </a:r>
            <a:endParaRPr lang="ru-RU" dirty="0"/>
          </a:p>
          <a:p>
            <a:pPr algn="just"/>
            <a:r>
              <a:rPr lang="ru-RU" b="1" dirty="0"/>
              <a:t>Соревнования по информационной безопасности формата </a:t>
            </a:r>
            <a:r>
              <a:rPr lang="en-US" b="1" dirty="0"/>
              <a:t>CTF</a:t>
            </a:r>
            <a:r>
              <a:rPr lang="ru-RU" b="1" dirty="0"/>
              <a:t> как пример </a:t>
            </a:r>
            <a:r>
              <a:rPr lang="ru-RU" b="1" dirty="0" err="1"/>
              <a:t>игрофикации</a:t>
            </a:r>
            <a:r>
              <a:rPr lang="ru-RU" b="1" dirty="0"/>
              <a:t> учебного процесса на основе ИКТ. Железнодорожный техникум</a:t>
            </a:r>
            <a:r>
              <a:rPr lang="ru-RU" b="1" dirty="0" smtClean="0"/>
              <a:t>.</a:t>
            </a:r>
            <a:endParaRPr lang="en-US" b="1" dirty="0" smtClean="0"/>
          </a:p>
          <a:p>
            <a:pPr algn="just"/>
            <a:endParaRPr lang="ru-RU" b="1" dirty="0"/>
          </a:p>
          <a:p>
            <a:pPr algn="just"/>
            <a:r>
              <a:rPr lang="ru-RU" b="1" i="1" dirty="0"/>
              <a:t>Аннотация</a:t>
            </a:r>
            <a:r>
              <a:rPr lang="ru-RU" i="1" dirty="0"/>
              <a:t>:</a:t>
            </a:r>
            <a:endParaRPr lang="ru-RU" dirty="0"/>
          </a:p>
          <a:p>
            <a:pPr algn="just"/>
            <a:r>
              <a:rPr lang="ru-RU" i="1" dirty="0"/>
              <a:t>В статье рассматривается один из способов повышения учебной мотивации студентов IT-специальностей - </a:t>
            </a:r>
            <a:r>
              <a:rPr lang="ru-RU" i="1" dirty="0" err="1"/>
              <a:t>игрофикация</a:t>
            </a:r>
            <a:r>
              <a:rPr lang="ru-RU" i="1" dirty="0"/>
              <a:t> - на примере соревнований по информационной безопасности формата CTF.</a:t>
            </a:r>
            <a:endParaRPr lang="ru-RU" dirty="0"/>
          </a:p>
          <a:p>
            <a:pPr algn="just"/>
            <a:r>
              <a:rPr lang="ru-RU" b="1" dirty="0"/>
              <a:t>//Информатика в школе. – 2017. - № 6. - С. 30.</a:t>
            </a:r>
            <a:endParaRPr lang="ru-RU" dirty="0"/>
          </a:p>
          <a:p>
            <a:r>
              <a:rPr lang="ru-RU" b="1" dirty="0"/>
              <a:t> </a:t>
            </a:r>
            <a:endParaRPr lang="ru-RU" dirty="0"/>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520" y="764704"/>
            <a:ext cx="8568952" cy="1292662"/>
          </a:xfrm>
          <a:prstGeom prst="rect">
            <a:avLst/>
          </a:prstGeom>
          <a:noFill/>
        </p:spPr>
        <p:txBody>
          <a:bodyPr wrap="square" rtlCol="0">
            <a:spAutoFit/>
          </a:bodyPr>
          <a:lstStyle/>
          <a:p>
            <a:r>
              <a:rPr lang="en-US" sz="2400" b="1" dirty="0"/>
              <a:t>IX. </a:t>
            </a:r>
            <a:r>
              <a:rPr lang="ru-RU" sz="2400" b="1" dirty="0"/>
              <a:t>Профессиональное обучение – без границ</a:t>
            </a:r>
            <a:r>
              <a:rPr lang="ru-RU" b="1" dirty="0"/>
              <a:t> (для колледжа пищевой промышленности, строительного колледжа, железнодорожного техникума, колледжа культуры и искусства, технического колледжа)</a:t>
            </a:r>
          </a:p>
          <a:p>
            <a:endParaRPr lang="ru-RU" dirty="0"/>
          </a:p>
        </p:txBody>
      </p:sp>
      <p:sp>
        <p:nvSpPr>
          <p:cNvPr id="6" name="TextBox 5"/>
          <p:cNvSpPr txBox="1"/>
          <p:nvPr/>
        </p:nvSpPr>
        <p:spPr>
          <a:xfrm>
            <a:off x="251520" y="2057366"/>
            <a:ext cx="8712968" cy="3139321"/>
          </a:xfrm>
          <a:prstGeom prst="rect">
            <a:avLst/>
          </a:prstGeom>
          <a:noFill/>
        </p:spPr>
        <p:txBody>
          <a:bodyPr wrap="square" rtlCol="0">
            <a:spAutoFit/>
          </a:bodyPr>
          <a:lstStyle/>
          <a:p>
            <a:pPr algn="just"/>
            <a:r>
              <a:rPr lang="ru-RU" b="1" dirty="0"/>
              <a:t>7. Ваганова Н. О.</a:t>
            </a:r>
            <a:endParaRPr lang="ru-RU" dirty="0"/>
          </a:p>
          <a:p>
            <a:pPr algn="just"/>
            <a:r>
              <a:rPr lang="ru-RU" b="1" dirty="0"/>
              <a:t>Оценка качества подготовки специалистов в университетском комплексе</a:t>
            </a:r>
            <a:r>
              <a:rPr lang="ru-RU" b="1" dirty="0" smtClean="0"/>
              <a:t>.</a:t>
            </a:r>
            <a:endParaRPr lang="en-US" b="1" dirty="0" smtClean="0"/>
          </a:p>
          <a:p>
            <a:pPr algn="just"/>
            <a:endParaRPr lang="ru-RU" dirty="0"/>
          </a:p>
          <a:p>
            <a:pPr algn="just"/>
            <a:r>
              <a:rPr lang="ru-RU" b="1" i="1" dirty="0"/>
              <a:t>Аннотация</a:t>
            </a:r>
            <a:r>
              <a:rPr lang="ru-RU" i="1" dirty="0"/>
              <a:t>:</a:t>
            </a:r>
            <a:endParaRPr lang="ru-RU" dirty="0"/>
          </a:p>
          <a:p>
            <a:pPr algn="just"/>
            <a:r>
              <a:rPr lang="ru-RU" i="1" dirty="0"/>
              <a:t>Цель статьи - рассмотреть современные подходы к выявлению уровня подготовки специалистов в организациях профессионального образования. Актуальность обусловлена заинтересованностью работодателя в квалифицированных кадрах. Методика основана на взаимодействии образовательной организации и представителей производства. Описаны результаты.</a:t>
            </a:r>
            <a:endParaRPr lang="ru-RU" dirty="0"/>
          </a:p>
          <a:p>
            <a:pPr algn="just"/>
            <a:r>
              <a:rPr lang="ru-RU" b="1" dirty="0"/>
              <a:t>//Инновационные проекты и программы образования. – 2017. - № 5. - С. 39.</a:t>
            </a:r>
            <a:endParaRPr lang="ru-RU" dirty="0"/>
          </a:p>
          <a:p>
            <a:pPr algn="just"/>
            <a:endParaRPr lang="ru-RU" dirty="0"/>
          </a:p>
        </p:txBody>
      </p:sp>
    </p:spTree>
    <p:extLst>
      <p:ext uri="{BB962C8B-B14F-4D97-AF65-F5344CB8AC3E}">
        <p14:creationId xmlns:p14="http://schemas.microsoft.com/office/powerpoint/2010/main" val="1566440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692696"/>
            <a:ext cx="8568952" cy="1292662"/>
          </a:xfrm>
          <a:prstGeom prst="rect">
            <a:avLst/>
          </a:prstGeom>
          <a:noFill/>
        </p:spPr>
        <p:txBody>
          <a:bodyPr wrap="square" rtlCol="0">
            <a:spAutoFit/>
          </a:bodyPr>
          <a:lstStyle/>
          <a:p>
            <a:r>
              <a:rPr lang="en-US" sz="2400" b="1" dirty="0"/>
              <a:t>IX. </a:t>
            </a:r>
            <a:r>
              <a:rPr lang="ru-RU" sz="2400" b="1" dirty="0"/>
              <a:t>Профессиональное обучение – без границ</a:t>
            </a:r>
            <a:r>
              <a:rPr lang="ru-RU" b="1" dirty="0"/>
              <a:t> (для колледжа пищевой промышленности, строительного колледжа, железнодорожного техникума, колледжа культуры и искусства, технического колледжа)</a:t>
            </a:r>
          </a:p>
          <a:p>
            <a:endParaRPr lang="ru-RU" dirty="0"/>
          </a:p>
        </p:txBody>
      </p:sp>
      <p:sp>
        <p:nvSpPr>
          <p:cNvPr id="3" name="TextBox 2"/>
          <p:cNvSpPr txBox="1"/>
          <p:nvPr/>
        </p:nvSpPr>
        <p:spPr>
          <a:xfrm>
            <a:off x="251520" y="1772816"/>
            <a:ext cx="8712968" cy="5332229"/>
          </a:xfrm>
          <a:prstGeom prst="rect">
            <a:avLst/>
          </a:prstGeom>
          <a:noFill/>
        </p:spPr>
        <p:txBody>
          <a:bodyPr wrap="square" rtlCol="0">
            <a:spAutoFit/>
          </a:bodyPr>
          <a:lstStyle/>
          <a:p>
            <a:pPr algn="just"/>
            <a:r>
              <a:rPr lang="ru-RU" sz="1450" b="1" dirty="0"/>
              <a:t>8. Неупокоева Е. Е.</a:t>
            </a:r>
            <a:endParaRPr lang="ru-RU" sz="1450" dirty="0"/>
          </a:p>
          <a:p>
            <a:pPr algn="just"/>
            <a:r>
              <a:rPr lang="ru-RU" sz="1450" b="1" dirty="0"/>
              <a:t>Структурно-функциональная модель реализации педагогических условий подготовки педагогов профессионального обучения к использованию прикладного программного обеспечения в образовательном процессе</a:t>
            </a:r>
            <a:r>
              <a:rPr lang="ru-RU" sz="1450" b="1" dirty="0" smtClean="0"/>
              <a:t>.</a:t>
            </a:r>
          </a:p>
          <a:p>
            <a:pPr algn="just"/>
            <a:endParaRPr lang="ru-RU" sz="1450" dirty="0"/>
          </a:p>
          <a:p>
            <a:pPr algn="just"/>
            <a:r>
              <a:rPr lang="ru-RU" sz="1450" b="1" i="1" dirty="0"/>
              <a:t>Аннотация</a:t>
            </a:r>
            <a:r>
              <a:rPr lang="ru-RU" sz="1450" i="1" dirty="0"/>
              <a:t>:</a:t>
            </a:r>
            <a:endParaRPr lang="ru-RU" sz="1450" dirty="0"/>
          </a:p>
          <a:p>
            <a:pPr algn="just"/>
            <a:r>
              <a:rPr lang="ru-RU" sz="1450" i="1" dirty="0"/>
              <a:t>Актуальность проблемы подготовки педагогов профессионального обучения к использованию прикладного программного обеспечения в отраслевой и педагогической деятельности обусловлена высокими темпами роста роли информационных технологий в педагогической и отраслевой деятельности, в следствие чего возникает необходимость в адаптации педагогических условий организации образовательного процесса. В данной публикации освещается вопрос теоретического обоснования и разработки структурно-функциональной модели реализации педагогических условий подготовки педагогов профессионального обучения к использованию прикладного программного обеспечения в отраслевой и педагогической деятельности, в дальнейшем составляющих информационную компетентность. Ведущим методом при разработке данной модели является метод моделирования, позволяющий рассмотреть проблему как цельную систему, реализующую системно-</a:t>
            </a:r>
            <a:r>
              <a:rPr lang="ru-RU" sz="1450" i="1" dirty="0" err="1"/>
              <a:t>деятельностный</a:t>
            </a:r>
            <a:r>
              <a:rPr lang="ru-RU" sz="1450" i="1" dirty="0"/>
              <a:t> подход. В публикации представлены коротко представлены результаты внедрения модели подготовки, а также модель, дающая возможность обзорно рассмотреть факторы, позволяющие формировать или произвести измерение уровня </a:t>
            </a:r>
            <a:r>
              <a:rPr lang="ru-RU" sz="1450" i="1" dirty="0" err="1"/>
              <a:t>сформированности</a:t>
            </a:r>
            <a:r>
              <a:rPr lang="ru-RU" sz="1450" i="1" dirty="0"/>
              <a:t> компетенций, </a:t>
            </a:r>
            <a:r>
              <a:rPr lang="ru-RU" sz="1450" i="1" dirty="0" err="1"/>
              <a:t>дескриптированных</a:t>
            </a:r>
            <a:r>
              <a:rPr lang="ru-RU" sz="1450" i="1" dirty="0"/>
              <a:t> с учетом дублинской системы </a:t>
            </a:r>
            <a:r>
              <a:rPr lang="ru-RU" sz="1450" i="1" dirty="0" err="1"/>
              <a:t>дескриптирования</a:t>
            </a:r>
            <a:r>
              <a:rPr lang="ru-RU" sz="1450" i="1" dirty="0"/>
              <a:t>...</a:t>
            </a:r>
            <a:endParaRPr lang="ru-RU" sz="1450" dirty="0"/>
          </a:p>
          <a:p>
            <a:pPr algn="just"/>
            <a:r>
              <a:rPr lang="ru-RU" sz="1450" b="1" dirty="0"/>
              <a:t>//Инновационные проекты и программы образования. – 2017. - № 5. - С. 43.</a:t>
            </a:r>
            <a:endParaRPr lang="ru-RU" sz="1450" dirty="0"/>
          </a:p>
          <a:p>
            <a:r>
              <a:rPr lang="ru-RU" b="1" dirty="0"/>
              <a:t> </a:t>
            </a:r>
            <a:endParaRPr lang="ru-RU" dirty="0"/>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1916832"/>
            <a:ext cx="8568952" cy="4524315"/>
          </a:xfrm>
          <a:prstGeom prst="rect">
            <a:avLst/>
          </a:prstGeom>
          <a:noFill/>
        </p:spPr>
        <p:txBody>
          <a:bodyPr wrap="square" rtlCol="0">
            <a:spAutoFit/>
          </a:bodyPr>
          <a:lstStyle/>
          <a:p>
            <a:pPr algn="just"/>
            <a:r>
              <a:rPr lang="ru-RU" b="1" dirty="0"/>
              <a:t>9. </a:t>
            </a:r>
            <a:r>
              <a:rPr lang="ru-RU" b="1" dirty="0" err="1"/>
              <a:t>Музаметзянова</a:t>
            </a:r>
            <a:r>
              <a:rPr lang="ru-RU" b="1" dirty="0"/>
              <a:t> Л. Ю.</a:t>
            </a:r>
            <a:endParaRPr lang="ru-RU" dirty="0"/>
          </a:p>
          <a:p>
            <a:pPr algn="just"/>
            <a:r>
              <a:rPr lang="ru-RU" b="1" dirty="0"/>
              <a:t>Технологическое обеспечение формирования художественной компетентности студентов в процессе реализации ФГОС СПО в профессиональной школе культуры и искусства</a:t>
            </a:r>
            <a:r>
              <a:rPr lang="ru-RU" b="1" dirty="0" smtClean="0"/>
              <a:t>.</a:t>
            </a:r>
          </a:p>
          <a:p>
            <a:pPr algn="just"/>
            <a:endParaRPr lang="ru-RU" dirty="0"/>
          </a:p>
          <a:p>
            <a:pPr algn="just"/>
            <a:r>
              <a:rPr lang="ru-RU" b="1" i="1" dirty="0"/>
              <a:t>Аннотация</a:t>
            </a:r>
            <a:r>
              <a:rPr lang="ru-RU" i="1" dirty="0"/>
              <a:t>:</a:t>
            </a:r>
            <a:endParaRPr lang="ru-RU" dirty="0"/>
          </a:p>
          <a:p>
            <a:pPr algn="just"/>
            <a:r>
              <a:rPr lang="ru-RU" i="1" dirty="0"/>
              <a:t>В статье обозначена задача формирования художественной компетентности студентов в процессе внедрения ФГОС СПО в профессиональной школе культуры и искусства. Технологическая и дидактико-методическая обеспеченность формирования художественной компетентности раскрывается на основе использования арт-технологий как культурной формы образовательных инноваций, ориентированных на проектирование и реализацию художественно-творческой траектории профессионально-личностного развития будущего специалиста сферы культуры и искусства.</a:t>
            </a:r>
            <a:endParaRPr lang="ru-RU" dirty="0"/>
          </a:p>
          <a:p>
            <a:pPr algn="just"/>
            <a:r>
              <a:rPr lang="ru-RU" b="1" dirty="0"/>
              <a:t>//Инновации в образовании. – 2017. - № 8. - С. 65.</a:t>
            </a:r>
            <a:endParaRPr lang="ru-RU" dirty="0"/>
          </a:p>
          <a:p>
            <a:pPr algn="just"/>
            <a:endParaRPr lang="ru-RU" dirty="0"/>
          </a:p>
        </p:txBody>
      </p:sp>
      <p:sp>
        <p:nvSpPr>
          <p:cNvPr id="6" name="TextBox 5"/>
          <p:cNvSpPr txBox="1"/>
          <p:nvPr/>
        </p:nvSpPr>
        <p:spPr>
          <a:xfrm>
            <a:off x="251520" y="764704"/>
            <a:ext cx="8712968" cy="1292662"/>
          </a:xfrm>
          <a:prstGeom prst="rect">
            <a:avLst/>
          </a:prstGeom>
          <a:noFill/>
        </p:spPr>
        <p:txBody>
          <a:bodyPr wrap="square" rtlCol="0">
            <a:spAutoFit/>
          </a:bodyPr>
          <a:lstStyle/>
          <a:p>
            <a:r>
              <a:rPr lang="en-US" sz="2400" b="1" dirty="0"/>
              <a:t>IX. </a:t>
            </a:r>
            <a:r>
              <a:rPr lang="ru-RU" sz="2400" b="1" dirty="0"/>
              <a:t>Профессиональное обучение – без границ</a:t>
            </a:r>
            <a:r>
              <a:rPr lang="ru-RU" b="1" dirty="0"/>
              <a:t> (для колледжа пищевой промышленности, строительного колледжа, железнодорожного техникума, колледжа культуры и искусства, технического колледжа)</a:t>
            </a:r>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764704"/>
            <a:ext cx="8856984" cy="1292662"/>
          </a:xfrm>
          <a:prstGeom prst="rect">
            <a:avLst/>
          </a:prstGeom>
          <a:noFill/>
        </p:spPr>
        <p:txBody>
          <a:bodyPr wrap="square" rtlCol="0">
            <a:spAutoFit/>
          </a:bodyPr>
          <a:lstStyle/>
          <a:p>
            <a:r>
              <a:rPr lang="en-US" sz="2400" b="1" dirty="0"/>
              <a:t>IX. </a:t>
            </a:r>
            <a:r>
              <a:rPr lang="ru-RU" sz="2400" b="1" dirty="0"/>
              <a:t>Профессиональное обучение – без границ</a:t>
            </a:r>
            <a:r>
              <a:rPr lang="ru-RU" b="1" dirty="0"/>
              <a:t> (для колледжа пищевой промышленности, строительного колледжа, железнодорожного техникума, колледжа культуры и искусства, технического колледжа)</a:t>
            </a:r>
          </a:p>
          <a:p>
            <a:endParaRPr lang="ru-RU" dirty="0"/>
          </a:p>
        </p:txBody>
      </p:sp>
      <p:sp>
        <p:nvSpPr>
          <p:cNvPr id="3" name="TextBox 2"/>
          <p:cNvSpPr txBox="1"/>
          <p:nvPr/>
        </p:nvSpPr>
        <p:spPr>
          <a:xfrm>
            <a:off x="179512" y="1916832"/>
            <a:ext cx="8856984" cy="4878259"/>
          </a:xfrm>
          <a:prstGeom prst="rect">
            <a:avLst/>
          </a:prstGeom>
          <a:noFill/>
        </p:spPr>
        <p:txBody>
          <a:bodyPr wrap="square" rtlCol="0">
            <a:spAutoFit/>
          </a:bodyPr>
          <a:lstStyle/>
          <a:p>
            <a:pPr algn="just"/>
            <a:r>
              <a:rPr lang="ru-RU" sz="1250" b="1" dirty="0"/>
              <a:t>10. </a:t>
            </a:r>
            <a:r>
              <a:rPr lang="ru-RU" sz="1250" b="1" dirty="0" err="1"/>
              <a:t>Музаметзянова</a:t>
            </a:r>
            <a:r>
              <a:rPr lang="ru-RU" sz="1250" b="1" dirty="0"/>
              <a:t> Л. Ю.</a:t>
            </a:r>
            <a:endParaRPr lang="ru-RU" sz="1250" dirty="0"/>
          </a:p>
          <a:p>
            <a:pPr algn="just"/>
            <a:r>
              <a:rPr lang="ru-RU" sz="1250" b="1" dirty="0"/>
              <a:t>Формирование художественной компетентности учащихся хореографической школы на основе эмоционально-ценностных механизмов искусства</a:t>
            </a:r>
            <a:r>
              <a:rPr lang="ru-RU" sz="1250" b="1" dirty="0" smtClean="0"/>
              <a:t>.</a:t>
            </a:r>
          </a:p>
          <a:p>
            <a:pPr algn="just"/>
            <a:endParaRPr lang="ru-RU" sz="1250" dirty="0"/>
          </a:p>
          <a:p>
            <a:pPr algn="just"/>
            <a:r>
              <a:rPr lang="ru-RU" sz="1250" b="1" i="1" dirty="0"/>
              <a:t>Аннотация</a:t>
            </a:r>
            <a:r>
              <a:rPr lang="ru-RU" sz="1250" i="1" dirty="0"/>
              <a:t>:</a:t>
            </a:r>
            <a:endParaRPr lang="ru-RU" sz="1250" dirty="0"/>
          </a:p>
          <a:p>
            <a:pPr algn="just"/>
            <a:r>
              <a:rPr lang="ru-RU" sz="1250" i="1" dirty="0"/>
              <a:t>В статье обозначены задачи современного художественного образования учащихся хореографической школы, которые могут быть решены при помощи арт-технологий, содержащих методический ресурс модульно-</a:t>
            </a:r>
            <a:r>
              <a:rPr lang="ru-RU" sz="1250" i="1" dirty="0" err="1"/>
              <a:t>компетентностного</a:t>
            </a:r>
            <a:r>
              <a:rPr lang="ru-RU" sz="1250" i="1" dirty="0"/>
              <a:t> обеспечения реализации ФГОС СПО в профессионально-художественной подготовке будущего специалиста сферы культуры и искусства, обеспечивающий интеграцию общих и профессиональных компетенций в целях формирования художественной компетентности через систему эмоционально-образных механизмов.</a:t>
            </a:r>
            <a:endParaRPr lang="ru-RU" sz="1250" dirty="0"/>
          </a:p>
          <a:p>
            <a:pPr algn="just"/>
            <a:r>
              <a:rPr lang="ru-RU" sz="1250" b="1" dirty="0"/>
              <a:t>//Инновации в образовании. – 2016. - № 9. - С. 113.</a:t>
            </a:r>
            <a:endParaRPr lang="ru-RU" sz="1250" dirty="0"/>
          </a:p>
          <a:p>
            <a:pPr algn="just"/>
            <a:r>
              <a:rPr lang="ru-RU" sz="1250" b="1" dirty="0"/>
              <a:t> </a:t>
            </a:r>
            <a:endParaRPr lang="ru-RU" sz="1250" dirty="0"/>
          </a:p>
          <a:p>
            <a:pPr algn="just"/>
            <a:r>
              <a:rPr lang="ru-RU" sz="1250" b="1" dirty="0"/>
              <a:t>11. </a:t>
            </a:r>
            <a:r>
              <a:rPr lang="ru-RU" sz="1250" b="1" dirty="0" err="1"/>
              <a:t>Судуткина</a:t>
            </a:r>
            <a:r>
              <a:rPr lang="ru-RU" sz="1250" b="1" dirty="0"/>
              <a:t> И. А.</a:t>
            </a:r>
            <a:endParaRPr lang="ru-RU" sz="1250" dirty="0"/>
          </a:p>
          <a:p>
            <a:pPr algn="just"/>
            <a:r>
              <a:rPr lang="ru-RU" sz="1250" b="1" dirty="0"/>
              <a:t>Технология формирования социально-трудовой компетентности студентов в современной образовательной среде. Технический колледж</a:t>
            </a:r>
            <a:r>
              <a:rPr lang="ru-RU" sz="1250" b="1" dirty="0" smtClean="0"/>
              <a:t>.</a:t>
            </a:r>
          </a:p>
          <a:p>
            <a:pPr algn="just"/>
            <a:endParaRPr lang="ru-RU" sz="1250" dirty="0"/>
          </a:p>
          <a:p>
            <a:pPr algn="just"/>
            <a:r>
              <a:rPr lang="ru-RU" sz="1250" b="1" i="1" dirty="0"/>
              <a:t>Аннотация</a:t>
            </a:r>
            <a:r>
              <a:rPr lang="ru-RU" sz="1250" i="1" dirty="0"/>
              <a:t>:</a:t>
            </a:r>
            <a:endParaRPr lang="ru-RU" sz="1250" dirty="0"/>
          </a:p>
          <a:p>
            <a:pPr algn="just"/>
            <a:r>
              <a:rPr lang="ru-RU" sz="1250" i="1" dirty="0"/>
              <a:t>В статье представлена технология формирования социально-трудовой компетентности студентов колледжа технического профиля обучения в современной общеобразовательной среде. Автор приводит краткое описание каждого этапа формирующего эксперимента посредством организации единой информационной образовательной среды колледжа.</a:t>
            </a:r>
            <a:endParaRPr lang="ru-RU" sz="1250" dirty="0"/>
          </a:p>
          <a:p>
            <a:pPr algn="just"/>
            <a:r>
              <a:rPr lang="ru-RU" sz="1250" b="1" dirty="0"/>
              <a:t>//Профессиональное образование. Столица. – 2017. - № 9. - С. 40.</a:t>
            </a:r>
            <a:endParaRPr lang="ru-RU" sz="1250" dirty="0"/>
          </a:p>
          <a:p>
            <a:r>
              <a:rPr lang="ru-RU" dirty="0"/>
              <a:t> </a:t>
            </a:r>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856984" cy="369332"/>
          </a:xfrm>
          <a:prstGeom prst="rect">
            <a:avLst/>
          </a:prstGeom>
          <a:noFill/>
        </p:spPr>
        <p:txBody>
          <a:bodyPr wrap="square" rtlCol="0">
            <a:spAutoFit/>
          </a:bodyPr>
          <a:lstStyle/>
          <a:p>
            <a:endParaRPr lang="ru-RU" dirty="0"/>
          </a:p>
        </p:txBody>
      </p:sp>
      <p:sp>
        <p:nvSpPr>
          <p:cNvPr id="3" name="TextBox 2"/>
          <p:cNvSpPr txBox="1"/>
          <p:nvPr/>
        </p:nvSpPr>
        <p:spPr>
          <a:xfrm>
            <a:off x="179512" y="877362"/>
            <a:ext cx="8856984" cy="369332"/>
          </a:xfrm>
          <a:prstGeom prst="rect">
            <a:avLst/>
          </a:prstGeom>
          <a:noFill/>
        </p:spPr>
        <p:txBody>
          <a:bodyPr wrap="square" rtlCol="0">
            <a:spAutoFit/>
          </a:bodyPr>
          <a:lstStyle/>
          <a:p>
            <a:endParaRPr lang="ru-RU" dirty="0"/>
          </a:p>
        </p:txBody>
      </p:sp>
      <p:sp>
        <p:nvSpPr>
          <p:cNvPr id="8" name="TextBox 7"/>
          <p:cNvSpPr txBox="1"/>
          <p:nvPr/>
        </p:nvSpPr>
        <p:spPr>
          <a:xfrm>
            <a:off x="179512" y="744794"/>
            <a:ext cx="8784976" cy="830997"/>
          </a:xfrm>
          <a:prstGeom prst="rect">
            <a:avLst/>
          </a:prstGeom>
          <a:noFill/>
        </p:spPr>
        <p:txBody>
          <a:bodyPr wrap="square" rtlCol="0">
            <a:spAutoFit/>
          </a:bodyPr>
          <a:lstStyle/>
          <a:p>
            <a:pPr algn="just"/>
            <a:r>
              <a:rPr lang="en-US" sz="2400" b="1" dirty="0" smtClean="0"/>
              <a:t>X. </a:t>
            </a:r>
            <a:r>
              <a:rPr lang="ru-RU" sz="2400" b="1" dirty="0" smtClean="0"/>
              <a:t>Общеобразовательные </a:t>
            </a:r>
            <a:r>
              <a:rPr lang="ru-RU" sz="2400" b="1" dirty="0"/>
              <a:t>дисциплины в системе СПО</a:t>
            </a:r>
          </a:p>
          <a:p>
            <a:pPr algn="just"/>
            <a:endParaRPr lang="ru-RU" sz="2400" b="1" dirty="0"/>
          </a:p>
        </p:txBody>
      </p:sp>
      <p:sp>
        <p:nvSpPr>
          <p:cNvPr id="9" name="TextBox 8"/>
          <p:cNvSpPr txBox="1"/>
          <p:nvPr/>
        </p:nvSpPr>
        <p:spPr>
          <a:xfrm>
            <a:off x="179512" y="1246694"/>
            <a:ext cx="8784976" cy="5278368"/>
          </a:xfrm>
          <a:prstGeom prst="rect">
            <a:avLst/>
          </a:prstGeom>
          <a:noFill/>
        </p:spPr>
        <p:txBody>
          <a:bodyPr wrap="square" rtlCol="0">
            <a:spAutoFit/>
          </a:bodyPr>
          <a:lstStyle/>
          <a:p>
            <a:pPr algn="just"/>
            <a:r>
              <a:rPr lang="ru-RU" sz="1450" b="1" dirty="0"/>
              <a:t>1. Жуков Г. Н.</a:t>
            </a:r>
            <a:endParaRPr lang="ru-RU" sz="1450" dirty="0"/>
          </a:p>
          <a:p>
            <a:pPr algn="just"/>
            <a:r>
              <a:rPr lang="ru-RU" sz="1450" b="1" dirty="0"/>
              <a:t>Профессиональный стандарт педагога и особенности его реализации в системе СПО</a:t>
            </a:r>
            <a:r>
              <a:rPr lang="ru-RU" sz="1450" b="1" dirty="0" smtClean="0"/>
              <a:t>.</a:t>
            </a:r>
            <a:endParaRPr lang="en-US" sz="1450" b="1" dirty="0" smtClean="0"/>
          </a:p>
          <a:p>
            <a:pPr algn="just"/>
            <a:endParaRPr lang="ru-RU" sz="1450" dirty="0"/>
          </a:p>
          <a:p>
            <a:pPr algn="just"/>
            <a:r>
              <a:rPr lang="ru-RU" sz="1450" b="1" i="1" dirty="0"/>
              <a:t>Аннотация</a:t>
            </a:r>
            <a:r>
              <a:rPr lang="ru-RU" sz="1450" i="1" dirty="0"/>
              <a:t>:</a:t>
            </a:r>
            <a:endParaRPr lang="ru-RU" sz="1450" dirty="0"/>
          </a:p>
          <a:p>
            <a:pPr algn="just"/>
            <a:r>
              <a:rPr lang="ru-RU" sz="1450" i="1" dirty="0"/>
              <a:t>В статье рассматривается вопрос состояния кадрового потенциала учреждений СПО. Подготовка, переподготовка и повышение квалификации преподавателей общепрофессиональных и профессиональных дисциплин, а также мастеров производственного обучения в условиях реализации Профессионального стандарта «Педагог профессионального обучения, профессионального образования и дополнительного профессионального образования».</a:t>
            </a:r>
            <a:endParaRPr lang="ru-RU" sz="1450" dirty="0"/>
          </a:p>
          <a:p>
            <a:pPr algn="just"/>
            <a:r>
              <a:rPr lang="ru-RU" sz="1450" b="1" dirty="0"/>
              <a:t>//Профессиональное образование. Столица. – 2016. - № 11. - С. 28.</a:t>
            </a:r>
            <a:endParaRPr lang="ru-RU" sz="1450" dirty="0"/>
          </a:p>
          <a:p>
            <a:pPr algn="just"/>
            <a:r>
              <a:rPr lang="ru-RU" sz="1450" b="1" dirty="0"/>
              <a:t> </a:t>
            </a:r>
            <a:endParaRPr lang="ru-RU" sz="1450" dirty="0"/>
          </a:p>
          <a:p>
            <a:pPr algn="just"/>
            <a:r>
              <a:rPr lang="ru-RU" sz="1450" b="1" dirty="0"/>
              <a:t>2. Николаева Н. В.</a:t>
            </a:r>
            <a:endParaRPr lang="ru-RU" sz="1450" dirty="0"/>
          </a:p>
          <a:p>
            <a:pPr algn="just"/>
            <a:r>
              <a:rPr lang="ru-RU" sz="1450" b="1" dirty="0"/>
              <a:t>Образовательные технологии в процессе профессионально направленного обучения математике в колледже</a:t>
            </a:r>
            <a:r>
              <a:rPr lang="ru-RU" sz="1450" b="1" dirty="0" smtClean="0"/>
              <a:t>.</a:t>
            </a:r>
            <a:endParaRPr lang="en-US" sz="1450" b="1" dirty="0" smtClean="0"/>
          </a:p>
          <a:p>
            <a:pPr algn="just"/>
            <a:endParaRPr lang="ru-RU" sz="1450" dirty="0"/>
          </a:p>
          <a:p>
            <a:pPr algn="just"/>
            <a:r>
              <a:rPr lang="ru-RU" sz="1450" b="1" i="1" dirty="0"/>
              <a:t>Аннотация</a:t>
            </a:r>
            <a:r>
              <a:rPr lang="ru-RU" sz="1450" dirty="0"/>
              <a:t>:</a:t>
            </a:r>
          </a:p>
          <a:p>
            <a:pPr algn="just"/>
            <a:r>
              <a:rPr lang="ru-RU" sz="1450" i="1" dirty="0"/>
              <a:t>В данной статье рассмотрены эффективные образовательные технологии, позволяющие реализовать профессионально направленное обучение математике в колледже. Среди многообразия образовательных технологий выделены: проектная, игровая, проблемная, ИКТ-технология, кейс-</a:t>
            </a:r>
            <a:r>
              <a:rPr lang="ru-RU" sz="1450" i="1" dirty="0" err="1"/>
              <a:t>стади</a:t>
            </a:r>
            <a:r>
              <a:rPr lang="ru-RU" sz="1450" i="1" dirty="0"/>
              <a:t>. В статье также показаны возможности использования указанных образовательных технологий в процессе математической подготовки будущих специалистов среднего звена.</a:t>
            </a:r>
            <a:endParaRPr lang="ru-RU" sz="1450" dirty="0"/>
          </a:p>
          <a:p>
            <a:pPr algn="just"/>
            <a:r>
              <a:rPr lang="ru-RU" sz="1450" b="1" dirty="0"/>
              <a:t>//Методист. – 2017. - № 9. - С. 44.</a:t>
            </a:r>
            <a:endParaRPr lang="ru-RU" sz="1450" dirty="0"/>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692696"/>
            <a:ext cx="8712968" cy="1015663"/>
          </a:xfrm>
          <a:prstGeom prst="rect">
            <a:avLst/>
          </a:prstGeom>
          <a:noFill/>
        </p:spPr>
        <p:txBody>
          <a:bodyPr wrap="square" rtlCol="0">
            <a:spAutoFit/>
          </a:bodyPr>
          <a:lstStyle/>
          <a:p>
            <a:pPr algn="just"/>
            <a:r>
              <a:rPr lang="en-US" sz="2400" b="1" dirty="0"/>
              <a:t>X. </a:t>
            </a:r>
            <a:r>
              <a:rPr lang="ru-RU" sz="2400" b="1" dirty="0"/>
              <a:t>Общеобразовательные дисциплины в системе СПО</a:t>
            </a:r>
          </a:p>
          <a:p>
            <a:pPr algn="just"/>
            <a:endParaRPr lang="ru-RU" b="1" dirty="0"/>
          </a:p>
          <a:p>
            <a:endParaRPr lang="ru-RU" dirty="0"/>
          </a:p>
        </p:txBody>
      </p:sp>
      <p:sp>
        <p:nvSpPr>
          <p:cNvPr id="3" name="TextBox 2"/>
          <p:cNvSpPr txBox="1"/>
          <p:nvPr/>
        </p:nvSpPr>
        <p:spPr>
          <a:xfrm>
            <a:off x="251520" y="1412776"/>
            <a:ext cx="8712968" cy="5539978"/>
          </a:xfrm>
          <a:prstGeom prst="rect">
            <a:avLst/>
          </a:prstGeom>
          <a:noFill/>
        </p:spPr>
        <p:txBody>
          <a:bodyPr wrap="square" rtlCol="0">
            <a:spAutoFit/>
          </a:bodyPr>
          <a:lstStyle/>
          <a:p>
            <a:pPr algn="just"/>
            <a:r>
              <a:rPr lang="ru-RU" sz="1400" b="1" dirty="0"/>
              <a:t>3. </a:t>
            </a:r>
            <a:r>
              <a:rPr lang="ru-RU" sz="1400" b="1" dirty="0" err="1"/>
              <a:t>Ахмадова</a:t>
            </a:r>
            <a:r>
              <a:rPr lang="ru-RU" sz="1400" b="1" dirty="0"/>
              <a:t> Г.</a:t>
            </a:r>
            <a:endParaRPr lang="ru-RU" sz="1400" dirty="0"/>
          </a:p>
          <a:p>
            <a:pPr algn="just"/>
            <a:r>
              <a:rPr lang="ru-RU" sz="1400" b="1" dirty="0"/>
              <a:t>Компьютерное моделирование операций над множествами в дискретной математике</a:t>
            </a:r>
            <a:r>
              <a:rPr lang="ru-RU" sz="1400" b="1" dirty="0" smtClean="0"/>
              <a:t>.</a:t>
            </a:r>
          </a:p>
          <a:p>
            <a:pPr algn="just"/>
            <a:endParaRPr lang="ru-RU" sz="1400" dirty="0"/>
          </a:p>
          <a:p>
            <a:pPr algn="just"/>
            <a:r>
              <a:rPr lang="ru-RU" sz="1400" b="1" i="1" dirty="0"/>
              <a:t>Аннотация</a:t>
            </a:r>
            <a:r>
              <a:rPr lang="ru-RU" sz="1400" dirty="0"/>
              <a:t>:</a:t>
            </a:r>
          </a:p>
          <a:p>
            <a:pPr algn="just"/>
            <a:r>
              <a:rPr lang="ru-RU" sz="1400" i="1" dirty="0"/>
              <a:t>Основными задачами обучения дискретной математике с помощью наглядной имитационной компьютерной модели является развитие логических и математических способностей обучаемых, формирование умений построения и анализа математических моделей и алгоритмов их исследования, формирование представлений о математике как едином целом, осознание связи между математикой и другими дисциплинами, связи между математикой и информатикой.</a:t>
            </a:r>
            <a:endParaRPr lang="ru-RU" sz="1400" dirty="0"/>
          </a:p>
          <a:p>
            <a:pPr algn="just"/>
            <a:r>
              <a:rPr lang="ru-RU" sz="1400" i="1" dirty="0"/>
              <a:t>Этапы непрерывного обучения дискретной математике определяются возрастом обучаемых, их психологическими и физическими возможностями, различными целями и задачами, достигаемыми и решаемыми при обучении.</a:t>
            </a:r>
            <a:endParaRPr lang="ru-RU" sz="1400" dirty="0"/>
          </a:p>
          <a:p>
            <a:pPr algn="just"/>
            <a:r>
              <a:rPr lang="ru-RU" sz="1400" b="1" dirty="0"/>
              <a:t>//Учитель. – 2017. - № 2. - С. 30.</a:t>
            </a:r>
            <a:endParaRPr lang="ru-RU" sz="1400" dirty="0"/>
          </a:p>
          <a:p>
            <a:pPr algn="just"/>
            <a:r>
              <a:rPr lang="ru-RU" sz="1400" b="1" dirty="0"/>
              <a:t> </a:t>
            </a:r>
            <a:endParaRPr lang="ru-RU" sz="1400" dirty="0"/>
          </a:p>
          <a:p>
            <a:pPr algn="just"/>
            <a:r>
              <a:rPr lang="ru-RU" sz="1400" b="1" dirty="0"/>
              <a:t>4. Андреева Е. И.</a:t>
            </a:r>
            <a:endParaRPr lang="ru-RU" sz="1400" dirty="0"/>
          </a:p>
          <a:p>
            <a:pPr algn="just"/>
            <a:r>
              <a:rPr lang="ru-RU" sz="1400" b="1" dirty="0"/>
              <a:t>Комплексное методическое обеспечение внеаудиторной самостоятельной работы студентов по дисциплине «Математика</a:t>
            </a:r>
            <a:r>
              <a:rPr lang="ru-RU" sz="1400" b="1" dirty="0" smtClean="0"/>
              <a:t>».</a:t>
            </a:r>
          </a:p>
          <a:p>
            <a:pPr algn="just"/>
            <a:endParaRPr lang="ru-RU" sz="1400" dirty="0"/>
          </a:p>
          <a:p>
            <a:pPr algn="just"/>
            <a:r>
              <a:rPr lang="ru-RU" sz="1400" b="1" i="1" dirty="0"/>
              <a:t>Аннотация</a:t>
            </a:r>
            <a:r>
              <a:rPr lang="ru-RU" sz="1400" dirty="0"/>
              <a:t>:</a:t>
            </a:r>
          </a:p>
          <a:p>
            <a:pPr algn="just"/>
            <a:r>
              <a:rPr lang="ru-RU" sz="1400" i="1" dirty="0"/>
              <a:t>В данной статье представлен опыт работы по комплексному методическому обеспечению внеаудиторной самостоятельной работы по дисциплине ЕН.01 Математика для студентов, обучающихся по программе подготовки специалистов среднего звена: планирование, нормирование, дифференцированный подход, контроль.</a:t>
            </a:r>
            <a:endParaRPr lang="ru-RU" sz="1400" dirty="0"/>
          </a:p>
          <a:p>
            <a:pPr algn="just"/>
            <a:r>
              <a:rPr lang="ru-RU" sz="1400" b="1" dirty="0"/>
              <a:t>//Методист. – 2016. - № 2. - С. 36.</a:t>
            </a:r>
            <a:endParaRPr lang="ru-RU" sz="1400" dirty="0"/>
          </a:p>
          <a:p>
            <a:endParaRPr lang="ru-RU" dirty="0"/>
          </a:p>
        </p:txBody>
      </p:sp>
    </p:spTree>
    <p:extLst>
      <p:ext uri="{BB962C8B-B14F-4D97-AF65-F5344CB8AC3E}">
        <p14:creationId xmlns:p14="http://schemas.microsoft.com/office/powerpoint/2010/main" val="1566440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692696"/>
            <a:ext cx="8640960" cy="1015663"/>
          </a:xfrm>
          <a:prstGeom prst="rect">
            <a:avLst/>
          </a:prstGeom>
          <a:noFill/>
        </p:spPr>
        <p:txBody>
          <a:bodyPr wrap="square" rtlCol="0">
            <a:spAutoFit/>
          </a:bodyPr>
          <a:lstStyle/>
          <a:p>
            <a:pPr algn="just"/>
            <a:r>
              <a:rPr lang="en-US" sz="2400" b="1" dirty="0"/>
              <a:t>X. </a:t>
            </a:r>
            <a:r>
              <a:rPr lang="ru-RU" sz="2400" b="1" dirty="0"/>
              <a:t>Общеобразовательные дисциплины в системе СПО</a:t>
            </a:r>
          </a:p>
          <a:p>
            <a:pPr algn="just"/>
            <a:endParaRPr lang="ru-RU" b="1" dirty="0"/>
          </a:p>
          <a:p>
            <a:endParaRPr lang="ru-RU" dirty="0"/>
          </a:p>
        </p:txBody>
      </p:sp>
      <p:sp>
        <p:nvSpPr>
          <p:cNvPr id="8" name="TextBox 7"/>
          <p:cNvSpPr txBox="1"/>
          <p:nvPr/>
        </p:nvSpPr>
        <p:spPr>
          <a:xfrm>
            <a:off x="251520" y="1200527"/>
            <a:ext cx="8568952" cy="5601533"/>
          </a:xfrm>
          <a:prstGeom prst="rect">
            <a:avLst/>
          </a:prstGeom>
          <a:noFill/>
        </p:spPr>
        <p:txBody>
          <a:bodyPr wrap="square" rtlCol="0">
            <a:spAutoFit/>
          </a:bodyPr>
          <a:lstStyle/>
          <a:p>
            <a:pPr algn="just"/>
            <a:r>
              <a:rPr lang="ru-RU" sz="1700" b="1" dirty="0"/>
              <a:t>5. Николаева И. В.</a:t>
            </a:r>
            <a:endParaRPr lang="ru-RU" sz="1700" dirty="0"/>
          </a:p>
          <a:p>
            <a:pPr algn="just"/>
            <a:r>
              <a:rPr lang="ru-RU" sz="1700" b="1" dirty="0"/>
              <a:t>Профессионально-направленное обучение математике в колледже</a:t>
            </a:r>
            <a:r>
              <a:rPr lang="ru-RU" sz="1700" b="1" dirty="0" smtClean="0"/>
              <a:t>.</a:t>
            </a:r>
          </a:p>
          <a:p>
            <a:pPr algn="just"/>
            <a:endParaRPr lang="ru-RU" sz="1700" dirty="0"/>
          </a:p>
          <a:p>
            <a:pPr algn="just"/>
            <a:r>
              <a:rPr lang="ru-RU" sz="1700" b="1" i="1" dirty="0"/>
              <a:t>Аннотация</a:t>
            </a:r>
            <a:r>
              <a:rPr lang="ru-RU" sz="1700" dirty="0"/>
              <a:t>:</a:t>
            </a:r>
          </a:p>
          <a:p>
            <a:pPr algn="just"/>
            <a:r>
              <a:rPr lang="ru-RU" sz="1700" i="1" dirty="0"/>
              <a:t>В статье рассматривается роль профессионально направленного обучения математике в колледже. В качестве основного средства для его реализации в средних профессиональных учебных заданиях предлагается использование профессионально ориентированных задач. Сформулированы основные требования, на которые нужно опираться при разработке профессионально ориентированных задач.</a:t>
            </a:r>
            <a:endParaRPr lang="ru-RU" sz="1700" dirty="0"/>
          </a:p>
          <a:p>
            <a:pPr algn="just"/>
            <a:r>
              <a:rPr lang="ru-RU" sz="1700" b="1" dirty="0"/>
              <a:t>//Методист. – 2016. - № 3. - С. 33.</a:t>
            </a:r>
            <a:endParaRPr lang="ru-RU" sz="1700" dirty="0"/>
          </a:p>
          <a:p>
            <a:pPr algn="just"/>
            <a:r>
              <a:rPr lang="ru-RU" sz="1700" b="1" dirty="0"/>
              <a:t> </a:t>
            </a:r>
            <a:endParaRPr lang="ru-RU" sz="1700" dirty="0"/>
          </a:p>
          <a:p>
            <a:pPr algn="just"/>
            <a:r>
              <a:rPr lang="ru-RU" sz="1700" b="1" dirty="0"/>
              <a:t>6. </a:t>
            </a:r>
            <a:r>
              <a:rPr lang="ru-RU" sz="1700" b="1" dirty="0" err="1"/>
              <a:t>Казенкина</a:t>
            </a:r>
            <a:r>
              <a:rPr lang="ru-RU" sz="1700" b="1" dirty="0"/>
              <a:t> А. В.</a:t>
            </a:r>
            <a:endParaRPr lang="ru-RU" sz="1700" dirty="0"/>
          </a:p>
          <a:p>
            <a:pPr algn="just"/>
            <a:r>
              <a:rPr lang="ru-RU" sz="1700" b="1" dirty="0"/>
              <a:t>Ролевая игра на уроке иностранного языка</a:t>
            </a:r>
            <a:r>
              <a:rPr lang="ru-RU" sz="1700" b="1" dirty="0" smtClean="0"/>
              <a:t>.</a:t>
            </a:r>
          </a:p>
          <a:p>
            <a:pPr algn="just"/>
            <a:endParaRPr lang="ru-RU" sz="1700" dirty="0"/>
          </a:p>
          <a:p>
            <a:pPr algn="just"/>
            <a:r>
              <a:rPr lang="ru-RU" sz="1700" b="1" i="1" dirty="0"/>
              <a:t>Аннотация</a:t>
            </a:r>
            <a:r>
              <a:rPr lang="ru-RU" sz="1700" dirty="0"/>
              <a:t>:</a:t>
            </a:r>
          </a:p>
          <a:p>
            <a:pPr algn="just"/>
            <a:r>
              <a:rPr lang="ru-RU" sz="1700" i="1" dirty="0"/>
              <a:t>В статье предлагается ролевая игра для студентов 1 и 2 курсов профильных колледжей в формате </a:t>
            </a:r>
            <a:r>
              <a:rPr lang="ru-RU" sz="1700" i="1" dirty="0" err="1"/>
              <a:t>Job</a:t>
            </a:r>
            <a:r>
              <a:rPr lang="ru-RU" sz="1700" i="1" dirty="0"/>
              <a:t> </a:t>
            </a:r>
            <a:r>
              <a:rPr lang="ru-RU" sz="1700" i="1" dirty="0" err="1"/>
              <a:t>Speed</a:t>
            </a:r>
            <a:r>
              <a:rPr lang="ru-RU" sz="1700" i="1" dirty="0"/>
              <a:t> </a:t>
            </a:r>
            <a:r>
              <a:rPr lang="ru-RU" sz="1700" i="1" dirty="0" err="1"/>
              <a:t>Dating</a:t>
            </a:r>
            <a:r>
              <a:rPr lang="ru-RU" sz="1700" i="1" dirty="0"/>
              <a:t>. Данная игра может быть использована как для развития коммуникативных навыков, так и для отработки речевого поведения в заданной ситуации.</a:t>
            </a:r>
            <a:endParaRPr lang="ru-RU" sz="1700" dirty="0"/>
          </a:p>
          <a:p>
            <a:pPr algn="just"/>
            <a:r>
              <a:rPr lang="ru-RU" sz="1700" b="1" dirty="0"/>
              <a:t>//Иностранные языки в школе. – 2018. - № 3. - С. 7.</a:t>
            </a:r>
            <a:endParaRPr lang="ru-RU" sz="1700" dirty="0"/>
          </a:p>
          <a:p>
            <a:endParaRPr lang="ru-RU" dirty="0"/>
          </a:p>
        </p:txBody>
      </p:sp>
    </p:spTree>
    <p:extLst>
      <p:ext uri="{BB962C8B-B14F-4D97-AF65-F5344CB8AC3E}">
        <p14:creationId xmlns:p14="http://schemas.microsoft.com/office/powerpoint/2010/main" val="3693617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692696"/>
            <a:ext cx="8712968" cy="1015663"/>
          </a:xfrm>
          <a:prstGeom prst="rect">
            <a:avLst/>
          </a:prstGeom>
          <a:noFill/>
        </p:spPr>
        <p:txBody>
          <a:bodyPr wrap="square" rtlCol="0">
            <a:spAutoFit/>
          </a:bodyPr>
          <a:lstStyle/>
          <a:p>
            <a:pPr algn="just"/>
            <a:r>
              <a:rPr lang="en-US" sz="2400" b="1" dirty="0"/>
              <a:t>X. </a:t>
            </a:r>
            <a:r>
              <a:rPr lang="ru-RU" sz="2400" b="1" dirty="0"/>
              <a:t>Общеобразовательные дисциплины в системе СПО</a:t>
            </a:r>
          </a:p>
          <a:p>
            <a:pPr algn="just"/>
            <a:endParaRPr lang="ru-RU" b="1" dirty="0"/>
          </a:p>
          <a:p>
            <a:endParaRPr lang="ru-RU" dirty="0"/>
          </a:p>
        </p:txBody>
      </p:sp>
      <p:sp>
        <p:nvSpPr>
          <p:cNvPr id="3" name="TextBox 2"/>
          <p:cNvSpPr txBox="1"/>
          <p:nvPr/>
        </p:nvSpPr>
        <p:spPr>
          <a:xfrm>
            <a:off x="251520" y="1412776"/>
            <a:ext cx="8712968" cy="5047536"/>
          </a:xfrm>
          <a:prstGeom prst="rect">
            <a:avLst/>
          </a:prstGeom>
          <a:noFill/>
        </p:spPr>
        <p:txBody>
          <a:bodyPr wrap="square" rtlCol="0">
            <a:spAutoFit/>
          </a:bodyPr>
          <a:lstStyle/>
          <a:p>
            <a:pPr algn="just"/>
            <a:r>
              <a:rPr lang="ru-RU" sz="1600" b="1" dirty="0"/>
              <a:t>7. </a:t>
            </a:r>
            <a:r>
              <a:rPr lang="ru-RU" sz="1600" b="1" dirty="0" err="1"/>
              <a:t>Бурщук</a:t>
            </a:r>
            <a:r>
              <a:rPr lang="ru-RU" sz="1600" b="1" dirty="0"/>
              <a:t> А. Л., Шестакова В. П.</a:t>
            </a:r>
            <a:endParaRPr lang="ru-RU" sz="1600" dirty="0"/>
          </a:p>
          <a:p>
            <a:pPr algn="just"/>
            <a:r>
              <a:rPr lang="ru-RU" sz="1600" b="1" dirty="0"/>
              <a:t>Использование возможностей </a:t>
            </a:r>
            <a:r>
              <a:rPr lang="ru-RU" sz="1600" b="1" dirty="0" err="1"/>
              <a:t>посткроссинга</a:t>
            </a:r>
            <a:r>
              <a:rPr lang="ru-RU" sz="1600" b="1" dirty="0"/>
              <a:t> для формирования социокультурной компетенции студентов в профессиональном модуле «Иностранный язык</a:t>
            </a:r>
            <a:r>
              <a:rPr lang="ru-RU" sz="1600" b="1" dirty="0" smtClean="0"/>
              <a:t>».</a:t>
            </a:r>
          </a:p>
          <a:p>
            <a:pPr algn="just"/>
            <a:endParaRPr lang="ru-RU" sz="1600" dirty="0"/>
          </a:p>
          <a:p>
            <a:pPr algn="just"/>
            <a:r>
              <a:rPr lang="ru-RU" sz="1600" b="1" i="1" dirty="0"/>
              <a:t>Аннотация</a:t>
            </a:r>
            <a:r>
              <a:rPr lang="ru-RU" sz="1600" dirty="0"/>
              <a:t>:</a:t>
            </a:r>
          </a:p>
          <a:p>
            <a:pPr algn="just"/>
            <a:r>
              <a:rPr lang="ru-RU" sz="1600" i="1" dirty="0"/>
              <a:t>В статье рассматриваются подходы к использованию технологии </a:t>
            </a:r>
            <a:r>
              <a:rPr lang="ru-RU" sz="1600" i="1" dirty="0" err="1"/>
              <a:t>посткроссинга</a:t>
            </a:r>
            <a:r>
              <a:rPr lang="ru-RU" sz="1600" i="1" dirty="0"/>
              <a:t> в изучении английского языка при подготовке студентов педагогической направленности. </a:t>
            </a:r>
            <a:endParaRPr lang="ru-RU" sz="1600" dirty="0"/>
          </a:p>
          <a:p>
            <a:pPr algn="just"/>
            <a:r>
              <a:rPr lang="ru-RU" sz="1600" b="1" dirty="0"/>
              <a:t>//Методист. – 2016. - № 5. - С. 38.</a:t>
            </a:r>
            <a:endParaRPr lang="ru-RU" sz="1600" dirty="0"/>
          </a:p>
          <a:p>
            <a:pPr algn="just"/>
            <a:r>
              <a:rPr lang="ru-RU" sz="1600" b="1" dirty="0"/>
              <a:t> </a:t>
            </a:r>
            <a:endParaRPr lang="ru-RU" sz="1600" dirty="0"/>
          </a:p>
          <a:p>
            <a:pPr algn="just"/>
            <a:r>
              <a:rPr lang="ru-RU" sz="1600" b="1" dirty="0"/>
              <a:t>8. </a:t>
            </a:r>
            <a:r>
              <a:rPr lang="ru-RU" sz="1600" b="1" dirty="0" err="1"/>
              <a:t>Гитман</a:t>
            </a:r>
            <a:r>
              <a:rPr lang="ru-RU" sz="1600" b="1" dirty="0"/>
              <a:t> Е. К.</a:t>
            </a:r>
            <a:endParaRPr lang="ru-RU" sz="1600" dirty="0"/>
          </a:p>
          <a:p>
            <a:pPr algn="just"/>
            <a:r>
              <a:rPr lang="ru-RU" sz="1600" b="1" dirty="0"/>
              <a:t>Повышение компьютерной грамотности студентов колледжа в рамках обучения иностранному языку</a:t>
            </a:r>
            <a:r>
              <a:rPr lang="ru-RU" sz="1600" b="1" dirty="0" smtClean="0"/>
              <a:t>.</a:t>
            </a:r>
          </a:p>
          <a:p>
            <a:pPr algn="just"/>
            <a:endParaRPr lang="ru-RU" sz="1600" dirty="0"/>
          </a:p>
          <a:p>
            <a:pPr algn="just"/>
            <a:r>
              <a:rPr lang="ru-RU" sz="1600" b="1" i="1" dirty="0"/>
              <a:t>Аннотация</a:t>
            </a:r>
            <a:r>
              <a:rPr lang="ru-RU" sz="1600" dirty="0"/>
              <a:t>:</a:t>
            </a:r>
          </a:p>
          <a:p>
            <a:pPr algn="just"/>
            <a:r>
              <a:rPr lang="ru-RU" sz="1600" i="1" dirty="0"/>
              <a:t>В статье рассматриваются возможности повышения компьютерной грамотности студентов колледжа в рамках </a:t>
            </a:r>
            <a:r>
              <a:rPr lang="ru-RU" sz="1600" i="1" dirty="0" err="1"/>
              <a:t>блочно</a:t>
            </a:r>
            <a:r>
              <a:rPr lang="ru-RU" sz="1600" i="1" dirty="0"/>
              <a:t>-модульного обучения на занятиях английского языка, а также обосновывается важность самостоятельной работы студентов первого курса для достижения цели выравнивания уровня знаний в группе.</a:t>
            </a:r>
            <a:endParaRPr lang="ru-RU" sz="1600" dirty="0"/>
          </a:p>
          <a:p>
            <a:pPr algn="just"/>
            <a:r>
              <a:rPr lang="ru-RU" sz="1600" b="1" dirty="0"/>
              <a:t>//Педагогика. – 2020. - № 3. - С. 91.</a:t>
            </a:r>
            <a:endParaRPr lang="ru-RU" sz="1600" dirty="0"/>
          </a:p>
          <a:p>
            <a:endParaRPr lang="ru-RU" dirty="0"/>
          </a:p>
        </p:txBody>
      </p:sp>
    </p:spTree>
    <p:extLst>
      <p:ext uri="{BB962C8B-B14F-4D97-AF65-F5344CB8AC3E}">
        <p14:creationId xmlns:p14="http://schemas.microsoft.com/office/powerpoint/2010/main" val="369361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692696"/>
            <a:ext cx="8568952"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6" name="TextBox 5"/>
          <p:cNvSpPr txBox="1"/>
          <p:nvPr/>
        </p:nvSpPr>
        <p:spPr>
          <a:xfrm>
            <a:off x="251520" y="1628800"/>
            <a:ext cx="8568952" cy="5047536"/>
          </a:xfrm>
          <a:prstGeom prst="rect">
            <a:avLst/>
          </a:prstGeom>
          <a:noFill/>
        </p:spPr>
        <p:txBody>
          <a:bodyPr wrap="square" rtlCol="0">
            <a:spAutoFit/>
          </a:bodyPr>
          <a:lstStyle/>
          <a:p>
            <a:pPr algn="just"/>
            <a:r>
              <a:rPr lang="ru-RU" sz="1600" b="1" dirty="0"/>
              <a:t>4. </a:t>
            </a:r>
            <a:r>
              <a:rPr lang="ru-RU" sz="1600" b="1" dirty="0" err="1"/>
              <a:t>Мелетичев</a:t>
            </a:r>
            <a:r>
              <a:rPr lang="ru-RU" sz="1600" b="1" dirty="0"/>
              <a:t> В. В., Харитонова Е. В.</a:t>
            </a:r>
            <a:endParaRPr lang="ru-RU" sz="1600" dirty="0"/>
          </a:p>
          <a:p>
            <a:pPr algn="just"/>
            <a:r>
              <a:rPr lang="ru-RU" sz="1600" b="1" dirty="0"/>
              <a:t>Профессиональные склонности и мотивация обучающихся как условие успешности выбора и освоения профессии</a:t>
            </a:r>
            <a:r>
              <a:rPr lang="ru-RU" sz="1600" b="1" dirty="0" smtClean="0"/>
              <a:t>.</a:t>
            </a:r>
            <a:endParaRPr lang="en-US" sz="1600" b="1" dirty="0" smtClean="0"/>
          </a:p>
          <a:p>
            <a:pPr algn="just"/>
            <a:endParaRPr lang="ru-RU" sz="1600" dirty="0"/>
          </a:p>
          <a:p>
            <a:pPr algn="just"/>
            <a:r>
              <a:rPr lang="ru-RU" sz="1600" b="1" i="1" dirty="0"/>
              <a:t>Аннотация</a:t>
            </a:r>
            <a:r>
              <a:rPr lang="ru-RU" sz="1600" i="1" dirty="0"/>
              <a:t>:</a:t>
            </a:r>
            <a:endParaRPr lang="ru-RU" sz="1600" dirty="0"/>
          </a:p>
          <a:p>
            <a:pPr algn="just"/>
            <a:r>
              <a:rPr lang="ru-RU" sz="1600" i="1" dirty="0"/>
              <a:t>Статья посвящена рассмотрению важной для деятельности образовательных организаций проблеме - оказанию обучающимся помощи в правильном выборе профессионального пути. В ней представлен теоретический анализ основных подходов, характеризующих проблематику классификации профессий и требований к ним, формирования профессиональных предпочтений. Авторами предпринята попытка обосновать наиболее значимые факторы, влияющие на выбор профессии обучающимися, описаны результаты проведенной экспериментальной работы по диагностике у них профессиональных склонностей и профессиональной мотивации, обусловливающих успешность освоения профессии. На основе проведенного теоретического анализа и результатов эмпирического исследования обоснована необходимость и важность организации целенаправленной и системной работы по профессиональной ориентации учащихся старших классов школ и студентов первых и вторых курсов организаций среднего профессионального образования, включающей диагностику основных личностных факторов, влияющих на профессиональный выбор и консультирование, помогающее этому выбору.</a:t>
            </a:r>
            <a:endParaRPr lang="ru-RU" sz="1600" dirty="0"/>
          </a:p>
          <a:p>
            <a:pPr algn="just"/>
            <a:r>
              <a:rPr lang="ru-RU" sz="1600" b="1" dirty="0"/>
              <a:t>//Педагогика. – 2020. - № 11. - С. </a:t>
            </a:r>
            <a:r>
              <a:rPr lang="ru-RU" sz="1600" b="1" dirty="0" smtClean="0"/>
              <a:t>87</a:t>
            </a:r>
            <a:r>
              <a:rPr lang="en-US" b="1" dirty="0"/>
              <a:t>.</a:t>
            </a:r>
            <a:endParaRPr lang="ru-RU" dirty="0"/>
          </a:p>
        </p:txBody>
      </p:sp>
    </p:spTree>
    <p:extLst>
      <p:ext uri="{BB962C8B-B14F-4D97-AF65-F5344CB8AC3E}">
        <p14:creationId xmlns:p14="http://schemas.microsoft.com/office/powerpoint/2010/main" val="20695450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692696"/>
            <a:ext cx="8712968" cy="1015663"/>
          </a:xfrm>
          <a:prstGeom prst="rect">
            <a:avLst/>
          </a:prstGeom>
          <a:noFill/>
        </p:spPr>
        <p:txBody>
          <a:bodyPr wrap="square" rtlCol="0">
            <a:spAutoFit/>
          </a:bodyPr>
          <a:lstStyle/>
          <a:p>
            <a:pPr algn="just"/>
            <a:r>
              <a:rPr lang="en-US" sz="2400" b="1" dirty="0"/>
              <a:t>X. </a:t>
            </a:r>
            <a:r>
              <a:rPr lang="ru-RU" sz="2400" b="1" dirty="0"/>
              <a:t>Общеобразовательные дисциплины в системе СПО</a:t>
            </a:r>
          </a:p>
          <a:p>
            <a:pPr algn="just"/>
            <a:endParaRPr lang="ru-RU" b="1" dirty="0"/>
          </a:p>
          <a:p>
            <a:endParaRPr lang="ru-RU" dirty="0"/>
          </a:p>
        </p:txBody>
      </p:sp>
      <p:sp>
        <p:nvSpPr>
          <p:cNvPr id="3" name="TextBox 2"/>
          <p:cNvSpPr txBox="1"/>
          <p:nvPr/>
        </p:nvSpPr>
        <p:spPr>
          <a:xfrm>
            <a:off x="251520" y="1412776"/>
            <a:ext cx="8712968" cy="5539978"/>
          </a:xfrm>
          <a:prstGeom prst="rect">
            <a:avLst/>
          </a:prstGeom>
          <a:noFill/>
        </p:spPr>
        <p:txBody>
          <a:bodyPr wrap="square" rtlCol="0">
            <a:spAutoFit/>
          </a:bodyPr>
          <a:lstStyle/>
          <a:p>
            <a:pPr algn="just"/>
            <a:r>
              <a:rPr lang="ru-RU" sz="1600" b="1" dirty="0"/>
              <a:t>9. </a:t>
            </a:r>
            <a:r>
              <a:rPr lang="ru-RU" sz="1600" b="1" dirty="0" err="1"/>
              <a:t>Воителева</a:t>
            </a:r>
            <a:r>
              <a:rPr lang="ru-RU" sz="1600" b="1" dirty="0"/>
              <a:t> Т. М.</a:t>
            </a:r>
            <a:endParaRPr lang="ru-RU" sz="1600" dirty="0"/>
          </a:p>
          <a:p>
            <a:pPr algn="just"/>
            <a:r>
              <a:rPr lang="ru-RU" sz="1600" b="1" dirty="0"/>
              <a:t>Методическое обеспечение курса русского языка для образовательных организаций среднего профессионального образования</a:t>
            </a:r>
            <a:r>
              <a:rPr lang="ru-RU" sz="1600" b="1" dirty="0" smtClean="0"/>
              <a:t>.</a:t>
            </a:r>
          </a:p>
          <a:p>
            <a:pPr algn="just"/>
            <a:endParaRPr lang="ru-RU" sz="1600" b="1" dirty="0"/>
          </a:p>
          <a:p>
            <a:pPr algn="just"/>
            <a:r>
              <a:rPr lang="ru-RU" sz="1600" b="1" i="1" dirty="0"/>
              <a:t>Аннотация</a:t>
            </a:r>
            <a:r>
              <a:rPr lang="ru-RU" sz="1600" dirty="0"/>
              <a:t>:</a:t>
            </a:r>
          </a:p>
          <a:p>
            <a:pPr algn="just"/>
            <a:r>
              <a:rPr lang="ru-RU" sz="1600" i="1" dirty="0"/>
              <a:t>В статье рассматриваются основные вопросы содержания обучения русскому языку в организациях среднего профессионального образования (СПО); отмечаются особенности построения учебно-методического комплекта.</a:t>
            </a:r>
            <a:endParaRPr lang="ru-RU" sz="1600" dirty="0"/>
          </a:p>
          <a:p>
            <a:pPr algn="just"/>
            <a:r>
              <a:rPr lang="ru-RU" sz="1600" b="1" dirty="0"/>
              <a:t>//Профильная школа. – 2017. - №5. – С. 17.</a:t>
            </a:r>
            <a:endParaRPr lang="ru-RU" sz="1600" dirty="0"/>
          </a:p>
          <a:p>
            <a:pPr algn="just"/>
            <a:r>
              <a:rPr lang="ru-RU" sz="1600" b="1" dirty="0"/>
              <a:t> </a:t>
            </a:r>
            <a:endParaRPr lang="ru-RU" sz="1600" dirty="0"/>
          </a:p>
          <a:p>
            <a:pPr algn="just"/>
            <a:r>
              <a:rPr lang="ru-RU" sz="1600" b="1" dirty="0"/>
              <a:t>10. </a:t>
            </a:r>
            <a:r>
              <a:rPr lang="ru-RU" sz="1600" b="1" dirty="0" err="1"/>
              <a:t>Обернихина</a:t>
            </a:r>
            <a:r>
              <a:rPr lang="ru-RU" sz="1600" b="1" dirty="0"/>
              <a:t> Г. А.</a:t>
            </a:r>
            <a:endParaRPr lang="ru-RU" sz="1600" dirty="0"/>
          </a:p>
          <a:p>
            <a:pPr algn="just"/>
            <a:r>
              <a:rPr lang="ru-RU" sz="1600" b="1" dirty="0"/>
              <a:t>Методика использования УМК по литературе в учреждениях среднего профессионального образования</a:t>
            </a:r>
            <a:r>
              <a:rPr lang="ru-RU" sz="1600" b="1" dirty="0" smtClean="0"/>
              <a:t>.</a:t>
            </a:r>
          </a:p>
          <a:p>
            <a:pPr algn="just"/>
            <a:endParaRPr lang="ru-RU" sz="1600" dirty="0"/>
          </a:p>
          <a:p>
            <a:pPr algn="just"/>
            <a:r>
              <a:rPr lang="ru-RU" sz="1600" b="1" i="1" dirty="0"/>
              <a:t>Аннотация</a:t>
            </a:r>
            <a:r>
              <a:rPr lang="ru-RU" sz="1600" dirty="0"/>
              <a:t>:</a:t>
            </a:r>
          </a:p>
          <a:p>
            <a:pPr algn="just"/>
            <a:r>
              <a:rPr lang="ru-RU" sz="1600" i="1" dirty="0"/>
              <a:t>В статье рассматриваются проблемы, связанные с совершенствованием преподавания литературы в учреждениях среднего профессионального образования; отмечаются некоторые особенности преподавания литературы по сравнению с преподаванием в общеобразовательных учебных заведениях. Подробно характеризуется УМК по литературе для учреждений среднего профессионального образования.</a:t>
            </a:r>
            <a:endParaRPr lang="ru-RU" sz="1600" dirty="0"/>
          </a:p>
          <a:p>
            <a:pPr algn="just"/>
            <a:r>
              <a:rPr lang="ru-RU" sz="1600" b="1" dirty="0"/>
              <a:t>//Профильная школа. – 2017. - №4. – С. 29.</a:t>
            </a:r>
            <a:endParaRPr lang="ru-RU" sz="1600" dirty="0"/>
          </a:p>
          <a:p>
            <a:endParaRPr lang="ru-RU" dirty="0"/>
          </a:p>
        </p:txBody>
      </p:sp>
    </p:spTree>
    <p:extLst>
      <p:ext uri="{BB962C8B-B14F-4D97-AF65-F5344CB8AC3E}">
        <p14:creationId xmlns:p14="http://schemas.microsoft.com/office/powerpoint/2010/main" val="3693617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692696"/>
            <a:ext cx="8712968" cy="1015663"/>
          </a:xfrm>
          <a:prstGeom prst="rect">
            <a:avLst/>
          </a:prstGeom>
          <a:noFill/>
        </p:spPr>
        <p:txBody>
          <a:bodyPr wrap="square" rtlCol="0">
            <a:spAutoFit/>
          </a:bodyPr>
          <a:lstStyle/>
          <a:p>
            <a:pPr algn="just"/>
            <a:r>
              <a:rPr lang="en-US" sz="2400" b="1" dirty="0"/>
              <a:t>X. </a:t>
            </a:r>
            <a:r>
              <a:rPr lang="ru-RU" sz="2400" b="1" dirty="0"/>
              <a:t>Общеобразовательные дисциплины в системе СПО</a:t>
            </a:r>
          </a:p>
          <a:p>
            <a:pPr algn="just"/>
            <a:endParaRPr lang="ru-RU" b="1" dirty="0"/>
          </a:p>
          <a:p>
            <a:endParaRPr lang="ru-RU" dirty="0"/>
          </a:p>
        </p:txBody>
      </p:sp>
      <p:sp>
        <p:nvSpPr>
          <p:cNvPr id="3" name="TextBox 2"/>
          <p:cNvSpPr txBox="1"/>
          <p:nvPr/>
        </p:nvSpPr>
        <p:spPr>
          <a:xfrm>
            <a:off x="251520" y="1412776"/>
            <a:ext cx="8712968" cy="5632311"/>
          </a:xfrm>
          <a:prstGeom prst="rect">
            <a:avLst/>
          </a:prstGeom>
          <a:noFill/>
        </p:spPr>
        <p:txBody>
          <a:bodyPr wrap="square" rtlCol="0">
            <a:spAutoFit/>
          </a:bodyPr>
          <a:lstStyle/>
          <a:p>
            <a:pPr algn="just"/>
            <a:r>
              <a:rPr lang="ru-RU" b="1" dirty="0"/>
              <a:t>11. Глушкова Н. П.</a:t>
            </a:r>
            <a:endParaRPr lang="ru-RU" dirty="0"/>
          </a:p>
          <a:p>
            <a:pPr algn="just"/>
            <a:r>
              <a:rPr lang="ru-RU" b="1" dirty="0"/>
              <a:t>Влияние теории на усвоение практических знаний по физической культуре</a:t>
            </a:r>
            <a:r>
              <a:rPr lang="ru-RU" b="1" dirty="0" smtClean="0"/>
              <a:t>.</a:t>
            </a:r>
          </a:p>
          <a:p>
            <a:pPr algn="just"/>
            <a:endParaRPr lang="ru-RU" b="1" dirty="0"/>
          </a:p>
          <a:p>
            <a:pPr algn="just"/>
            <a:r>
              <a:rPr lang="ru-RU" b="1" i="1" dirty="0"/>
              <a:t>Аннотация</a:t>
            </a:r>
            <a:r>
              <a:rPr lang="ru-RU" dirty="0"/>
              <a:t>:</a:t>
            </a:r>
          </a:p>
          <a:p>
            <a:pPr algn="just"/>
            <a:r>
              <a:rPr lang="ru-RU" i="1" dirty="0"/>
              <a:t>В статье рассматривается соотношение теоретической нагрузки к практической части программы. Влияние теоретического материала на достижение практических результатов по предмету «Физическая культура».</a:t>
            </a:r>
            <a:endParaRPr lang="ru-RU" dirty="0"/>
          </a:p>
          <a:p>
            <a:pPr algn="just"/>
            <a:r>
              <a:rPr lang="ru-RU" b="1" dirty="0"/>
              <a:t>//Методист. – 2019. - №3. – С. 41.</a:t>
            </a:r>
            <a:endParaRPr lang="ru-RU" dirty="0"/>
          </a:p>
          <a:p>
            <a:pPr algn="just"/>
            <a:r>
              <a:rPr lang="ru-RU" b="1" dirty="0"/>
              <a:t> </a:t>
            </a:r>
            <a:endParaRPr lang="ru-RU" dirty="0"/>
          </a:p>
          <a:p>
            <a:pPr algn="just"/>
            <a:r>
              <a:rPr lang="ru-RU" b="1" dirty="0"/>
              <a:t>12. Лукьянов А. Д.</a:t>
            </a:r>
            <a:endParaRPr lang="ru-RU" dirty="0"/>
          </a:p>
          <a:p>
            <a:pPr algn="just"/>
            <a:r>
              <a:rPr lang="ru-RU" b="1" dirty="0"/>
              <a:t>Организация и проведение спортивного праздника «А ну-ка, парни</a:t>
            </a:r>
            <a:r>
              <a:rPr lang="ru-RU" b="1" dirty="0" smtClean="0"/>
              <a:t>!».</a:t>
            </a:r>
          </a:p>
          <a:p>
            <a:pPr algn="just"/>
            <a:endParaRPr lang="ru-RU" b="1" dirty="0"/>
          </a:p>
          <a:p>
            <a:pPr algn="just"/>
            <a:r>
              <a:rPr lang="ru-RU" b="1" i="1" dirty="0"/>
              <a:t>Аннотация</a:t>
            </a:r>
            <a:r>
              <a:rPr lang="ru-RU" dirty="0"/>
              <a:t>:</a:t>
            </a:r>
          </a:p>
          <a:p>
            <a:pPr algn="just"/>
            <a:r>
              <a:rPr lang="ru-RU" i="1" dirty="0"/>
              <a:t>В данной статье представлен опыт организации и проведения спортивного праздника «А ну-ка, парни!», посвященного празднованию Дня Победы в Великой Отечественной войне 1941-1945 гг.)</a:t>
            </a:r>
            <a:endParaRPr lang="ru-RU" dirty="0"/>
          </a:p>
          <a:p>
            <a:pPr algn="just"/>
            <a:r>
              <a:rPr lang="ru-RU" b="1" dirty="0"/>
              <a:t>//Дополнительное образование и воспитание. – 2018. - №5. – С. 24.</a:t>
            </a:r>
            <a:endParaRPr lang="ru-RU" dirty="0"/>
          </a:p>
          <a:p>
            <a:r>
              <a:rPr lang="ru-RU" dirty="0"/>
              <a:t> </a:t>
            </a:r>
          </a:p>
          <a:p>
            <a:r>
              <a:rPr lang="ru-RU" dirty="0"/>
              <a:t> </a:t>
            </a:r>
          </a:p>
          <a:p>
            <a:endParaRPr lang="ru-RU" dirty="0"/>
          </a:p>
        </p:txBody>
      </p:sp>
    </p:spTree>
    <p:extLst>
      <p:ext uri="{BB962C8B-B14F-4D97-AF65-F5344CB8AC3E}">
        <p14:creationId xmlns:p14="http://schemas.microsoft.com/office/powerpoint/2010/main" val="369361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3"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369332"/>
          </a:xfrm>
          <a:prstGeom prst="rect">
            <a:avLst/>
          </a:prstGeom>
          <a:noFill/>
        </p:spPr>
        <p:txBody>
          <a:bodyPr wrap="square" rtlCol="0">
            <a:spAutoFit/>
          </a:bodyPr>
          <a:lstStyle/>
          <a:p>
            <a:endParaRPr lang="ru-RU" dirty="0"/>
          </a:p>
        </p:txBody>
      </p:sp>
      <p:sp>
        <p:nvSpPr>
          <p:cNvPr id="3" name="TextBox 2"/>
          <p:cNvSpPr txBox="1"/>
          <p:nvPr/>
        </p:nvSpPr>
        <p:spPr>
          <a:xfrm>
            <a:off x="179512" y="560128"/>
            <a:ext cx="8784976"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8" name="TextBox 7"/>
          <p:cNvSpPr txBox="1"/>
          <p:nvPr/>
        </p:nvSpPr>
        <p:spPr>
          <a:xfrm>
            <a:off x="179512" y="1268760"/>
            <a:ext cx="8784976" cy="5755422"/>
          </a:xfrm>
          <a:prstGeom prst="rect">
            <a:avLst/>
          </a:prstGeom>
          <a:noFill/>
        </p:spPr>
        <p:txBody>
          <a:bodyPr wrap="square" rtlCol="0">
            <a:spAutoFit/>
          </a:bodyPr>
          <a:lstStyle/>
          <a:p>
            <a:endParaRPr lang="en-US" sz="1400" b="1" dirty="0" smtClean="0"/>
          </a:p>
          <a:p>
            <a:pPr algn="just"/>
            <a:r>
              <a:rPr lang="ru-RU" sz="1400" b="1" dirty="0" smtClean="0"/>
              <a:t>5</a:t>
            </a:r>
            <a:r>
              <a:rPr lang="ru-RU" sz="1400" b="1" dirty="0"/>
              <a:t>. </a:t>
            </a:r>
            <a:r>
              <a:rPr lang="ru-RU" sz="1400" b="1" dirty="0" err="1"/>
              <a:t>Гайнеев</a:t>
            </a:r>
            <a:r>
              <a:rPr lang="ru-RU" sz="1400" b="1" dirty="0"/>
              <a:t> Э. Р.</a:t>
            </a:r>
            <a:endParaRPr lang="ru-RU" sz="1400" dirty="0"/>
          </a:p>
          <a:p>
            <a:pPr algn="just"/>
            <a:r>
              <a:rPr lang="ru-RU" sz="1400" b="1" dirty="0"/>
              <a:t>Конкурсы в системе профессионального образования как средство стимулирования мотивации саморазвития обучающихся и педагогов</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статье представлена методика системной поэтапной организации конкурсов профессионального мастерства с вовлечением всех студентов учебной группы, что способствует основной идее - массовому вовлечению молодёжи в конкурсное движение </a:t>
            </a:r>
            <a:r>
              <a:rPr lang="ru-RU" sz="1400" i="1" dirty="0" err="1"/>
              <a:t>WorldSkills</a:t>
            </a:r>
            <a:r>
              <a:rPr lang="ru-RU" sz="1400" i="1" dirty="0"/>
              <a:t>, что, в свою очередь, способствует популяризации рабочих профессий и становится одной из эффективных форм повышения квалификации, стимулирующих мотивацию саморазвития студентов и педагогических работников.</a:t>
            </a:r>
            <a:endParaRPr lang="ru-RU" sz="1400" dirty="0"/>
          </a:p>
          <a:p>
            <a:pPr algn="just"/>
            <a:r>
              <a:rPr lang="ru-RU" sz="1400" b="1" dirty="0"/>
              <a:t>//Методист. – 2020. - № 3. - С. 48.</a:t>
            </a:r>
            <a:endParaRPr lang="ru-RU" sz="1400" dirty="0"/>
          </a:p>
          <a:p>
            <a:pPr algn="just"/>
            <a:r>
              <a:rPr lang="ru-RU" sz="1400" b="1" dirty="0"/>
              <a:t> </a:t>
            </a:r>
            <a:endParaRPr lang="ru-RU" sz="1600" dirty="0"/>
          </a:p>
          <a:p>
            <a:pPr algn="just"/>
            <a:r>
              <a:rPr lang="ru-RU" sz="1400" b="1" dirty="0"/>
              <a:t>6. </a:t>
            </a:r>
            <a:r>
              <a:rPr lang="ru-RU" sz="1400" b="1" dirty="0" err="1"/>
              <a:t>Можаев</a:t>
            </a:r>
            <a:r>
              <a:rPr lang="ru-RU" sz="1400" b="1" dirty="0"/>
              <a:t> А. В.</a:t>
            </a:r>
            <a:endParaRPr lang="ru-RU" sz="1400" dirty="0"/>
          </a:p>
          <a:p>
            <a:pPr algn="just"/>
            <a:r>
              <a:rPr lang="ru-RU" sz="1400" b="1" dirty="0"/>
              <a:t>Актуальные вопросы развития логического мышления у обучающихся в системе среднего профессионального образования (опыт учебного исследования в рамках дисциплины «Основы учебно-исследовательской деятельности</a:t>
            </a:r>
            <a:r>
              <a:rPr lang="ru-RU" sz="1400" b="1" dirty="0" smtClean="0"/>
              <a:t>»).</a:t>
            </a:r>
            <a:endParaRPr lang="en-US" sz="1400" b="1" dirty="0" smtClean="0"/>
          </a:p>
          <a:p>
            <a:pPr algn="just"/>
            <a:endParaRPr lang="ru-RU" sz="1400" dirty="0"/>
          </a:p>
          <a:p>
            <a:pPr algn="just"/>
            <a:r>
              <a:rPr lang="ru-RU" sz="1400" b="1" i="1" dirty="0"/>
              <a:t>Аннотация</a:t>
            </a:r>
            <a:r>
              <a:rPr lang="ru-RU" sz="1400" i="1" dirty="0"/>
              <a:t>:</a:t>
            </a:r>
            <a:endParaRPr lang="ru-RU" sz="1400" dirty="0"/>
          </a:p>
          <a:p>
            <a:pPr algn="just"/>
            <a:r>
              <a:rPr lang="ru-RU" sz="1400" i="1" dirty="0"/>
              <a:t>В данной статье автор рассматривает актуальные вопросы развития логического мышления у обучающихся в системе СПО на примере проведения учебного исследования в рамках преподавания дисциплины «Основы учебно-исследовательской деятельности». Для учебного исследования используется текст русской народной песни. В процессе исследования выявляются объективные критерии, которыми руководствуются родители при подготовке к будущей семейной жизни своих детей.</a:t>
            </a:r>
            <a:endParaRPr lang="ru-RU" sz="1400" dirty="0"/>
          </a:p>
          <a:p>
            <a:pPr algn="just"/>
            <a:r>
              <a:rPr lang="ru-RU" sz="1400" b="1" dirty="0"/>
              <a:t>//Методист. – 2019. - № 4. - С. 47.</a:t>
            </a:r>
            <a:endParaRPr lang="ru-RU" sz="1400" dirty="0"/>
          </a:p>
          <a:p>
            <a:endParaRPr lang="ru-RU" dirty="0"/>
          </a:p>
        </p:txBody>
      </p:sp>
    </p:spTree>
    <p:extLst>
      <p:ext uri="{BB962C8B-B14F-4D97-AF65-F5344CB8AC3E}">
        <p14:creationId xmlns:p14="http://schemas.microsoft.com/office/powerpoint/2010/main" val="2069545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784976" cy="369332"/>
          </a:xfrm>
          <a:prstGeom prst="rect">
            <a:avLst/>
          </a:prstGeom>
          <a:noFill/>
        </p:spPr>
        <p:txBody>
          <a:bodyPr wrap="square" rtlCol="0">
            <a:spAutoFit/>
          </a:bodyPr>
          <a:lstStyle/>
          <a:p>
            <a:endParaRPr lang="ru-RU" dirty="0"/>
          </a:p>
        </p:txBody>
      </p:sp>
      <p:sp>
        <p:nvSpPr>
          <p:cNvPr id="3" name="TextBox 2"/>
          <p:cNvSpPr txBox="1"/>
          <p:nvPr/>
        </p:nvSpPr>
        <p:spPr>
          <a:xfrm>
            <a:off x="179512" y="692696"/>
            <a:ext cx="8640960"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6" name="TextBox 5"/>
          <p:cNvSpPr txBox="1"/>
          <p:nvPr/>
        </p:nvSpPr>
        <p:spPr>
          <a:xfrm>
            <a:off x="179512" y="1700808"/>
            <a:ext cx="8784976" cy="5324535"/>
          </a:xfrm>
          <a:prstGeom prst="rect">
            <a:avLst/>
          </a:prstGeom>
          <a:noFill/>
        </p:spPr>
        <p:txBody>
          <a:bodyPr wrap="square" rtlCol="0">
            <a:spAutoFit/>
          </a:bodyPr>
          <a:lstStyle/>
          <a:p>
            <a:pPr algn="just"/>
            <a:r>
              <a:rPr lang="ru-RU" sz="1600" b="1" dirty="0"/>
              <a:t>7. Гриненко Г. Н.</a:t>
            </a:r>
            <a:endParaRPr lang="ru-RU" sz="1600" dirty="0"/>
          </a:p>
          <a:p>
            <a:pPr algn="just"/>
            <a:r>
              <a:rPr lang="ru-RU" sz="1600" b="1" dirty="0"/>
              <a:t>Многообразие технологий обучения в педагогическом процессе</a:t>
            </a:r>
            <a:r>
              <a:rPr lang="ru-RU" sz="1600" b="1" dirty="0" smtClean="0"/>
              <a:t>.</a:t>
            </a:r>
            <a:endParaRPr lang="en-US" sz="1600" b="1" dirty="0" smtClean="0"/>
          </a:p>
          <a:p>
            <a:pPr algn="just"/>
            <a:endParaRPr lang="ru-RU" sz="1600" dirty="0"/>
          </a:p>
          <a:p>
            <a:pPr algn="just"/>
            <a:r>
              <a:rPr lang="ru-RU" sz="1600" b="1" i="1" dirty="0"/>
              <a:t>Аннотация</a:t>
            </a:r>
            <a:r>
              <a:rPr lang="ru-RU" sz="1600" i="1" dirty="0"/>
              <a:t>:</a:t>
            </a:r>
            <a:endParaRPr lang="ru-RU" sz="1600" dirty="0"/>
          </a:p>
          <a:p>
            <a:pPr algn="just"/>
            <a:r>
              <a:rPr lang="ru-RU" sz="1600" i="1" dirty="0"/>
              <a:t>В статье рассматриваются наиболее распространённые обучающие технологии, раскрывается их значение, формируемые компетенции и преследуемые цели. Устанавливается важность выбора педагогом наиболее оптимальной технологии в зависимости от контингента учащихся, уровня их интеллектуального, физического и духовного развития.</a:t>
            </a:r>
            <a:endParaRPr lang="ru-RU" sz="1600" dirty="0"/>
          </a:p>
          <a:p>
            <a:pPr algn="just"/>
            <a:r>
              <a:rPr lang="ru-RU" sz="1600" b="1" dirty="0"/>
              <a:t>//Методист. – 2018. - № 6. - С. 48.</a:t>
            </a:r>
            <a:endParaRPr lang="ru-RU" sz="1600" dirty="0"/>
          </a:p>
          <a:p>
            <a:pPr algn="just"/>
            <a:r>
              <a:rPr lang="ru-RU" sz="1600" b="1" dirty="0"/>
              <a:t> </a:t>
            </a:r>
            <a:endParaRPr lang="ru-RU" sz="1600" dirty="0"/>
          </a:p>
          <a:p>
            <a:pPr algn="just"/>
            <a:r>
              <a:rPr lang="ru-RU" sz="1600" b="1" dirty="0"/>
              <a:t>8. Сазонов Б. А., </a:t>
            </a:r>
            <a:r>
              <a:rPr lang="ru-RU" sz="1600" b="1" dirty="0" err="1"/>
              <a:t>Куртеева</a:t>
            </a:r>
            <a:r>
              <a:rPr lang="ru-RU" sz="1600" b="1" dirty="0"/>
              <a:t> Л. Н.</a:t>
            </a:r>
            <a:endParaRPr lang="ru-RU" sz="1600" dirty="0"/>
          </a:p>
          <a:p>
            <a:pPr algn="just"/>
            <a:r>
              <a:rPr lang="ru-RU" sz="1600" b="1" dirty="0"/>
              <a:t>Задачи актуализации перечней профессий и специальностей среднего профессионального образования</a:t>
            </a:r>
            <a:r>
              <a:rPr lang="ru-RU" sz="1600" b="1" dirty="0" smtClean="0"/>
              <a:t>.</a:t>
            </a:r>
            <a:endParaRPr lang="en-US" sz="1600" b="1" dirty="0" smtClean="0"/>
          </a:p>
          <a:p>
            <a:pPr algn="just"/>
            <a:endParaRPr lang="ru-RU" sz="1600" dirty="0"/>
          </a:p>
          <a:p>
            <a:pPr algn="just"/>
            <a:r>
              <a:rPr lang="ru-RU" sz="1600" b="1" i="1" dirty="0"/>
              <a:t>Аннотация</a:t>
            </a:r>
            <a:r>
              <a:rPr lang="ru-RU" sz="1600" i="1" dirty="0"/>
              <a:t>:</a:t>
            </a:r>
            <a:endParaRPr lang="ru-RU" sz="1600" dirty="0"/>
          </a:p>
          <a:p>
            <a:pPr algn="just"/>
            <a:r>
              <a:rPr lang="ru-RU" sz="1600" i="1" dirty="0"/>
              <a:t>В статье рассматриваются вопросы актуализации перечней профессий и специальностей среднего профессионального образования и их сопряжения с реестрами профессиональных стандартов и квалификаций.</a:t>
            </a:r>
            <a:endParaRPr lang="ru-RU" sz="1600" dirty="0"/>
          </a:p>
          <a:p>
            <a:pPr algn="just"/>
            <a:r>
              <a:rPr lang="ru-RU" sz="1600" b="1" dirty="0"/>
              <a:t>//Профессиональное образование. Столица. – 2017. - № 10. - С. 21.</a:t>
            </a:r>
            <a:endParaRPr lang="ru-RU" sz="1600" dirty="0"/>
          </a:p>
          <a:p>
            <a:pPr algn="just"/>
            <a:r>
              <a:rPr lang="ru-RU" b="1" dirty="0"/>
              <a:t> </a:t>
            </a:r>
            <a:endParaRPr lang="ru-RU" dirty="0"/>
          </a:p>
          <a:p>
            <a:endParaRPr lang="ru-RU" dirty="0"/>
          </a:p>
        </p:txBody>
      </p:sp>
    </p:spTree>
    <p:extLst>
      <p:ext uri="{BB962C8B-B14F-4D97-AF65-F5344CB8AC3E}">
        <p14:creationId xmlns:p14="http://schemas.microsoft.com/office/powerpoint/2010/main" val="206954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7384"/>
            <a:ext cx="7253056" cy="584775"/>
          </a:xfrm>
          <a:prstGeom prst="rect">
            <a:avLst/>
          </a:prstGeom>
          <a:noFill/>
        </p:spPr>
        <p:txBody>
          <a:bodyPr wrap="square" rtlCol="0">
            <a:spAutoFit/>
          </a:bodyPr>
          <a:lstStyle/>
          <a:p>
            <a:pPr algn="ctr"/>
            <a:r>
              <a:rPr lang="ru-RU" sz="1600" dirty="0" smtClean="0"/>
              <a:t>Кафедра управления развитием образовательных систем </a:t>
            </a:r>
          </a:p>
          <a:p>
            <a:pPr algn="ctr"/>
            <a:r>
              <a:rPr lang="ru-RU" sz="1600" dirty="0" smtClean="0"/>
              <a:t>общего и профессионального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1107996"/>
          </a:xfrm>
          <a:prstGeom prst="rect">
            <a:avLst/>
          </a:prstGeom>
          <a:noFill/>
        </p:spPr>
        <p:txBody>
          <a:bodyPr wrap="square" rtlCol="0">
            <a:spAutoFit/>
          </a:bodyPr>
          <a:lstStyle/>
          <a:p>
            <a:r>
              <a:rPr lang="en-US" sz="2400" b="1" dirty="0"/>
              <a:t>I. </a:t>
            </a:r>
            <a:r>
              <a:rPr lang="ru-RU" sz="2400" b="1" dirty="0"/>
              <a:t>Тенденции развития института перспективных и востребованных профессий и специальностей СПО</a:t>
            </a:r>
          </a:p>
          <a:p>
            <a:endParaRPr lang="ru-RU" dirty="0"/>
          </a:p>
        </p:txBody>
      </p:sp>
      <p:sp>
        <p:nvSpPr>
          <p:cNvPr id="3" name="TextBox 2"/>
          <p:cNvSpPr txBox="1"/>
          <p:nvPr/>
        </p:nvSpPr>
        <p:spPr>
          <a:xfrm>
            <a:off x="251520" y="1556792"/>
            <a:ext cx="8640960" cy="5632311"/>
          </a:xfrm>
          <a:prstGeom prst="rect">
            <a:avLst/>
          </a:prstGeom>
          <a:noFill/>
        </p:spPr>
        <p:txBody>
          <a:bodyPr wrap="square" rtlCol="0">
            <a:spAutoFit/>
          </a:bodyPr>
          <a:lstStyle/>
          <a:p>
            <a:pPr algn="just"/>
            <a:r>
              <a:rPr lang="ru-RU" b="1" dirty="0"/>
              <a:t>9. </a:t>
            </a:r>
            <a:r>
              <a:rPr lang="ru-RU" b="1" dirty="0" err="1"/>
              <a:t>Балоян</a:t>
            </a:r>
            <a:r>
              <a:rPr lang="ru-RU" b="1" dirty="0"/>
              <a:t> Б. М., </a:t>
            </a:r>
            <a:r>
              <a:rPr lang="ru-RU" b="1" dirty="0" err="1"/>
              <a:t>Крель</a:t>
            </a:r>
            <a:r>
              <a:rPr lang="ru-RU" b="1" dirty="0"/>
              <a:t> Н. А.</a:t>
            </a:r>
            <a:endParaRPr lang="ru-RU" dirty="0"/>
          </a:p>
          <a:p>
            <a:pPr algn="just"/>
            <a:r>
              <a:rPr lang="ru-RU" b="1" dirty="0"/>
              <a:t>Дуальное образование. Особенности взаимодействия профессиональных образовательных организаций с предприятиями различных форм собственности</a:t>
            </a:r>
            <a:r>
              <a:rPr lang="ru-RU" b="1" dirty="0" smtClean="0"/>
              <a:t>.</a:t>
            </a:r>
            <a:endParaRPr lang="en-US" b="1" dirty="0" smtClean="0"/>
          </a:p>
          <a:p>
            <a:pPr algn="just"/>
            <a:endParaRPr lang="ru-RU" dirty="0"/>
          </a:p>
          <a:p>
            <a:pPr algn="just"/>
            <a:r>
              <a:rPr lang="ru-RU" b="1" i="1" dirty="0"/>
              <a:t>Аннотация</a:t>
            </a:r>
            <a:r>
              <a:rPr lang="ru-RU" i="1" dirty="0"/>
              <a:t>:</a:t>
            </a:r>
            <a:endParaRPr lang="ru-RU" dirty="0"/>
          </a:p>
          <a:p>
            <a:pPr algn="just"/>
            <a:r>
              <a:rPr lang="ru-RU" i="1" dirty="0"/>
              <a:t>Авторы доказывают, что проблема дефицита квалифицированных рабочих кадров на промышленных предприятиях государственного сектора экономики не должна решаться профессиональными образовательными организациями в одиночку.</a:t>
            </a:r>
            <a:endParaRPr lang="ru-RU" dirty="0"/>
          </a:p>
          <a:p>
            <a:pPr algn="just"/>
            <a:r>
              <a:rPr lang="ru-RU" b="1" dirty="0"/>
              <a:t>//Профессиональное образование. Столица. – 2017. - № 5. - С. 39.</a:t>
            </a:r>
            <a:endParaRPr lang="ru-RU" dirty="0"/>
          </a:p>
          <a:p>
            <a:pPr algn="just"/>
            <a:r>
              <a:rPr lang="ru-RU" b="1" dirty="0"/>
              <a:t> </a:t>
            </a:r>
            <a:endParaRPr lang="ru-RU" dirty="0"/>
          </a:p>
          <a:p>
            <a:pPr algn="just"/>
            <a:r>
              <a:rPr lang="ru-RU" b="1" dirty="0"/>
              <a:t>10. Адольф В. А., Казакова Л. В.</a:t>
            </a:r>
            <a:endParaRPr lang="ru-RU" dirty="0"/>
          </a:p>
          <a:p>
            <a:pPr algn="just"/>
            <a:r>
              <a:rPr lang="ru-RU" b="1" dirty="0"/>
              <a:t>Формирование готовности педагогов к реализации практико-ориентированного обучения</a:t>
            </a:r>
            <a:r>
              <a:rPr lang="ru-RU" b="1" dirty="0" smtClean="0"/>
              <a:t>.</a:t>
            </a:r>
            <a:endParaRPr lang="en-US" b="1" dirty="0" smtClean="0"/>
          </a:p>
          <a:p>
            <a:pPr algn="just"/>
            <a:endParaRPr lang="ru-RU" dirty="0"/>
          </a:p>
          <a:p>
            <a:pPr algn="just"/>
            <a:r>
              <a:rPr lang="ru-RU" b="1" i="1" dirty="0"/>
              <a:t>Аннотация</a:t>
            </a:r>
            <a:r>
              <a:rPr lang="ru-RU" i="1" dirty="0"/>
              <a:t>:</a:t>
            </a:r>
            <a:endParaRPr lang="ru-RU" dirty="0"/>
          </a:p>
          <a:p>
            <a:pPr algn="just"/>
            <a:r>
              <a:rPr lang="ru-RU" i="1" dirty="0"/>
              <a:t>Статья посвящена проблеме готовности педагогов к реализации практико-ориентированной подготовки кадров для высокотехнологичных производств.</a:t>
            </a:r>
            <a:endParaRPr lang="ru-RU" dirty="0"/>
          </a:p>
          <a:p>
            <a:pPr algn="just"/>
            <a:r>
              <a:rPr lang="ru-RU" b="1" dirty="0"/>
              <a:t>//Профессиональное образование. Столица. – 2017. - № 7. - С. 22.</a:t>
            </a:r>
            <a:endParaRPr lang="ru-RU" dirty="0"/>
          </a:p>
          <a:p>
            <a:pPr algn="just"/>
            <a:r>
              <a:rPr lang="ru-RU" b="1" dirty="0"/>
              <a:t> </a:t>
            </a:r>
            <a:endParaRPr lang="ru-RU" dirty="0"/>
          </a:p>
          <a:p>
            <a:endParaRPr lang="ru-RU" dirty="0"/>
          </a:p>
        </p:txBody>
      </p:sp>
    </p:spTree>
    <p:extLst>
      <p:ext uri="{BB962C8B-B14F-4D97-AF65-F5344CB8AC3E}">
        <p14:creationId xmlns:p14="http://schemas.microsoft.com/office/powerpoint/2010/main" val="206954505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6982</Words>
  <Application>Microsoft Office PowerPoint</Application>
  <PresentationFormat>Экран (4:3)</PresentationFormat>
  <Paragraphs>853</Paragraphs>
  <Slides>61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maks meshkov</cp:lastModifiedBy>
  <cp:revision>44</cp:revision>
  <dcterms:created xsi:type="dcterms:W3CDTF">2021-02-04T06:22:59Z</dcterms:created>
  <dcterms:modified xsi:type="dcterms:W3CDTF">2021-02-28T09:44:50Z</dcterms:modified>
</cp:coreProperties>
</file>