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9" r:id="rId5"/>
    <p:sldId id="270" r:id="rId6"/>
    <p:sldId id="271" r:id="rId7"/>
    <p:sldId id="272" r:id="rId8"/>
    <p:sldId id="273" r:id="rId9"/>
    <p:sldId id="274"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2" r:id="rId45"/>
    <p:sldId id="313" r:id="rId46"/>
    <p:sldId id="314" r:id="rId47"/>
    <p:sldId id="315" r:id="rId48"/>
    <p:sldId id="316" r:id="rId49"/>
    <p:sldId id="317" r:id="rId50"/>
    <p:sldId id="318" r:id="rId51"/>
    <p:sldId id="319" r:id="rId52"/>
    <p:sldId id="320"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16.06.2022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16.06.2022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16.06.2022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16.06.2022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16.06.2022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calameo.com/read/006398858710d7cf15cb4" TargetMode="External"/><Relationship Id="rId3" Type="http://schemas.openxmlformats.org/officeDocument/2006/relationships/hyperlink" Target="https://ru.calameo.com/read/0063988587e5f013affeb" TargetMode="External"/><Relationship Id="rId7" Type="http://schemas.openxmlformats.org/officeDocument/2006/relationships/hyperlink" Target="https://ru.calameo.com/read/0063988583a0c778db62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ru.calameo.com/read/0063988585a8ca789c2d9" TargetMode="External"/><Relationship Id="rId5" Type="http://schemas.openxmlformats.org/officeDocument/2006/relationships/hyperlink" Target="https://ru.calameo.com/read/00639885898c2582a9a4a" TargetMode="External"/><Relationship Id="rId4" Type="http://schemas.openxmlformats.org/officeDocument/2006/relationships/hyperlink" Target="https://ru.calameo.com/read/006398858d59810c2dac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calameo.com/read/0063988582397dabc50b8" TargetMode="External"/><Relationship Id="rId3" Type="http://schemas.openxmlformats.org/officeDocument/2006/relationships/hyperlink" Target="https://www.calameo.com/read/00639885855d8843115cf" TargetMode="External"/><Relationship Id="rId7" Type="http://schemas.openxmlformats.org/officeDocument/2006/relationships/hyperlink" Target="https://www.calameo.com/read/00639885895816a481fa3"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calameo.com/read/006398858f2073ddfac94" TargetMode="External"/><Relationship Id="rId5" Type="http://schemas.openxmlformats.org/officeDocument/2006/relationships/hyperlink" Target="https://www.calameo.com/read/006398858bcf8510738b6" TargetMode="External"/><Relationship Id="rId4" Type="http://schemas.openxmlformats.org/officeDocument/2006/relationships/hyperlink" Target="https://www.calameo.com/read/0063988589a56cb848cbe" TargetMode="External"/><Relationship Id="rId9" Type="http://schemas.openxmlformats.org/officeDocument/2006/relationships/hyperlink" Target="https://www.calameo.com/read/00639885862f1a175979f"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alameo.com/read/0063988585ff0fee6a520"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calameo.com/read/0063988580049e1e245a1" TargetMode="External"/><Relationship Id="rId4" Type="http://schemas.openxmlformats.org/officeDocument/2006/relationships/hyperlink" Target="https://www.calameo.com/read/006398858439d5f99d7b2"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15624" y="2564904"/>
            <a:ext cx="7776864" cy="1077218"/>
          </a:xfrm>
          <a:prstGeom prst="rect">
            <a:avLst/>
          </a:prstGeom>
          <a:noFill/>
        </p:spPr>
        <p:txBody>
          <a:bodyPr wrap="square" rtlCol="0">
            <a:spAutoFit/>
          </a:bodyPr>
          <a:lstStyle/>
          <a:p>
            <a:pPr algn="ctr"/>
            <a:r>
              <a:rPr lang="ru-RU" sz="3200" b="1" dirty="0"/>
              <a:t>«ИНФОРМАЦИОННОЕ ОБЕСПЕЧЕНИЕ</a:t>
            </a:r>
            <a:endParaRPr lang="ru-RU" sz="3200" dirty="0"/>
          </a:p>
          <a:p>
            <a:pPr algn="ctr"/>
            <a:r>
              <a:rPr lang="ru-RU" sz="3200" b="1" dirty="0"/>
              <a:t>ОБРАЗОВАТЕЛЬНОЙ ОРГАНИЗАЦИИ»</a:t>
            </a:r>
            <a:endParaRPr lang="ru-RU" sz="3200" dirty="0"/>
          </a:p>
        </p:txBody>
      </p:sp>
    </p:spTree>
    <p:extLst>
      <p:ext uri="{BB962C8B-B14F-4D97-AF65-F5344CB8AC3E}">
        <p14:creationId xmlns:p14="http://schemas.microsoft.com/office/powerpoint/2010/main" val="1109536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560128"/>
            <a:ext cx="8784976" cy="7386638"/>
          </a:xfrm>
          <a:prstGeom prst="rect">
            <a:avLst/>
          </a:prstGeom>
        </p:spPr>
        <p:txBody>
          <a:bodyPr wrap="square">
            <a:spAutoFit/>
          </a:bodyPr>
          <a:lstStyle/>
          <a:p>
            <a:pPr algn="just"/>
            <a:r>
              <a:rPr lang="ru-RU" sz="1200" b="1" dirty="0"/>
              <a:t>4</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Чупрына</a:t>
            </a:r>
            <a:r>
              <a:rPr lang="ru-RU" sz="1200" b="1" dirty="0">
                <a:latin typeface="Times New Roman" pitchFamily="18" charset="0"/>
                <a:cs typeface="Times New Roman" pitchFamily="18" charset="0"/>
              </a:rPr>
              <a:t> Н.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a:t>
            </a:r>
            <a:r>
              <a:rPr lang="ru-RU" sz="1200" dirty="0" err="1">
                <a:latin typeface="Times New Roman" pitchFamily="18" charset="0"/>
                <a:cs typeface="Times New Roman" pitchFamily="18" charset="0"/>
              </a:rPr>
              <a:t>медийное</a:t>
            </a:r>
            <a:r>
              <a:rPr lang="ru-RU" sz="1200" dirty="0">
                <a:latin typeface="Times New Roman" pitchFamily="18" charset="0"/>
                <a:cs typeface="Times New Roman" pitchFamily="18" charset="0"/>
              </a:rPr>
              <a:t> пространство образовательного учреждения.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гимназии №12 города Липецка. Описывается результативная работа свидетельствующая о систематической и целенаправленной деятельности гимназии по развитию информационного пространства и школьного издательского дела.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//Научно практический журнал заместителя директора по воспитательной работе. – 2020. - №2. – С. 96.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Родионов М.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Мобильное обучение, или Как использовать приложения.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Целесообразность использования мобильных приложений в образовательном процессе. Методическая роль этих приложений, условия и возможности их использования.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2020. - №1. – С. 157.</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Филиппова Н. М., </a:t>
            </a:r>
            <a:r>
              <a:rPr lang="ru-RU" sz="1200" b="1" dirty="0" err="1">
                <a:latin typeface="Times New Roman" pitchFamily="18" charset="0"/>
                <a:cs typeface="Times New Roman" pitchFamily="18" charset="0"/>
              </a:rPr>
              <a:t>Арзуманова</a:t>
            </a:r>
            <a:r>
              <a:rPr lang="ru-RU" sz="1200" b="1" dirty="0">
                <a:latin typeface="Times New Roman" pitchFamily="18" charset="0"/>
                <a:cs typeface="Times New Roman" pitchFamily="18" charset="0"/>
              </a:rPr>
              <a:t> Ю. Е.</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Творческие идеи в использовании документ-камеры в работе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работы методистов МУ ДПО «Информационно-образовательный центр» </a:t>
            </a:r>
            <a:r>
              <a:rPr lang="ru-RU" sz="1200" i="1" dirty="0" err="1">
                <a:latin typeface="Times New Roman" pitchFamily="18" charset="0"/>
                <a:cs typeface="Times New Roman" pitchFamily="18" charset="0"/>
              </a:rPr>
              <a:t>Тутаевского</a:t>
            </a:r>
            <a:r>
              <a:rPr lang="ru-RU" sz="1200" i="1" dirty="0">
                <a:latin typeface="Times New Roman" pitchFamily="18" charset="0"/>
                <a:cs typeface="Times New Roman" pitchFamily="18" charset="0"/>
              </a:rPr>
              <a:t> МР в реализации дополнительной профессиональной программы «Документ-камера как инструмент работы педагога» и возможности практического применения документ-камеры в работе современного педагога.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2019. - №8. – С. 24</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7. Богданова Д.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Учителя и их будущие коллеги - в парадигме информатизации.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приводятся результаты анализа опросов, проведенных среди студентов пятого курса факультета начального образования Института детства Московского педагогического государственного университета (профиль «Начальное образование и информатика»), изучающих курс «Социальная информатика и информационная безопасность», и учителей школ Архангельской области в рамках проводимого автором исследования относительно знания учительской аудиторией разных возрастов основных правил организации безопасной работы в интернете и специальных мер по формированию этого знания, что приобрело особую актуальность в условиях реализации национального проекта «Цифровая образовательная среда».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//Информатика в школе. – 2019. - №6. – С. 17.</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045984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692696"/>
            <a:ext cx="8784976" cy="7017306"/>
          </a:xfrm>
          <a:prstGeom prst="rect">
            <a:avLst/>
          </a:prstGeom>
        </p:spPr>
        <p:txBody>
          <a:bodyPr wrap="square">
            <a:spAutoFit/>
          </a:bodyPr>
          <a:lstStyle/>
          <a:p>
            <a:pPr algn="just"/>
            <a:r>
              <a:rPr lang="ru-RU" sz="1200" b="1" dirty="0">
                <a:latin typeface="Times New Roman" pitchFamily="18" charset="0"/>
                <a:cs typeface="Times New Roman" pitchFamily="18" charset="0"/>
              </a:rPr>
              <a:t>8. </a:t>
            </a:r>
            <a:r>
              <a:rPr lang="ru-RU" sz="1200" dirty="0">
                <a:latin typeface="Times New Roman" pitchFamily="18" charset="0"/>
                <a:cs typeface="Times New Roman" pitchFamily="18" charset="0"/>
              </a:rPr>
              <a:t>Информационное обеспечение системы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представлены рекомендации парламентских слушаний Комитета Государственной Думы ФС РФ по образованию и науке.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//Вестник образования России. – 2018. - №15. – С. 12.</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a:t>
            </a:r>
            <a:r>
              <a:rPr lang="ru-RU" sz="1200" dirty="0">
                <a:latin typeface="Times New Roman" pitchFamily="18" charset="0"/>
                <a:cs typeface="Times New Roman" pitchFamily="18" charset="0"/>
              </a:rPr>
              <a:t>Развитие информатизации системы образования. Совершенствование законодательства в области электронного обучения и дистанционных образовательных технологий.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Решение Комитета Госдумы ФС РФ по образованию и науке от 20 февраля 2018 г., протокол №40-5).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//Вестник образования России. – 2018. - №6. – С. 4.</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10. Фомин С.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Современная школа: необходимость информатизации.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посвящена проблеме перехода к безбумажной форме документооборота в современной школе, а именно - замене бумажных журналов и дневников на электронную модель. Приводятся положительные и отрицательные аспекты внедрения такой формы на примере Липецкой области. Обоснован вывод о преимуществе безбумажной формы документооборота перед бумажной, которое выражается в удобстве использования, экономии рабочего времени учителей-</a:t>
            </a:r>
            <a:r>
              <a:rPr lang="ru-RU" sz="1200" i="1" dirty="0" err="1">
                <a:latin typeface="Times New Roman" pitchFamily="18" charset="0"/>
                <a:cs typeface="Times New Roman" pitchFamily="18" charset="0"/>
              </a:rPr>
              <a:t>предметни</a:t>
            </a:r>
            <a:r>
              <a:rPr lang="ru-RU" sz="1200" i="1" dirty="0">
                <a:latin typeface="Times New Roman" pitchFamily="18" charset="0"/>
                <a:cs typeface="Times New Roman" pitchFamily="18" charset="0"/>
              </a:rPr>
              <a:t>-ков, классных руководителей и руководителей образовательного учреждения. Использование электронной модели будет полезно и социальному педагогу, так как расширяет его возможности в работе с родителями, а также с детьми группы риска, обеспечивая контроль за их успеваемостью и посещаемостью школы.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//Социальная педагогика в России. – 2018. - №6. – С. 56.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11. </a:t>
            </a:r>
            <a:r>
              <a:rPr lang="ru-RU" sz="1200" b="1" dirty="0" err="1">
                <a:latin typeface="Times New Roman" pitchFamily="18" charset="0"/>
                <a:cs typeface="Times New Roman" pitchFamily="18" charset="0"/>
              </a:rPr>
              <a:t>Петлина</a:t>
            </a:r>
            <a:r>
              <a:rPr lang="ru-RU" sz="1200" b="1" dirty="0">
                <a:latin typeface="Times New Roman" pitchFamily="18" charset="0"/>
                <a:cs typeface="Times New Roman" pitchFamily="18" charset="0"/>
              </a:rPr>
              <a:t> Е.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Информатизация образования как основной принцип формирования компетенций специалиста.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Процесс информатизации образования является основой формирования ключевых компонентов общих компетенций. В статье обосновано использование информационных средств для создания учебно-методического обеспечения в сочетании с внедрением проектного обучения в целях повышения эффективности образовательного процесса по развитию творческого потенциала обучающегося и формированию </a:t>
            </a:r>
            <a:r>
              <a:rPr lang="ru-RU" sz="1200" i="1" dirty="0" err="1">
                <a:latin typeface="Times New Roman" pitchFamily="18" charset="0"/>
                <a:cs typeface="Times New Roman" pitchFamily="18" charset="0"/>
              </a:rPr>
              <a:t>компетентностных</a:t>
            </a:r>
            <a:r>
              <a:rPr lang="ru-RU" sz="1200" i="1" dirty="0">
                <a:latin typeface="Times New Roman" pitchFamily="18" charset="0"/>
                <a:cs typeface="Times New Roman" pitchFamily="18" charset="0"/>
              </a:rPr>
              <a:t> качеств специалиста.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2017. - №3. – С.124.</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16635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692696"/>
            <a:ext cx="8784976" cy="6924973"/>
          </a:xfrm>
          <a:prstGeom prst="rect">
            <a:avLst/>
          </a:prstGeom>
        </p:spPr>
        <p:txBody>
          <a:bodyPr wrap="square">
            <a:spAutoFit/>
          </a:bodyPr>
          <a:lstStyle/>
          <a:p>
            <a:pPr algn="just"/>
            <a:r>
              <a:rPr lang="ru-RU" sz="1200" b="1" dirty="0">
                <a:latin typeface="Times New Roman" pitchFamily="18" charset="0"/>
                <a:cs typeface="Times New Roman" pitchFamily="18" charset="0"/>
              </a:rPr>
              <a:t>12. Вербицкий А.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«Цифровое поколение»: проблемы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обсуждаются особенности смены типа социокультурного наследования; рассматриваются основные характеристики детей, подростков и юношей, родившихся в конце XX - начале XXI века («цифровое поколение»); проблемы их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2016. - №7. – С. 10.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13. Сальникова Л.</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Информационное «ожирение»: как избежать?</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Традиционные СМИ рано отправлять на свалку истории, более того, в условиях бурного развития новых ИКТ существенные перемены происходят в таких привычных </a:t>
            </a:r>
            <a:r>
              <a:rPr lang="ru-RU" sz="1200" i="1" dirty="0" err="1">
                <a:latin typeface="Times New Roman" pitchFamily="18" charset="0"/>
                <a:cs typeface="Times New Roman" pitchFamily="18" charset="0"/>
              </a:rPr>
              <a:t>медийных</a:t>
            </a:r>
            <a:r>
              <a:rPr lang="ru-RU" sz="1200" i="1" dirty="0">
                <a:latin typeface="Times New Roman" pitchFamily="18" charset="0"/>
                <a:cs typeface="Times New Roman" pitchFamily="18" charset="0"/>
              </a:rPr>
              <a:t> продуктах, как газеты, журналы, радио, телевидение. На первый взгляд, они практически не изменились и многие читатели, слушатели и зрители по-прежнему отдают предпочтение любимым изданиям или телеканалам. В то же время под узнаваемой оболочкой все чаще скрывается новое наполнение, о котором многие даже не догадываются.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2015. - №9. – С. 36.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14. Роберт И.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Основные направления развития информатизации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представлены содержательные аспекты перспективных научных исследований в области информатизации отечественного образования в контексте интеллектуального развития, социализации и информационной безопасности личности современного человека. Выявлены философско-методологические, социально-педагогические и медико-психологические основания создания и развития информационно-образовательного пространства, описаны пути подготовки педагогических и управленческих кадров. Особое внимание уделено вопросам проектирования и функционирования высокотехнологичной </a:t>
            </a:r>
            <a:r>
              <a:rPr lang="ru-RU" sz="1200" i="1" dirty="0" err="1">
                <a:latin typeface="Times New Roman" pitchFamily="18" charset="0"/>
                <a:cs typeface="Times New Roman" pitchFamily="18" charset="0"/>
              </a:rPr>
              <a:t>здоровьесберегающей</a:t>
            </a:r>
            <a:r>
              <a:rPr lang="ru-RU" sz="1200" i="1" dirty="0">
                <a:latin typeface="Times New Roman" pitchFamily="18" charset="0"/>
                <a:cs typeface="Times New Roman" pitchFamily="18" charset="0"/>
              </a:rPr>
              <a:t> информационно-образовательной среды и информационной безопасности личности. Описаны теоретические основания формализации и представления знаний в интегрированных интеллектуальных образовательных системах, теоретические основы интеллектуализации информационных си </a:t>
            </a:r>
            <a:r>
              <a:rPr lang="ru-RU" sz="1200" i="1" dirty="0" err="1">
                <a:latin typeface="Times New Roman" pitchFamily="18" charset="0"/>
                <a:cs typeface="Times New Roman" pitchFamily="18" charset="0"/>
              </a:rPr>
              <a:t>стем</a:t>
            </a:r>
            <a:r>
              <a:rPr lang="ru-RU" sz="1200" i="1" dirty="0">
                <a:latin typeface="Times New Roman" pitchFamily="18" charset="0"/>
                <a:cs typeface="Times New Roman" pitchFamily="18" charset="0"/>
              </a:rPr>
              <a:t>, предназначенных для формирования распределенного образовательного контента. Раскрыты методические подходы к экспертизе и сертификации программно-аппаратных и информационных комплексов образовательного назначения. Определены научно-педагогические подходы к разработке образовательных стандартов, отражающих конвергенцию наук и технологий.</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2015. - №10. – С. 30.</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383345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692696"/>
            <a:ext cx="8784976" cy="5909310"/>
          </a:xfrm>
          <a:prstGeom prst="rect">
            <a:avLst/>
          </a:prstGeom>
        </p:spPr>
        <p:txBody>
          <a:bodyPr wrap="square">
            <a:spAutoFit/>
          </a:bodyPr>
          <a:lstStyle/>
          <a:p>
            <a:pPr algn="just"/>
            <a:r>
              <a:rPr lang="ru-RU" sz="1200" b="1" dirty="0">
                <a:latin typeface="Times New Roman" pitchFamily="18" charset="0"/>
                <a:cs typeface="Times New Roman" pitchFamily="18" charset="0"/>
              </a:rPr>
              <a:t>15. Нестеренко О. С.</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Единое информационно-образовательное пространство системы образования Невского района Санкт-Петербурга.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описан опыт создания, сопровождения и развития многофункционального портала системы образования Невского района Санкт-Петербурга - единого информационно-образовательного пространства (ЕИОП) районной системы образования. Дано описание информационных ресурсов ЕИОП, образовательных сервисов, предназначенных как для профессионального педагогического сообщества, так и для обучающихся и их родителей, всех участников образовательного процесса. Определены особенности портала как ресурса для системы непрерывного образования, и профессионального личностного развития пользователей. Особое внимание в статье уделяется возможностям портала для эффективного управления системой образования и развития системы государственно-общественного управления.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//Непрерывное образование в Санкт-Петербурге. – 2015. - №1. – С. 32.</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16. Якушина Е.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Информационное пространство школы и потребности его участников в научно-методическом обеспечении.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описано как определить потребность всех участников образовательного процесса – учащихся, родителей и учеников – в обеспечении информационно-методическими материалами? И почему удовлетворение данных потребностей необходимо внедрять именно через школьную информационную среду?</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2015. - №6. – С. 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17. </a:t>
            </a:r>
            <a:r>
              <a:rPr lang="ru-RU" sz="1200" b="1" dirty="0" err="1">
                <a:latin typeface="Times New Roman" pitchFamily="18" charset="0"/>
                <a:cs typeface="Times New Roman" pitchFamily="18" charset="0"/>
              </a:rPr>
              <a:t>Кайгородов</a:t>
            </a:r>
            <a:r>
              <a:rPr lang="ru-RU" sz="1200" b="1" dirty="0">
                <a:latin typeface="Times New Roman" pitchFamily="18" charset="0"/>
                <a:cs typeface="Times New Roman" pitchFamily="18" charset="0"/>
              </a:rPr>
              <a:t> Е. В., Петунина Е. В., Ермилова Е. Е. и др.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Информация системы образования: риски и возможности.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Представлена попытка оценить уровень информационной компетентности участников образовательного процесса в области защиты детей от такой информации и разработать меры по реализации данного закона.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№8. – С. 84.</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67078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692696"/>
            <a:ext cx="8784976" cy="4431983"/>
          </a:xfrm>
          <a:prstGeom prst="rect">
            <a:avLst/>
          </a:prstGeom>
        </p:spPr>
        <p:txBody>
          <a:bodyPr wrap="square">
            <a:spAutoFit/>
          </a:bodyPr>
          <a:lstStyle/>
          <a:p>
            <a:pPr algn="just"/>
            <a:r>
              <a:rPr lang="ru-RU" sz="1200" b="1" dirty="0">
                <a:latin typeface="Times New Roman" pitchFamily="18" charset="0"/>
                <a:cs typeface="Times New Roman" pitchFamily="18" charset="0"/>
              </a:rPr>
              <a:t>18. Родионова Т. К., </a:t>
            </a:r>
            <a:r>
              <a:rPr lang="ru-RU" sz="1200" b="1" dirty="0" err="1">
                <a:latin typeface="Times New Roman" pitchFamily="18" charset="0"/>
                <a:cs typeface="Times New Roman" pitchFamily="18" charset="0"/>
              </a:rPr>
              <a:t>Лукашук</a:t>
            </a:r>
            <a:r>
              <a:rPr lang="ru-RU" sz="1200" b="1" dirty="0">
                <a:latin typeface="Times New Roman" pitchFamily="18" charset="0"/>
                <a:cs typeface="Times New Roman" pitchFamily="18" charset="0"/>
              </a:rPr>
              <a:t> О.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Отдельные направления развития информационно-технологического пространства образовательной организации.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одной из школ Москвы. Перечислены принципы развития информационно-технологического пространства. Описана работа мобильных компьютерных классов. Рассказывается об использовании системы интерактивного тестирования и голосования. Использование ИКТ и их роль в вопросах формирования и развития естественно-научной грамотности учащихся ОО. Описывается работа кружка «Робототехники», рассказывается о запуске корпоративной почты и т. д.</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//Справочник заместителя директора школы. – 2015. - №5. – С. 34.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19. Рахметов Р. 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Новые требования к структуре сайта школы.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описана законодательная база, регламентирующая правила размещения информации, основные требования к структуре сайта, а также основные требования к формату материалов, размещенных на сайте.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//Практика административной работы в школе. – 2015. - №1. – С. 5.</a:t>
            </a:r>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24915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692696"/>
            <a:ext cx="8784976" cy="7386638"/>
          </a:xfrm>
          <a:prstGeom prst="rect">
            <a:avLst/>
          </a:prstGeom>
        </p:spPr>
        <p:txBody>
          <a:bodyPr wrap="square">
            <a:spAutoFit/>
          </a:bodyPr>
          <a:lstStyle/>
          <a:p>
            <a:pPr algn="ctr"/>
            <a:r>
              <a:rPr lang="ru-RU" sz="1400" b="1" dirty="0">
                <a:latin typeface="Times New Roman" pitchFamily="18" charset="0"/>
                <a:cs typeface="Times New Roman" pitchFamily="18" charset="0"/>
              </a:rPr>
              <a:t>3.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a:t>
            </a:r>
            <a:r>
              <a:rPr lang="ru-RU" sz="1400" b="1" dirty="0" err="1">
                <a:latin typeface="Times New Roman" pitchFamily="18" charset="0"/>
                <a:cs typeface="Times New Roman" pitchFamily="18" charset="0"/>
              </a:rPr>
              <a:t>ЦОРы</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ИОРы</a:t>
            </a:r>
            <a:r>
              <a:rPr lang="ru-RU" sz="1400" b="1"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 Андреев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Цифровая платформа национальной системы квалификаций.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Открытая информация, как порождение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меняет бизнес-процессы и приводит к улучшению качества жизни. В 2020 году ресурсы национальной системы квалификаций (НСК) были объединены в цифровую платформу на основе информационно-интеграционного модуля, предназначенного для обеспечения информационного обмена ресурсов НСК и внешних информационных ресурсов и систем между собой. В настоящий момент мы наблюдаем переход от аналитической к транзакционной модели – платформе-сервису. Поговорим об этом.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//Национальная система квалификаций России. 2021. - №1. – С. 84.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a:t>
            </a:r>
            <a:r>
              <a:rPr lang="ru-RU" sz="1200" b="1" dirty="0" err="1">
                <a:latin typeface="Times New Roman" pitchFamily="18" charset="0"/>
                <a:cs typeface="Times New Roman" pitchFamily="18" charset="0"/>
              </a:rPr>
              <a:t>Лоцманова</a:t>
            </a:r>
            <a:r>
              <a:rPr lang="ru-RU" sz="1200" b="1" dirty="0">
                <a:latin typeface="Times New Roman" pitchFamily="18" charset="0"/>
                <a:cs typeface="Times New Roman" pitchFamily="18" charset="0"/>
              </a:rPr>
              <a:t> О.</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Учим не всех, учим каждого.</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2020 году число выпускников Академии развития квалификаций достигло отметки в 8 тыс. человек. Растет число актуальных и востребованных образовательных программ, внедряются современные подходы к организации обучения, ведется системная работа с государственными и муниципальными заказчиками. Заместитель генерального директора Национального агентства развития квалификаций Ольга </a:t>
            </a:r>
            <a:r>
              <a:rPr lang="ru-RU" sz="1200" i="1" dirty="0" err="1">
                <a:latin typeface="Times New Roman" pitchFamily="18" charset="0"/>
                <a:cs typeface="Times New Roman" pitchFamily="18" charset="0"/>
              </a:rPr>
              <a:t>Лоцманова</a:t>
            </a:r>
            <a:r>
              <a:rPr lang="ru-RU" sz="1200" i="1" dirty="0">
                <a:latin typeface="Times New Roman" pitchFamily="18" charset="0"/>
                <a:cs typeface="Times New Roman" pitchFamily="18" charset="0"/>
              </a:rPr>
              <a:t> поделилась планами на будущее и рассказала об особенностях получения дополнительного образования в Академии.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//Национальная система квалификаций России. 2021. - №1. – С. 51.</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Деревянко А. В., Салова Т. Л.</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Трансформация университетского образования в условиях </a:t>
            </a:r>
            <a:r>
              <a:rPr lang="ru-RU" sz="1200" dirty="0" err="1">
                <a:latin typeface="Times New Roman" pitchFamily="18" charset="0"/>
                <a:cs typeface="Times New Roman" pitchFamily="18" charset="0"/>
              </a:rPr>
              <a:t>цифровизации</a:t>
            </a:r>
            <a:r>
              <a:rPr lang="ru-RU" sz="1200" dirty="0">
                <a:latin typeface="Times New Roman" pitchFamily="18" charset="0"/>
                <a:cs typeface="Times New Roman" pitchFamily="18" charset="0"/>
              </a:rPr>
              <a:t>.</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посвящена исследованиям особенностей влияния информатизации и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общества на систему университетского образования. Подчёркивается, что цифровые технологии и новая парадигма образования, в основе которой лежит принцип обучения на протяжении всей жизни, способствуют повышению качества образования. Приводятся основные этапы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университетского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№8. – С. 37.</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88598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908720"/>
            <a:ext cx="8784976" cy="6924973"/>
          </a:xfrm>
          <a:prstGeom prst="rect">
            <a:avLst/>
          </a:prstGeom>
        </p:spPr>
        <p:txBody>
          <a:bodyPr wrap="square">
            <a:spAutoFit/>
          </a:bodyPr>
          <a:lstStyle/>
          <a:p>
            <a:pPr algn="just"/>
            <a:r>
              <a:rPr lang="ru-RU" sz="1200" b="1" dirty="0">
                <a:latin typeface="Times New Roman" pitchFamily="18" charset="0"/>
                <a:cs typeface="Times New Roman" pitchFamily="18" charset="0"/>
              </a:rPr>
              <a:t>4. </a:t>
            </a:r>
            <a:r>
              <a:rPr lang="ru-RU" sz="1200" b="1" dirty="0" err="1">
                <a:latin typeface="Times New Roman" pitchFamily="18" charset="0"/>
                <a:cs typeface="Times New Roman" pitchFamily="18" charset="0"/>
              </a:rPr>
              <a:t>Байбородова</a:t>
            </a:r>
            <a:r>
              <a:rPr lang="ru-RU" sz="1200" b="1" dirty="0">
                <a:latin typeface="Times New Roman" pitchFamily="18" charset="0"/>
                <a:cs typeface="Times New Roman" pitchFamily="18" charset="0"/>
              </a:rPr>
              <a:t> Л.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Трансформация университетского образования в условиях </a:t>
            </a:r>
            <a:r>
              <a:rPr lang="ru-RU" sz="1200" dirty="0" err="1">
                <a:latin typeface="Times New Roman" pitchFamily="18" charset="0"/>
                <a:cs typeface="Times New Roman" pitchFamily="18" charset="0"/>
              </a:rPr>
              <a:t>цифровизации</a:t>
            </a:r>
            <a:r>
              <a:rPr lang="ru-RU" sz="1200" dirty="0">
                <a:latin typeface="Times New Roman" pitchFamily="18" charset="0"/>
                <a:cs typeface="Times New Roman" pitchFamily="18" charset="0"/>
              </a:rPr>
              <a:t>.</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Рассматриваются особенности познавательной деятельности поколения Z на основе зарубежных и российских исследований, отражающих изменения в </a:t>
            </a:r>
            <a:r>
              <a:rPr lang="ru-RU" sz="1200" i="1" dirty="0" err="1">
                <a:latin typeface="Times New Roman" pitchFamily="18" charset="0"/>
                <a:cs typeface="Times New Roman" pitchFamily="18" charset="0"/>
              </a:rPr>
              <a:t>нейрокогнитивных</a:t>
            </a:r>
            <a:r>
              <a:rPr lang="ru-RU" sz="1200" i="1" dirty="0">
                <a:latin typeface="Times New Roman" pitchFamily="18" charset="0"/>
                <a:cs typeface="Times New Roman" pitchFamily="18" charset="0"/>
              </a:rPr>
              <a:t> процессах, которые необходимо учитывать в организации обучения. Обосновывается необходимость трансформации принципов дидактики, показаны возможности обогащения их содержания новыми правилами на примере наглядности и доступности.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2020. - №7. – С. 22.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Целищев Н. Е., Малкова А. В., Смирнов П. А., </a:t>
            </a:r>
            <a:r>
              <a:rPr lang="ru-RU" sz="1200" b="1" dirty="0" err="1">
                <a:latin typeface="Times New Roman" pitchFamily="18" charset="0"/>
                <a:cs typeface="Times New Roman" pitchFamily="18" charset="0"/>
              </a:rPr>
              <a:t>Лагунова</a:t>
            </a:r>
            <a:r>
              <a:rPr lang="ru-RU" sz="1200" b="1" dirty="0">
                <a:latin typeface="Times New Roman" pitchFamily="18" charset="0"/>
                <a:cs typeface="Times New Roman" pitchFamily="18" charset="0"/>
              </a:rPr>
              <a:t> Т. А. и др.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Школа возможностей.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перечислены цифровые достижения, такие как </a:t>
            </a:r>
            <a:r>
              <a:rPr lang="ru-RU" sz="1200" i="1" dirty="0" err="1">
                <a:latin typeface="Times New Roman" pitchFamily="18" charset="0"/>
                <a:cs typeface="Times New Roman" pitchFamily="18" charset="0"/>
              </a:rPr>
              <a:t>Microsoft</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Showcase</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School</a:t>
            </a:r>
            <a:r>
              <a:rPr lang="ru-RU" sz="1200" i="1" dirty="0">
                <a:latin typeface="Times New Roman" pitchFamily="18" charset="0"/>
                <a:cs typeface="Times New Roman" pitchFamily="18" charset="0"/>
              </a:rPr>
              <a:t> и относительно гладкий переход на дистанционное образование </a:t>
            </a:r>
            <a:r>
              <a:rPr lang="ru-RU" sz="1200" i="1" dirty="0" err="1">
                <a:latin typeface="Times New Roman" pitchFamily="18" charset="0"/>
                <a:cs typeface="Times New Roman" pitchFamily="18" charset="0"/>
              </a:rPr>
              <a:t>ЛИнТех</a:t>
            </a:r>
            <a:r>
              <a:rPr lang="ru-RU" sz="1200" i="1" dirty="0">
                <a:latin typeface="Times New Roman" pitchFamily="18" charset="0"/>
                <a:cs typeface="Times New Roman" pitchFamily="18" charset="0"/>
              </a:rPr>
              <a:t> №28 г. Кирова - лидера в процессе информатизации системы образования Кировской области. Это единый организм, где каждый педагог, ученик, родитель и каждая область взаимосвязаны и «</a:t>
            </a:r>
            <a:r>
              <a:rPr lang="ru-RU" sz="1200" i="1" dirty="0" err="1">
                <a:latin typeface="Times New Roman" pitchFamily="18" charset="0"/>
                <a:cs typeface="Times New Roman" pitchFamily="18" charset="0"/>
              </a:rPr>
              <a:t>цифровизованы</a:t>
            </a:r>
            <a:r>
              <a:rPr lang="ru-RU" sz="1200" i="1" dirty="0">
                <a:latin typeface="Times New Roman" pitchFamily="18" charset="0"/>
                <a:cs typeface="Times New Roman" pitchFamily="18" charset="0"/>
              </a:rPr>
              <a:t>». Коллектив </a:t>
            </a:r>
            <a:r>
              <a:rPr lang="ru-RU" sz="1200" i="1" dirty="0" err="1">
                <a:latin typeface="Times New Roman" pitchFamily="18" charset="0"/>
                <a:cs typeface="Times New Roman" pitchFamily="18" charset="0"/>
              </a:rPr>
              <a:t>ЛИнТех</a:t>
            </a:r>
            <a:r>
              <a:rPr lang="ru-RU" sz="1200" i="1" dirty="0">
                <a:latin typeface="Times New Roman" pitchFamily="18" charset="0"/>
                <a:cs typeface="Times New Roman" pitchFamily="18" charset="0"/>
              </a:rPr>
              <a:t> №28 уделяет серьёзное внимание повышению квалификации и саморазвитию, постоянно учится и легко вступает в образовательные эксперименты, лицеисты принимают участие в апробации курса STEM, конструируют мобильные приложения в среде </a:t>
            </a:r>
            <a:r>
              <a:rPr lang="ru-RU" sz="1200" i="1" dirty="0" err="1">
                <a:latin typeface="Times New Roman" pitchFamily="18" charset="0"/>
                <a:cs typeface="Times New Roman" pitchFamily="18" charset="0"/>
              </a:rPr>
              <a:t>Power</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Apps</a:t>
            </a:r>
            <a:r>
              <a:rPr lang="ru-RU" sz="1200" i="1" dirty="0">
                <a:latin typeface="Times New Roman" pitchFamily="18" charset="0"/>
                <a:cs typeface="Times New Roman" pitchFamily="18" charset="0"/>
              </a:rPr>
              <a:t>, родители взаимодействуют в рамках виртуального клуба.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№7. – С. 24.</a:t>
            </a:r>
            <a:endParaRPr lang="ru-RU" sz="1200" dirty="0">
              <a:latin typeface="Times New Roman" pitchFamily="18" charset="0"/>
              <a:cs typeface="Times New Roman" pitchFamily="18" charset="0"/>
            </a:endParaRPr>
          </a:p>
          <a:p>
            <a:pPr algn="just"/>
            <a:endParaRPr lang="ru-RU" sz="12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6</a:t>
            </a:r>
            <a:r>
              <a:rPr lang="ru-RU" sz="1200" b="1" dirty="0">
                <a:latin typeface="Times New Roman" pitchFamily="18" charset="0"/>
                <a:cs typeface="Times New Roman" pitchFamily="18" charset="0"/>
              </a:rPr>
              <a:t>. Сергеев С.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Цифровые инструменты на службе у школы – союзники или оппоненты?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мы даём ответы на вопросы, как изменился запрос на использование цифровых инструментов в образовании, какие основные подходы должны быть соблюдены разработчиками цифровых образовательных сервисов и по каким критериям оценивать качественный цифровой контент, пригодный для работы в массовой школе. Какие технологии станут новыми «законодателями мод» при интеграции цифровых инструментов в образовательный процесс и каким функционалом должны обладать такие инструменты.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№7. – С. 2.</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178868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908720"/>
            <a:ext cx="8784976" cy="7571303"/>
          </a:xfrm>
          <a:prstGeom prst="rect">
            <a:avLst/>
          </a:prstGeom>
        </p:spPr>
        <p:txBody>
          <a:bodyPr wrap="square">
            <a:spAutoFit/>
          </a:bodyPr>
          <a:lstStyle/>
          <a:p>
            <a:pPr algn="just"/>
            <a:r>
              <a:rPr lang="ru-RU" sz="1200" b="1" dirty="0">
                <a:latin typeface="Times New Roman" pitchFamily="18" charset="0"/>
                <a:cs typeface="Times New Roman" pitchFamily="18" charset="0"/>
              </a:rPr>
              <a:t>7. </a:t>
            </a:r>
            <a:r>
              <a:rPr lang="ru-RU" sz="1200" b="1" dirty="0" err="1">
                <a:latin typeface="Times New Roman" pitchFamily="18" charset="0"/>
                <a:cs typeface="Times New Roman" pitchFamily="18" charset="0"/>
              </a:rPr>
              <a:t>Богуслввский</a:t>
            </a:r>
            <a:r>
              <a:rPr lang="ru-RU" sz="1200" b="1" dirty="0">
                <a:latin typeface="Times New Roman" pitchFamily="18" charset="0"/>
                <a:cs typeface="Times New Roman" pitchFamily="18" charset="0"/>
              </a:rPr>
              <a:t> М. В., Мачехина О.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Педагогика цифровой эпохи в контексте образовательной реальности.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err="1">
                <a:latin typeface="Times New Roman" pitchFamily="18" charset="0"/>
                <a:cs typeface="Times New Roman" pitchFamily="18" charset="0"/>
              </a:rPr>
              <a:t>Ближне</a:t>
            </a:r>
            <a:r>
              <a:rPr lang="ru-RU" sz="1200" i="1" dirty="0">
                <a:latin typeface="Times New Roman" pitchFamily="18" charset="0"/>
                <a:cs typeface="Times New Roman" pitchFamily="18" charset="0"/>
              </a:rPr>
              <a:t>-, средне-, дальнесрочные последствия использования в современном российском образовании дистанционной модели обучения онлайн. Обоснование «интегративной модели образовательного процесса», предусматривающей взаимодействие и взаимовоздействие традиционной и онлайн систем образования. Гуманистическое педагогическое мировоззрение в цифровую эпоху.</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№6. – С. 34.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8. </a:t>
            </a:r>
            <a:r>
              <a:rPr lang="ru-RU" sz="1200" b="1" dirty="0" err="1">
                <a:latin typeface="Times New Roman" pitchFamily="18" charset="0"/>
                <a:cs typeface="Times New Roman" pitchFamily="18" charset="0"/>
              </a:rPr>
              <a:t>Якупов</a:t>
            </a:r>
            <a:r>
              <a:rPr lang="ru-RU" sz="1200" b="1" dirty="0">
                <a:latin typeface="Times New Roman" pitchFamily="18" charset="0"/>
                <a:cs typeface="Times New Roman" pitchFamily="18" charset="0"/>
              </a:rPr>
              <a:t> В. Р., </a:t>
            </a:r>
            <a:r>
              <a:rPr lang="ru-RU" sz="1200" b="1" dirty="0" err="1">
                <a:latin typeface="Times New Roman" pitchFamily="18" charset="0"/>
                <a:cs typeface="Times New Roman" pitchFamily="18" charset="0"/>
              </a:rPr>
              <a:t>ЕвпловЕ</a:t>
            </a:r>
            <a:r>
              <a:rPr lang="ru-RU" sz="1200" b="1" dirty="0">
                <a:latin typeface="Times New Roman" pitchFamily="18" charset="0"/>
                <a:cs typeface="Times New Roman" pitchFamily="18" charset="0"/>
              </a:rPr>
              <a:t>. В., </a:t>
            </a:r>
            <a:r>
              <a:rPr lang="ru-RU" sz="1200" b="1" dirty="0" err="1">
                <a:latin typeface="Times New Roman" pitchFamily="18" charset="0"/>
                <a:cs typeface="Times New Roman" pitchFamily="18" charset="0"/>
              </a:rPr>
              <a:t>Демцура</a:t>
            </a:r>
            <a:r>
              <a:rPr lang="ru-RU" sz="1200" b="1" dirty="0">
                <a:latin typeface="Times New Roman" pitchFamily="18" charset="0"/>
                <a:cs typeface="Times New Roman" pitchFamily="18" charset="0"/>
              </a:rPr>
              <a:t> С. С.</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Эволюция российского законодательства в сфере применения электронного обучения, дистанционных образовательных технологий при реализации образовательных программ.</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представлена эволюция российского законодательства в сфере применения электронного обучения и дистанционных образовательных технологий при реализации образовательных программ разного уровня обучения, а именно: актуальность проблемы реализации образовательных программ с применением дистанционных образовательных технологий и электронного обучения, осуществлен анализ нормативно-правовых документов по проблеме исследования.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№5. – С. 101.</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Вайнштейн Ю. В., Шершнева В.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Адаптивное электронное обучение в современном образовании.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рассматривается проблема разработки инновационных педагогических и технологических решений, обеспечивающих персонализацию обучения в электронной среде. Выделены основные направления, формирующиеся в данной парадигме. Обозначена наиболее эффективная форма персонализации обучения в электронной среде в вузе, а именно адаптивное обучение. Сформулированы основные принципы, заложенные в концепцию адаптивного обучения в электронной среде. Представлен авторский подход к разработке адаптивных электронных обучающих курсов, структура которых состоит из модели представления образовательного контента, модели пользователя, модели адаптации образовательного контента и модели компетентностного </a:t>
            </a:r>
            <a:r>
              <a:rPr lang="ru-RU" sz="1200" i="1" dirty="0" err="1">
                <a:latin typeface="Times New Roman" pitchFamily="18" charset="0"/>
                <a:cs typeface="Times New Roman" pitchFamily="18" charset="0"/>
              </a:rPr>
              <a:t>фреймворка</a:t>
            </a:r>
            <a:r>
              <a:rPr lang="ru-RU" sz="1200" i="1" dirty="0">
                <a:latin typeface="Times New Roman" pitchFamily="18" charset="0"/>
                <a:cs typeface="Times New Roman" pitchFamily="18" charset="0"/>
              </a:rPr>
              <a:t> (оценки результатов обучения). Представлены результаты апробации и внедрения предложенного подхода, а также обозначены дальнейшие перспективы его развития.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2020. - №5. – С. 48.</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46351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908720"/>
            <a:ext cx="8784976" cy="7571303"/>
          </a:xfrm>
          <a:prstGeom prst="rect">
            <a:avLst/>
          </a:prstGeom>
        </p:spPr>
        <p:txBody>
          <a:bodyPr wrap="square">
            <a:spAutoFit/>
          </a:bodyPr>
          <a:lstStyle/>
          <a:p>
            <a:pPr algn="just"/>
            <a:r>
              <a:rPr lang="ru-RU" sz="1200" b="1" dirty="0">
                <a:latin typeface="Times New Roman" pitchFamily="18" charset="0"/>
                <a:cs typeface="Times New Roman" pitchFamily="18" charset="0"/>
              </a:rPr>
              <a:t>10. </a:t>
            </a:r>
            <a:r>
              <a:rPr lang="ru-RU" sz="1200" b="1" dirty="0" err="1">
                <a:latin typeface="Times New Roman" pitchFamily="18" charset="0"/>
                <a:cs typeface="Times New Roman" pitchFamily="18" charset="0"/>
              </a:rPr>
              <a:t>Шемрук</a:t>
            </a:r>
            <a:r>
              <a:rPr lang="ru-RU" sz="1200" b="1" dirty="0">
                <a:latin typeface="Times New Roman" pitchFamily="18" charset="0"/>
                <a:cs typeface="Times New Roman" pitchFamily="18" charset="0"/>
              </a:rPr>
              <a:t> О. И., Меркулова В. Ф.</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Кластерная модель оценки состояния и функционирования цифровой образовательной среды образовательных организаций города Норильска.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представлена кластерная модель оценки состояния и функционирования цифровой образовательной среды образовательных организаций города Норильска, сформированная на основании результатов участия образовательных организаций в муниципальном конкурсе «Цифровой мир школы», который явился первым масштабным мероприятием в рамках реализации муниципального проекта «Цифровой мир школы». Проект «Цифра в образовании» призван содействовать созданию ЦОС в каждом образовательном учреждении города Норильска через оказание методической помощи педагогическим коллективам образовательных организаций, повышение квалификации педагогических работников, демонстрации лучших педагогических находок в рамках реализации цифрового обучения и создания ЦОС, проведения конкурсов профессионального мастерства педагогических работников. Построение кластерной модели способствовало объективной оценке сформированной на сегодняшний день цифровой образовательной среды, определению направлений её развития и совершенствования в каждой образовательной организации города Норильска.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№4. – С. 18.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11. Панкратова О. П., Конопко Е.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Повышение квалификации педагогических кадров в условиях цифрового разрыва.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Процесс повсеместной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неизбежно меняет требования к современному преподавателю. Для успешной профессиональной деятельности в цифровом образовательном пространстве преподавателю необходимы знания и навыки в области информационных технологий. В статье обоснована необходимость формирования цифровых навыков преподавателей, образовательных организаций, приводится программа и подробное тематическое содержание курса повышения квалификации «Информационно-технологическая деятельность преподавателя в условиях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образования». Курс, направленный на решение проблемы ликвидации цифрового разрыва в подготовке преподавателей, реализовывался в режиме онлайн-обучения. Содержание онлайн-курса построена на анализе изменений, происходящих в обществе и российском образовании в условиях вынужденного повсеместного перевода образования в дистанционный формат и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экономики страны. Внедрение онлайн-курса способствует решению проблемы повышения квалификации и подготовки нового поколения, профессионалов, эффективно отвечающих требованиям современного цифрового общества, готовых адаптироваться к происходящим в нем изменениям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//Стандарты и мониторинг в образовании. – 2020. - №3. – С. 49.</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161422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28264" y="908720"/>
            <a:ext cx="8784976" cy="6924973"/>
          </a:xfrm>
          <a:prstGeom prst="rect">
            <a:avLst/>
          </a:prstGeom>
        </p:spPr>
        <p:txBody>
          <a:bodyPr wrap="square">
            <a:spAutoFit/>
          </a:bodyPr>
          <a:lstStyle/>
          <a:p>
            <a:pPr algn="just"/>
            <a:r>
              <a:rPr lang="ru-RU" sz="1200" b="1" dirty="0">
                <a:latin typeface="Times New Roman" pitchFamily="18" charset="0"/>
                <a:cs typeface="Times New Roman" pitchFamily="18" charset="0"/>
              </a:rPr>
              <a:t>12. Перминова Л.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Цифровое образование: ожидания возможности, риски.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на основе коллективного научно-педагогического исследования рассматривается современный контекст проблемы с учетом философско-социологической оценки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педагогической концепции базовых компетенций для цифровой экономики, практики использования цифровых технологий, а также экспертной оценки предлагаемых компетенций субъектами образовательной деятельности - педагогами дошкольного образования, учителями, магистрами, учеными-педагогами университета.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2020. - №3. – С. 28.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13. Жук О. Л.</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Актуальные направления развития образования и научно-педагогических исследований в условиях цифровой трансформации.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раскрываются основные социокультурные тренды, глобальные вызовы и угрозы в условиях цифрового общества, оказывающие влияние на развитие образования и формирование личности. Определены основные пути модернизации образования и актуальные направления научно-педагогических исследований. Выявлены требования к научным исследованиям, в которых изучаются процессы формирования компетенций, определены закономерности этого процесса.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2020. - №3. – С. 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14. </a:t>
            </a:r>
            <a:r>
              <a:rPr lang="ru-RU" sz="1200" b="1" dirty="0" err="1">
                <a:latin typeface="Times New Roman" pitchFamily="18" charset="0"/>
                <a:cs typeface="Times New Roman" pitchFamily="18" charset="0"/>
              </a:rPr>
              <a:t>Монахова</a:t>
            </a:r>
            <a:r>
              <a:rPr lang="ru-RU" sz="1200" b="1" dirty="0">
                <a:latin typeface="Times New Roman" pitchFamily="18" charset="0"/>
                <a:cs typeface="Times New Roman" pitchFamily="18" charset="0"/>
              </a:rPr>
              <a:t> Г. А.</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Эдьютейнмент</a:t>
            </a:r>
            <a:r>
              <a:rPr lang="ru-RU" sz="1200" dirty="0">
                <a:latin typeface="Times New Roman" pitchFamily="18" charset="0"/>
                <a:cs typeface="Times New Roman" pitchFamily="18" charset="0"/>
              </a:rPr>
              <a:t> в повышении профессионального педагогического мастерства.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посвящена феномену </a:t>
            </a:r>
            <a:r>
              <a:rPr lang="ru-RU" sz="1200" i="1" dirty="0" err="1">
                <a:latin typeface="Times New Roman" pitchFamily="18" charset="0"/>
                <a:cs typeface="Times New Roman" pitchFamily="18" charset="0"/>
              </a:rPr>
              <a:t>эдьютейнмента</a:t>
            </a:r>
            <a:r>
              <a:rPr lang="ru-RU" sz="1200" i="1" dirty="0">
                <a:latin typeface="Times New Roman" pitchFamily="18" charset="0"/>
                <a:cs typeface="Times New Roman" pitchFamily="18" charset="0"/>
              </a:rPr>
              <a:t> в образовании, определению данного термина, описанию его возможностей и особенностей в рамках обучения на электронных курсах повышения профессионального педагогического мастерства. Предлагаются результаты мониторинга наиболее предпочтительных форм организации обучения на электронных авторских курсах «Информационно-коммуникационные технологии в деятельности учителя-предметника в условиях реализации ФГОС ООО» и «Дополненная реальность, интерактивный и мультимедийный контент для электронного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//Стандарты и мониторинг. – 2020. - №2. – С. 3.</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03237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7504" y="692696"/>
            <a:ext cx="8784976" cy="5047536"/>
          </a:xfrm>
          <a:prstGeom prst="rect">
            <a:avLst/>
          </a:prstGeom>
        </p:spPr>
        <p:txBody>
          <a:bodyPr wrap="square">
            <a:spAutoFit/>
          </a:bodyPr>
          <a:lstStyle/>
          <a:p>
            <a:pPr algn="ctr"/>
            <a:r>
              <a:rPr lang="ru-RU" sz="1400" b="1" dirty="0">
                <a:latin typeface="Times New Roman" pitchFamily="18" charset="0"/>
                <a:cs typeface="Times New Roman" pitchFamily="18" charset="0"/>
              </a:rPr>
              <a:t>1.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«Информационные технологии»</a:t>
            </a:r>
            <a:endParaRPr lang="ru-RU" sz="1400" dirty="0">
              <a:latin typeface="Times New Roman" pitchFamily="18" charset="0"/>
              <a:cs typeface="Times New Roman" pitchFamily="18" charset="0"/>
            </a:endParaRPr>
          </a:p>
          <a:p>
            <a:r>
              <a:rPr lang="ru-RU" b="1" dirty="0"/>
              <a:t> </a:t>
            </a:r>
            <a:r>
              <a:rPr lang="ru-RU" sz="1200" b="1" dirty="0" smtClean="0">
                <a:latin typeface="Times New Roman" pitchFamily="18" charset="0"/>
                <a:cs typeface="Times New Roman" pitchFamily="18" charset="0"/>
              </a:rPr>
              <a:t>1</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Подуфалов</a:t>
            </a:r>
            <a:r>
              <a:rPr lang="ru-RU" sz="1200" b="1" dirty="0">
                <a:latin typeface="Times New Roman" pitchFamily="18" charset="0"/>
                <a:cs typeface="Times New Roman" pitchFamily="18" charset="0"/>
              </a:rPr>
              <a:t> Н. Д.</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О взаимосвязи реального и виртуального.</a:t>
            </a:r>
          </a:p>
          <a:p>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Рассматриваются актуальные направления развития и использования информационных и коммуникационных технологий в жизни и деятельности человека, влияние сетевых структур и, в первую очередь, сети Интернет на развитие общества и личности. Обсуждаются понятия виртуального и реального пространства и их взаимосвязи, проблемы обеспечения информационной безопасности, в том числе в сфере образования.</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//Педагогика. - 2020. - №4. – С. 5.</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2. </a:t>
            </a:r>
            <a:r>
              <a:rPr lang="ru-RU" sz="1200" b="1" dirty="0" err="1">
                <a:latin typeface="Times New Roman" pitchFamily="18" charset="0"/>
                <a:cs typeface="Times New Roman" pitchFamily="18" charset="0"/>
              </a:rPr>
              <a:t>Буренченко</a:t>
            </a:r>
            <a:r>
              <a:rPr lang="ru-RU" sz="1200" b="1" dirty="0">
                <a:latin typeface="Times New Roman" pitchFamily="18" charset="0"/>
                <a:cs typeface="Times New Roman" pitchFamily="18" charset="0"/>
              </a:rPr>
              <a:t> И. П.</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Использование облачных технологий в урочной и внеурочной деятельности.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рассказано о направлениях использования облачных технологий в начальной школе.</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//Методист. - 2019. - №8. – С. 5.</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a:t>
            </a:r>
            <a:r>
              <a:rPr lang="ru-RU" sz="1200" b="1" dirty="0" err="1">
                <a:latin typeface="Times New Roman" pitchFamily="18" charset="0"/>
                <a:cs typeface="Times New Roman" pitchFamily="18" charset="0"/>
              </a:rPr>
              <a:t>Дударева</a:t>
            </a:r>
            <a:r>
              <a:rPr lang="ru-RU" sz="1200" b="1" dirty="0">
                <a:latin typeface="Times New Roman" pitchFamily="18" charset="0"/>
                <a:cs typeface="Times New Roman" pitchFamily="18" charset="0"/>
              </a:rPr>
              <a:t> О. Б.</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Обеспечение эффективности принятия управленческих решений средствами информационно-коммуникационных технологий.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Своевременно и верно принятое управленческое решение в организации дополнительного профессионального образования является залогом успешного развития данной организации. В статье описывается практический опыт рационального использования возможностей информационно-коммуникационных технологий, позволяющий принимать эффективные управленческие решения в учреждении дополнительного профессионального образования на примере работы с базой данных «Электронный журнал».</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- 2019. - №1. – С. 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04063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97464" y="560128"/>
            <a:ext cx="8784976" cy="8309967"/>
          </a:xfrm>
          <a:prstGeom prst="rect">
            <a:avLst/>
          </a:prstGeom>
        </p:spPr>
        <p:txBody>
          <a:bodyPr wrap="square">
            <a:spAutoFit/>
          </a:bodyPr>
          <a:lstStyle/>
          <a:p>
            <a:pPr algn="just"/>
            <a:r>
              <a:rPr lang="ru-RU" sz="1200" b="1" dirty="0">
                <a:latin typeface="Times New Roman" pitchFamily="18" charset="0"/>
                <a:cs typeface="Times New Roman" pitchFamily="18" charset="0"/>
              </a:rPr>
              <a:t>15. Смирнов П.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Электронная учительская.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описывается структура и содержание электронной учительской Лицея информационных технологий № 28 г. Кирова.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№2. – С. 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16. </a:t>
            </a:r>
            <a:r>
              <a:rPr lang="ru-RU" sz="1200" b="1" dirty="0" err="1">
                <a:latin typeface="Times New Roman" pitchFamily="18" charset="0"/>
                <a:cs typeface="Times New Roman" pitchFamily="18" charset="0"/>
              </a:rPr>
              <a:t>Налетова</a:t>
            </a:r>
            <a:r>
              <a:rPr lang="ru-RU" sz="1200" b="1" dirty="0">
                <a:latin typeface="Times New Roman" pitchFamily="18" charset="0"/>
                <a:cs typeface="Times New Roman" pitchFamily="18" charset="0"/>
              </a:rPr>
              <a:t> Н. Ю.</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Цифровизация</a:t>
            </a:r>
            <a:r>
              <a:rPr lang="ru-RU" sz="1200" dirty="0">
                <a:latin typeface="Times New Roman" pitchFamily="18" charset="0"/>
                <a:cs typeface="Times New Roman" pitchFamily="18" charset="0"/>
              </a:rPr>
              <a:t> образования: «за» и «против», текущие и имманентные проблемы.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Общий тренд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общества обусловливает необходимость детального изучения вопросов, связанных с применением цифровых технологий в образовательной сфере, в том числе и в рамках педагогической науки. В данной статье автор ставит взаимосвязанные задачи: уточнить, как в научном дискурсе определяется понятие «цифровое образование»; выделить то существенное, что волнует общественность, теоретиков и практиков педагогики в данном вопросе; проследить опыт </a:t>
            </a:r>
            <a:r>
              <a:rPr lang="ru-RU" sz="1200" i="1" dirty="0" err="1">
                <a:latin typeface="Times New Roman" pitchFamily="18" charset="0"/>
                <a:cs typeface="Times New Roman" pitchFamily="18" charset="0"/>
              </a:rPr>
              <a:t>цифровизации</a:t>
            </a:r>
            <a:r>
              <a:rPr lang="ru-RU" sz="1200" i="1" dirty="0">
                <a:latin typeface="Times New Roman" pitchFamily="18" charset="0"/>
                <a:cs typeface="Times New Roman" pitchFamily="18" charset="0"/>
              </a:rPr>
              <a:t> российской образовательной сферы в международном контексте; раскрыть текущие (временные) и имманентные (внутренне присущие) проблемы цифрового образования, которые просматриваются на современном этапе.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2020. - №1. – С. 43.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17. </a:t>
            </a:r>
            <a:r>
              <a:rPr lang="ru-RU" sz="1200" b="1" dirty="0" err="1">
                <a:latin typeface="Times New Roman" pitchFamily="18" charset="0"/>
                <a:cs typeface="Times New Roman" pitchFamily="18" charset="0"/>
              </a:rPr>
              <a:t>Четверикова</a:t>
            </a:r>
            <a:r>
              <a:rPr lang="ru-RU" sz="1200" b="1" dirty="0">
                <a:latin typeface="Times New Roman" pitchFamily="18" charset="0"/>
                <a:cs typeface="Times New Roman" pitchFamily="18" charset="0"/>
              </a:rPr>
              <a:t> О.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Скрытые угрозы российского проекта «Цифровая школа».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рассматривается создание системы электронного образования в России в соответствии с требованиями глобального образовательного рынка услуг и в рамках выполнения программы «цифровой экономики». Раскрыты концептуальные основы проекта Московской электронной школы (МЭШ) и её разрушительные последствия для традиционного образования в России. Особое внимание уделено </a:t>
            </a:r>
            <a:r>
              <a:rPr lang="ru-RU" sz="1200" i="1" dirty="0" err="1">
                <a:latin typeface="Times New Roman" pitchFamily="18" charset="0"/>
                <a:cs typeface="Times New Roman" pitchFamily="18" charset="0"/>
              </a:rPr>
              <a:t>форсайт</a:t>
            </a:r>
            <a:r>
              <a:rPr lang="ru-RU" sz="1200" i="1" dirty="0">
                <a:latin typeface="Times New Roman" pitchFamily="18" charset="0"/>
                <a:cs typeface="Times New Roman" pitchFamily="18" charset="0"/>
              </a:rPr>
              <a:t>-проекту «Образование-2030» и лоббирующим его структурам.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2019. - №1. – С. 9</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18. Певцова Е.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Правовое регулирование «</a:t>
            </a:r>
            <a:r>
              <a:rPr lang="ru-RU" sz="1200" dirty="0" err="1">
                <a:latin typeface="Times New Roman" pitchFamily="18" charset="0"/>
                <a:cs typeface="Times New Roman" pitchFamily="18" charset="0"/>
              </a:rPr>
              <a:t>цифровизации</a:t>
            </a:r>
            <a:r>
              <a:rPr lang="ru-RU" sz="1200" dirty="0">
                <a:latin typeface="Times New Roman" pitchFamily="18" charset="0"/>
                <a:cs typeface="Times New Roman" pitchFamily="18" charset="0"/>
              </a:rPr>
              <a:t>» образовательных отношений.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Анализ правоприменительных актов 2018 года и юридических коллизий в образовательном законодательстве. Ведущие тенденции в образовании, возникшие в </a:t>
            </a:r>
            <a:r>
              <a:rPr lang="ru-RU" sz="1200" i="1" dirty="0" err="1">
                <a:latin typeface="Times New Roman" pitchFamily="18" charset="0"/>
                <a:cs typeface="Times New Roman" pitchFamily="18" charset="0"/>
              </a:rPr>
              <a:t>диджетальную</a:t>
            </a:r>
            <a:r>
              <a:rPr lang="ru-RU" sz="1200" i="1" dirty="0">
                <a:latin typeface="Times New Roman" pitchFamily="18" charset="0"/>
                <a:cs typeface="Times New Roman" pitchFamily="18" charset="0"/>
              </a:rPr>
              <a:t> эпоху. Новое понимание юридической конструкции «</a:t>
            </a:r>
            <a:r>
              <a:rPr lang="ru-RU" sz="1200" i="1" dirty="0" err="1">
                <a:latin typeface="Times New Roman" pitchFamily="18" charset="0"/>
                <a:cs typeface="Times New Roman" pitchFamily="18" charset="0"/>
              </a:rPr>
              <a:t>цифровизация</a:t>
            </a:r>
            <a:r>
              <a:rPr lang="ru-RU" sz="1200" i="1" dirty="0">
                <a:latin typeface="Times New Roman" pitchFamily="18" charset="0"/>
                <a:cs typeface="Times New Roman" pitchFamily="18" charset="0"/>
              </a:rPr>
              <a:t> образовательных отношений в школе». Обоснование необходимости включения её в нормативные правовые акты России. Специфика реализации проектного подхода в образовательных отношениях и его правовое обеспечение.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2018. - №10. – С. 15.</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647031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6056" y="908720"/>
            <a:ext cx="8784976" cy="7663636"/>
          </a:xfrm>
          <a:prstGeom prst="rect">
            <a:avLst/>
          </a:prstGeom>
        </p:spPr>
        <p:txBody>
          <a:bodyPr wrap="square">
            <a:spAutoFit/>
          </a:bodyPr>
          <a:lstStyle/>
          <a:p>
            <a:pPr algn="just"/>
            <a:r>
              <a:rPr lang="ru-RU" sz="1200" b="1" dirty="0">
                <a:latin typeface="Times New Roman" pitchFamily="18" charset="0"/>
                <a:cs typeface="Times New Roman" pitchFamily="18" charset="0"/>
              </a:rPr>
              <a:t>19. Монахов В.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 </a:t>
            </a:r>
            <a:r>
              <a:rPr lang="ru-RU" sz="1200" dirty="0" err="1">
                <a:latin typeface="Times New Roman" pitchFamily="18" charset="0"/>
                <a:cs typeface="Times New Roman" pitchFamily="18" charset="0"/>
              </a:rPr>
              <a:t>фундаментализации</a:t>
            </a:r>
            <a:r>
              <a:rPr lang="ru-RU" sz="1200" dirty="0">
                <a:latin typeface="Times New Roman" pitchFamily="18" charset="0"/>
                <a:cs typeface="Times New Roman" pitchFamily="18" charset="0"/>
              </a:rPr>
              <a:t> дидактики как науки в соответствии с требованиями цифрового общества.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теоретическая и прикладная дидактика, а также появившиеся в последнее время фундаментально значимые для Теоретической дидактики и теории электронного обучения методические продукты. Рассматриваются 12 дидактико-содержательных линий будущей теории электронного обучения, по которым происходит дальнейшее развитие современной теории обучения в Теоретической дидактике. Представлена разработанная 6-стадийная методология алгоритмически-точного решения задач и проблем в методических и дидактических исследованиях.</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2018. - №7. – С. 34.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20. </a:t>
            </a:r>
            <a:r>
              <a:rPr lang="ru-RU" sz="1200" b="1" dirty="0" err="1">
                <a:latin typeface="Times New Roman" pitchFamily="18" charset="0"/>
                <a:cs typeface="Times New Roman" pitchFamily="18" charset="0"/>
              </a:rPr>
              <a:t>Атякшева</a:t>
            </a:r>
            <a:r>
              <a:rPr lang="ru-RU" sz="1200" b="1" dirty="0">
                <a:latin typeface="Times New Roman" pitchFamily="18" charset="0"/>
                <a:cs typeface="Times New Roman" pitchFamily="18" charset="0"/>
              </a:rPr>
              <a:t> Т.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Виртуальная стажировка в условиях повышения квалификации воспитателей дошкольных образовательных организаций: содержание и перспективы.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освещаются вопросы коммуникативного развития и проблемы повышения коммуникативной компетенции воспитателей дошкольных образовательных организаций. Рассматривается актуальность электронного обучения, раскрываются возможность, содержание и перспективы использования виртуальной стажировки в условиях повышения квалификации воспитателей ДОО.</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2017. - №7. – С. 63.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21. </a:t>
            </a:r>
            <a:r>
              <a:rPr lang="ru-RU" sz="1200" b="1" dirty="0" err="1">
                <a:latin typeface="Times New Roman" pitchFamily="18" charset="0"/>
                <a:cs typeface="Times New Roman" pitchFamily="18" charset="0"/>
              </a:rPr>
              <a:t>Атякшева</a:t>
            </a:r>
            <a:r>
              <a:rPr lang="ru-RU" sz="1200" b="1" dirty="0">
                <a:latin typeface="Times New Roman" pitchFamily="18" charset="0"/>
                <a:cs typeface="Times New Roman" pitchFamily="18" charset="0"/>
              </a:rPr>
              <a:t> Т.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Виртуальная стажировка в условиях повышения квалификации воспитателей дошкольных образовательных организаций: содержание и перспективы.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освещаются вопросы коммуникативного развития и проблемы повышения коммуникативной компетенции воспитателей дошкольных образовательных организаций. Рассматривается актуальность электронного обучения, раскрываются возможность, содержание и перспективы использования виртуальной стажировки в условиях повышения квалификации воспитателей ДОО.</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2017. - №7. – С. 63.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582392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6056" y="908720"/>
            <a:ext cx="8784976" cy="7294305"/>
          </a:xfrm>
          <a:prstGeom prst="rect">
            <a:avLst/>
          </a:prstGeom>
        </p:spPr>
        <p:txBody>
          <a:bodyPr wrap="square">
            <a:spAutoFit/>
          </a:bodyPr>
          <a:lstStyle/>
          <a:p>
            <a:pPr algn="just"/>
            <a:r>
              <a:rPr lang="ru-RU" sz="1200" b="1" dirty="0">
                <a:latin typeface="Times New Roman" pitchFamily="18" charset="0"/>
                <a:cs typeface="Times New Roman" pitchFamily="18" charset="0"/>
              </a:rPr>
              <a:t>22. Кутузов С.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Пути школы в мире цифровых технологий: цели, шаги, результаты.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освещаются вопросы коммуникативного развития и проблемы повышения коммуникативной компетенции воспитателей дошкольных образовательных организаций. Рассматривается актуальность электронного обучения, раскрываются возможность, содержание и перспективы использования виртуальной стажировки в условиях повышения квалификации воспитателей ДОО.</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2017. - №5. – С. 30.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23. </a:t>
            </a:r>
            <a:r>
              <a:rPr lang="ru-RU" sz="1200" b="1" dirty="0" err="1">
                <a:latin typeface="Times New Roman" pitchFamily="18" charset="0"/>
                <a:cs typeface="Times New Roman" pitchFamily="18" charset="0"/>
              </a:rPr>
              <a:t>Диков</a:t>
            </a:r>
            <a:r>
              <a:rPr lang="ru-RU" sz="1200" b="1" dirty="0">
                <a:latin typeface="Times New Roman" pitchFamily="18" charset="0"/>
                <a:cs typeface="Times New Roman" pitchFamily="18" charset="0"/>
              </a:rPr>
              <a:t> А.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Адаптация педагогической системы к проникновению социальных сетей в образование.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поднимается проблема изменения всех компонентов педагогической системы в условиях тотального использования мобильных гаджетов, подключенных к Интернету, всеми участниками учебного процесса. Рассматриваются пути совершенствования учебного процесса в образовательных учреждениях на базе цифровых образовательных ресурсов и социальных </a:t>
            </a:r>
            <a:r>
              <a:rPr lang="ru-RU" sz="1200" i="1" dirty="0" err="1">
                <a:latin typeface="Times New Roman" pitchFamily="18" charset="0"/>
                <a:cs typeface="Times New Roman" pitchFamily="18" charset="0"/>
              </a:rPr>
              <a:t>медиасервисов</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2017. - №4. – С. 27.</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24.</a:t>
            </a:r>
            <a:r>
              <a:rPr lang="ru-RU" sz="1200" dirty="0">
                <a:latin typeface="Times New Roman" pitchFamily="18" charset="0"/>
                <a:cs typeface="Times New Roman" pitchFamily="18" charset="0"/>
              </a:rPr>
              <a:t> </a:t>
            </a:r>
            <a:r>
              <a:rPr lang="ru-RU" sz="1200" b="1" dirty="0" err="1">
                <a:latin typeface="Times New Roman" pitchFamily="18" charset="0"/>
                <a:cs typeface="Times New Roman" pitchFamily="18" charset="0"/>
              </a:rPr>
              <a:t>Буденкова</a:t>
            </a:r>
            <a:r>
              <a:rPr lang="ru-RU" sz="1200" b="1" dirty="0">
                <a:latin typeface="Times New Roman" pitchFamily="18" charset="0"/>
                <a:cs typeface="Times New Roman" pitchFamily="18" charset="0"/>
              </a:rPr>
              <a:t> Е.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Технология формирования общекультурных компетенций средствами электронного обучения.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err="1">
                <a:latin typeface="Times New Roman" pitchFamily="18" charset="0"/>
                <a:cs typeface="Times New Roman" pitchFamily="18" charset="0"/>
              </a:rPr>
              <a:t>Глобализационные</a:t>
            </a:r>
            <a:r>
              <a:rPr lang="ru-RU" sz="1200" i="1" dirty="0">
                <a:latin typeface="Times New Roman" pitchFamily="18" charset="0"/>
                <a:cs typeface="Times New Roman" pitchFamily="18" charset="0"/>
              </a:rPr>
              <a:t> процессы в современном мире, социальный заказ на компетентных специалистов, способных успешно действовать в разнообразных социокультурных контекстах, актуализируют проблему развития общей культуры и формирования общекультурных компетенций обучающихся. В своей статье автор анализирует возможности решения данной проблемы.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2016. - №5. – С. 29.</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524019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6056" y="908720"/>
            <a:ext cx="8784976" cy="6001643"/>
          </a:xfrm>
          <a:prstGeom prst="rect">
            <a:avLst/>
          </a:prstGeom>
        </p:spPr>
        <p:txBody>
          <a:bodyPr wrap="square">
            <a:spAutoFit/>
          </a:bodyPr>
          <a:lstStyle/>
          <a:p>
            <a:pPr algn="just"/>
            <a:r>
              <a:rPr lang="ru-RU" sz="1200" b="1" dirty="0">
                <a:latin typeface="Times New Roman" pitchFamily="18" charset="0"/>
                <a:cs typeface="Times New Roman" pitchFamily="18" charset="0"/>
              </a:rPr>
              <a:t>25.</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Кузнецов А.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Подготовка учителей к разработке, оценке качества и применению электронных образовательных ресурсов.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проанализировано текущее состояние в области разработки и применения электронных образовательных ресурсов. Обозначены основные направления подготовки учителей к разработке, оценке качества и применению электронных образовательных ресурсов в учебном процессе, протекающем в условиях современной информационно-образовательной среды.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2016. - №1. – С. 94.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26.</a:t>
            </a:r>
            <a:r>
              <a:rPr lang="ru-RU" sz="1200" dirty="0">
                <a:latin typeface="Times New Roman" pitchFamily="18" charset="0"/>
                <a:cs typeface="Times New Roman" pitchFamily="18" charset="0"/>
              </a:rPr>
              <a:t> </a:t>
            </a:r>
            <a:r>
              <a:rPr lang="ru-RU" sz="1200" b="1" dirty="0" err="1">
                <a:latin typeface="Times New Roman" pitchFamily="18" charset="0"/>
                <a:cs typeface="Times New Roman" pitchFamily="18" charset="0"/>
              </a:rPr>
              <a:t>Тороп</a:t>
            </a:r>
            <a:r>
              <a:rPr lang="ru-RU" sz="1200" b="1" dirty="0">
                <a:latin typeface="Times New Roman" pitchFamily="18" charset="0"/>
                <a:cs typeface="Times New Roman" pitchFamily="18" charset="0"/>
              </a:rPr>
              <a:t>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Влияние использования ЭОР в системе ДПО на качество подготовки учителя в условиях внедрения ФГОС и профессионального стандарта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Эффективная подготовка учителя к проектированию учебного процесса в информационной образовательной среде, основанной на использовании ЭОР, наиболее целесообразна для создания условий непрерывной системы повышения квалификации. Использование сетевого взаимодействия образовательных учреждений, осуществляющих повышение квалификации учителей, обеспечивает процесс непрерывности, являясь организационной формой подготовки учителя к современным видам профессиональной деятельности.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//Качество образования в школе. – 2015. - №4. – С. 35.</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660898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6056" y="836712"/>
            <a:ext cx="8784976" cy="7940635"/>
          </a:xfrm>
          <a:prstGeom prst="rect">
            <a:avLst/>
          </a:prstGeom>
        </p:spPr>
        <p:txBody>
          <a:bodyPr wrap="square">
            <a:spAutoFit/>
          </a:bodyPr>
          <a:lstStyle/>
          <a:p>
            <a:pPr algn="ctr"/>
            <a:r>
              <a:rPr lang="ru-RU" sz="1400" b="1" dirty="0">
                <a:latin typeface="Times New Roman" pitchFamily="18" charset="0"/>
                <a:cs typeface="Times New Roman" pitchFamily="18" charset="0"/>
              </a:rPr>
              <a:t>4.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«КВЕСТ технология»</a:t>
            </a:r>
            <a:endParaRPr lang="ru-RU" sz="1400" dirty="0">
              <a:latin typeface="Times New Roman" pitchFamily="18" charset="0"/>
              <a:cs typeface="Times New Roman" pitchFamily="18" charset="0"/>
            </a:endParaRPr>
          </a:p>
          <a:p>
            <a:r>
              <a:rPr lang="ru-RU" sz="1200" b="1" dirty="0"/>
              <a:t> </a:t>
            </a:r>
            <a:endParaRPr lang="ru-RU" sz="1200" dirty="0"/>
          </a:p>
          <a:p>
            <a:pPr algn="just"/>
            <a:r>
              <a:rPr lang="ru-RU" sz="1200" b="1" dirty="0">
                <a:latin typeface="Times New Roman" pitchFamily="18" charset="0"/>
                <a:cs typeface="Times New Roman" pitchFamily="18" charset="0"/>
              </a:rPr>
              <a:t>1.</a:t>
            </a:r>
            <a:r>
              <a:rPr lang="ru-RU" sz="1200" dirty="0">
                <a:latin typeface="Times New Roman" pitchFamily="18" charset="0"/>
                <a:cs typeface="Times New Roman" pitchFamily="18" charset="0"/>
              </a:rPr>
              <a:t> </a:t>
            </a:r>
            <a:r>
              <a:rPr lang="ru-RU" sz="1200" b="1" dirty="0">
                <a:latin typeface="Times New Roman" pitchFamily="18" charset="0"/>
                <a:cs typeface="Times New Roman" pitchFamily="18" charset="0"/>
              </a:rPr>
              <a:t>Сафонова Е.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Образовательный </a:t>
            </a:r>
            <a:r>
              <a:rPr lang="ru-RU" sz="1200" dirty="0" err="1">
                <a:latin typeface="Times New Roman" pitchFamily="18" charset="0"/>
                <a:cs typeface="Times New Roman" pitchFamily="18" charset="0"/>
              </a:rPr>
              <a:t>квест</a:t>
            </a:r>
            <a:r>
              <a:rPr lang="ru-RU" sz="1200" dirty="0">
                <a:latin typeface="Times New Roman" pitchFamily="18" charset="0"/>
                <a:cs typeface="Times New Roman" pitchFamily="18" charset="0"/>
              </a:rPr>
              <a:t>: смысл, содержание, технологические приемы.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Актуальность работы обусловлена активным поиском и разработкой современной системой образования новых, адекватных современной социальной и культурной ситуации методов, технологий и форм обучения, развития и воспитания.</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Деятельностный подход в образовании требует, чтобы все этапы образования были направлены на приобретение учащимися опыта владения и использования полученных знаний, опыта самостоятельного ответственного выбора - опыта деятельности. Популярность среди педагогов приобретают образовательные </a:t>
            </a:r>
            <a:r>
              <a:rPr lang="ru-RU" sz="1200" i="1" dirty="0" err="1">
                <a:latin typeface="Times New Roman" pitchFamily="18" charset="0"/>
                <a:cs typeface="Times New Roman" pitchFamily="18" charset="0"/>
              </a:rPr>
              <a:t>квесты</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2018. - №1-2. – С. 83.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Антоненко И.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Веб-</a:t>
            </a:r>
            <a:r>
              <a:rPr lang="ru-RU" sz="1200" dirty="0" err="1">
                <a:latin typeface="Times New Roman" pitchFamily="18" charset="0"/>
                <a:cs typeface="Times New Roman" pitchFamily="18" charset="0"/>
              </a:rPr>
              <a:t>квест</a:t>
            </a:r>
            <a:r>
              <a:rPr lang="ru-RU" sz="1200" dirty="0">
                <a:latin typeface="Times New Roman" pitchFamily="18" charset="0"/>
                <a:cs typeface="Times New Roman" pitchFamily="18" charset="0"/>
              </a:rPr>
              <a:t> как инновационная форма проектно-исследовательской деятельности.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рассмотрены особенности веб-</a:t>
            </a:r>
            <a:r>
              <a:rPr lang="ru-RU" sz="1200" i="1" dirty="0" err="1">
                <a:latin typeface="Times New Roman" pitchFamily="18" charset="0"/>
                <a:cs typeface="Times New Roman" pitchFamily="18" charset="0"/>
              </a:rPr>
              <a:t>квест</a:t>
            </a:r>
            <a:r>
              <a:rPr lang="ru-RU" sz="1200" i="1" dirty="0">
                <a:latin typeface="Times New Roman" pitchFamily="18" charset="0"/>
                <a:cs typeface="Times New Roman" pitchFamily="18" charset="0"/>
              </a:rPr>
              <a:t> технологии, методика и организационно-педагогические условия применения технологии веб-</a:t>
            </a:r>
            <a:r>
              <a:rPr lang="ru-RU" sz="1200" i="1" dirty="0" err="1">
                <a:latin typeface="Times New Roman" pitchFamily="18" charset="0"/>
                <a:cs typeface="Times New Roman" pitchFamily="18" charset="0"/>
              </a:rPr>
              <a:t>квест</a:t>
            </a:r>
            <a:r>
              <a:rPr lang="ru-RU" sz="1200" i="1" dirty="0">
                <a:latin typeface="Times New Roman" pitchFamily="18" charset="0"/>
                <a:cs typeface="Times New Roman" pitchFamily="18" charset="0"/>
              </a:rPr>
              <a:t>, создание образовательного веб-</a:t>
            </a:r>
            <a:r>
              <a:rPr lang="ru-RU" sz="1200" i="1" dirty="0" err="1">
                <a:latin typeface="Times New Roman" pitchFamily="18" charset="0"/>
                <a:cs typeface="Times New Roman" pitchFamily="18" charset="0"/>
              </a:rPr>
              <a:t>квеста</a:t>
            </a:r>
            <a:r>
              <a:rPr lang="ru-RU" sz="1200" i="1" dirty="0">
                <a:latin typeface="Times New Roman" pitchFamily="18" charset="0"/>
                <a:cs typeface="Times New Roman" pitchFamily="18" charset="0"/>
              </a:rPr>
              <a:t> в Интернете для организации проектно-исследовательской деятельности учащихся.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2017. - №4. – С. 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a:t>
            </a:r>
            <a:r>
              <a:rPr lang="ru-RU" sz="1200" b="1" dirty="0" err="1">
                <a:latin typeface="Times New Roman" pitchFamily="18" charset="0"/>
                <a:cs typeface="Times New Roman" pitchFamily="18" charset="0"/>
              </a:rPr>
              <a:t>Агарева</a:t>
            </a:r>
            <a:r>
              <a:rPr lang="ru-RU" sz="1200" b="1" dirty="0">
                <a:latin typeface="Times New Roman" pitchFamily="18" charset="0"/>
                <a:cs typeface="Times New Roman" pitchFamily="18" charset="0"/>
              </a:rPr>
              <a:t> Л. А., </a:t>
            </a:r>
            <a:r>
              <a:rPr lang="ru-RU" sz="1200" b="1" dirty="0" err="1">
                <a:latin typeface="Times New Roman" pitchFamily="18" charset="0"/>
                <a:cs typeface="Times New Roman" pitchFamily="18" charset="0"/>
              </a:rPr>
              <a:t>Барменкова</a:t>
            </a:r>
            <a:r>
              <a:rPr lang="ru-RU" sz="1200" b="1" dirty="0">
                <a:latin typeface="Times New Roman" pitchFamily="18" charset="0"/>
                <a:cs typeface="Times New Roman" pitchFamily="18" charset="0"/>
              </a:rPr>
              <a:t> О. 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Использование </a:t>
            </a:r>
            <a:r>
              <a:rPr lang="ru-RU" sz="1200" dirty="0" err="1">
                <a:latin typeface="Times New Roman" pitchFamily="18" charset="0"/>
                <a:cs typeface="Times New Roman" pitchFamily="18" charset="0"/>
              </a:rPr>
              <a:t>медиаресурсов</a:t>
            </a:r>
            <a:r>
              <a:rPr lang="ru-RU" sz="1200" dirty="0">
                <a:latin typeface="Times New Roman" pitchFamily="18" charset="0"/>
                <a:cs typeface="Times New Roman" pitchFamily="18" charset="0"/>
              </a:rPr>
              <a:t> в работе с одаренными детьми.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своей статье авторы делятся опытом использования </a:t>
            </a:r>
            <a:r>
              <a:rPr lang="ru-RU" sz="1200" i="1" dirty="0" err="1">
                <a:latin typeface="Times New Roman" pitchFamily="18" charset="0"/>
                <a:cs typeface="Times New Roman" pitchFamily="18" charset="0"/>
              </a:rPr>
              <a:t>медиаресурсов</a:t>
            </a:r>
            <a:r>
              <a:rPr lang="ru-RU" sz="1200" i="1" dirty="0">
                <a:latin typeface="Times New Roman" pitchFamily="18" charset="0"/>
                <a:cs typeface="Times New Roman" pitchFamily="18" charset="0"/>
              </a:rPr>
              <a:t> в работе с одаренными детьми. Представлены приемы использования </a:t>
            </a:r>
            <a:r>
              <a:rPr lang="ru-RU" sz="1200" i="1" dirty="0" err="1">
                <a:latin typeface="Times New Roman" pitchFamily="18" charset="0"/>
                <a:cs typeface="Times New Roman" pitchFamily="18" charset="0"/>
              </a:rPr>
              <a:t>медиаресурсов</a:t>
            </a:r>
            <a:r>
              <a:rPr lang="ru-RU" sz="1200" i="1" dirty="0">
                <a:latin typeface="Times New Roman" pitchFamily="18" charset="0"/>
                <a:cs typeface="Times New Roman" pitchFamily="18" charset="0"/>
              </a:rPr>
              <a:t> на уроках, в работе научного общества учащихся и муниципальной школы «Юный исследователь», в работе с родителями одаренных детей.</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//Эксперимент и инновации в школе. – 2016. - №5. – С. 57.</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394766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588736"/>
            <a:ext cx="8784976" cy="9233297"/>
          </a:xfrm>
          <a:prstGeom prst="rect">
            <a:avLst/>
          </a:prstGeom>
        </p:spPr>
        <p:txBody>
          <a:bodyPr wrap="square">
            <a:spAutoFit/>
          </a:bodyPr>
          <a:lstStyle/>
          <a:p>
            <a:pPr algn="just"/>
            <a:r>
              <a:rPr lang="ru-RU" sz="1200" b="1" dirty="0">
                <a:latin typeface="Times New Roman" pitchFamily="18" charset="0"/>
                <a:cs typeface="Times New Roman" pitchFamily="18" charset="0"/>
              </a:rPr>
              <a:t>4. </a:t>
            </a:r>
            <a:r>
              <a:rPr lang="ru-RU" sz="1200" b="1" dirty="0" err="1">
                <a:latin typeface="Times New Roman" pitchFamily="18" charset="0"/>
                <a:cs typeface="Times New Roman" pitchFamily="18" charset="0"/>
              </a:rPr>
              <a:t>Тымко</a:t>
            </a:r>
            <a:r>
              <a:rPr lang="ru-RU" sz="1200" b="1" dirty="0">
                <a:latin typeface="Times New Roman" pitchFamily="18" charset="0"/>
                <a:cs typeface="Times New Roman" pitchFamily="18" charset="0"/>
              </a:rPr>
              <a:t> О. З.</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Технология веб-</a:t>
            </a:r>
            <a:r>
              <a:rPr lang="ru-RU" sz="1200" dirty="0" err="1">
                <a:latin typeface="Times New Roman" pitchFamily="18" charset="0"/>
                <a:cs typeface="Times New Roman" pitchFamily="18" charset="0"/>
              </a:rPr>
              <a:t>квеста</a:t>
            </a:r>
            <a:r>
              <a:rPr lang="ru-RU" sz="1200" dirty="0">
                <a:latin typeface="Times New Roman" pitchFamily="18" charset="0"/>
                <a:cs typeface="Times New Roman" pitchFamily="18" charset="0"/>
              </a:rPr>
              <a:t> на основе сервисов веб 2.0.</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подробно описана информационная технология веб-</a:t>
            </a:r>
            <a:r>
              <a:rPr lang="ru-RU" sz="1200" i="1" dirty="0" err="1">
                <a:latin typeface="Times New Roman" pitchFamily="18" charset="0"/>
                <a:cs typeface="Times New Roman" pitchFamily="18" charset="0"/>
              </a:rPr>
              <a:t>квеста</a:t>
            </a:r>
            <a:r>
              <a:rPr lang="ru-RU" sz="1200" i="1" dirty="0">
                <a:latin typeface="Times New Roman" pitchFamily="18" charset="0"/>
                <a:cs typeface="Times New Roman" pitchFamily="18" charset="0"/>
              </a:rPr>
              <a:t>. Ее особенности, перечислены возможные виды заданий, трудности и ошибки педагога при организации веб-</a:t>
            </a:r>
            <a:r>
              <a:rPr lang="ru-RU" sz="1200" i="1" dirty="0" err="1">
                <a:latin typeface="Times New Roman" pitchFamily="18" charset="0"/>
                <a:cs typeface="Times New Roman" pitchFamily="18" charset="0"/>
              </a:rPr>
              <a:t>квеста</a:t>
            </a:r>
            <a:r>
              <a:rPr lang="ru-RU" sz="1200" i="1" dirty="0">
                <a:latin typeface="Times New Roman" pitchFamily="18" charset="0"/>
                <a:cs typeface="Times New Roman" pitchFamily="18" charset="0"/>
              </a:rPr>
              <a:t>, изложена линейка исторических веб-</a:t>
            </a:r>
            <a:r>
              <a:rPr lang="ru-RU" sz="1200" i="1" dirty="0" err="1">
                <a:latin typeface="Times New Roman" pitchFamily="18" charset="0"/>
                <a:cs typeface="Times New Roman" pitchFamily="18" charset="0"/>
              </a:rPr>
              <a:t>квестов</a:t>
            </a:r>
            <a:r>
              <a:rPr lang="ru-RU" sz="1200" i="1" dirty="0">
                <a:latin typeface="Times New Roman" pitchFamily="18" charset="0"/>
                <a:cs typeface="Times New Roman" pitchFamily="18" charset="0"/>
              </a:rPr>
              <a:t>, показана подготовка заданий на основе сервисов Веб 2.0., перечислены критерии оценки, представлена презентация итоговых результатов и рефлексия.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//Справочник заместителя директора школы. – 2015. - №6. – С. 40.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Кузнецов А. А., </a:t>
            </a:r>
            <a:r>
              <a:rPr lang="ru-RU" sz="1200" b="1" dirty="0" err="1">
                <a:latin typeface="Times New Roman" pitchFamily="18" charset="0"/>
                <a:cs typeface="Times New Roman" pitchFamily="18" charset="0"/>
              </a:rPr>
              <a:t>Ниматулаев</a:t>
            </a:r>
            <a:r>
              <a:rPr lang="ru-RU" sz="1200" b="1" dirty="0">
                <a:latin typeface="Times New Roman" pitchFamily="18" charset="0"/>
                <a:cs typeface="Times New Roman" pitchFamily="18" charset="0"/>
              </a:rPr>
              <a:t> М.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Основные направления подготовки работников системы образования к использованию веб-ресурсов для профессионального самообразования.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Приоритетной задачей современной системы дополнительного профессионального образования (ДПО) для своевременной переподготовки кадров и обеспечения инновационного характера развития педагога является создание системы непрерывного образования и постдипломного повышения квалификации, все более значимой частью которой становится самообразование. Одним из важнейших факторов реализации требований к новой системе ДПО является широкое использование в профессиональном самообразовании потенциала веб-технологий. Для эффективного самостоятельного повышения квалификации преподаватели должны обладать и информационно-коммуникативной компетентностью. Преподавателям необходимо участвовать и самим создавать профессиональные сетевые сообщества, использовать телеконференции, тематические форумы, социальные сети для того, чтобы вовлечь коллег в процесс самообразования, инициировать всевозможные способы педагогического взаимодействия с помощью различных видов коммуникаций, общения и т.д. Одной из приоритетных задач обеспечения инновационного характера образования в Российской Федерации на период до 2020 г. станет создание системы непрерывного образования, подготовки и переподготовки профессиональных кадров, постдипломное повышение квалификации «вчерашних студентов».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//Стандарты и мониторинг. – 2015. - №1. – С. 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Горбунова О. В., Иванова О.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Веб-</a:t>
            </a:r>
            <a:r>
              <a:rPr lang="ru-RU" sz="1200" dirty="0" err="1">
                <a:latin typeface="Times New Roman" pitchFamily="18" charset="0"/>
                <a:cs typeface="Times New Roman" pitchFamily="18" charset="0"/>
              </a:rPr>
              <a:t>квест</a:t>
            </a:r>
            <a:r>
              <a:rPr lang="ru-RU" sz="1200" dirty="0">
                <a:latin typeface="Times New Roman" pitchFamily="18" charset="0"/>
                <a:cs typeface="Times New Roman" pitchFamily="18" charset="0"/>
              </a:rPr>
              <a:t> как педагогический инструмент.</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Личностная значимость урока. Достижение высокого уровня обученности. Технология веб-</a:t>
            </a:r>
            <a:r>
              <a:rPr lang="ru-RU" sz="1200" i="1" dirty="0" err="1">
                <a:latin typeface="Times New Roman" pitchFamily="18" charset="0"/>
                <a:cs typeface="Times New Roman" pitchFamily="18" charset="0"/>
              </a:rPr>
              <a:t>квест</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Зечем</a:t>
            </a:r>
            <a:r>
              <a:rPr lang="ru-RU" sz="1200" i="1" dirty="0">
                <a:latin typeface="Times New Roman" pitchFamily="18" charset="0"/>
                <a:cs typeface="Times New Roman" pitchFamily="18" charset="0"/>
              </a:rPr>
              <a:t> нужны веб-</a:t>
            </a:r>
            <a:r>
              <a:rPr lang="ru-RU" sz="1200" i="1" dirty="0" err="1">
                <a:latin typeface="Times New Roman" pitchFamily="18" charset="0"/>
                <a:cs typeface="Times New Roman" pitchFamily="18" charset="0"/>
              </a:rPr>
              <a:t>квесты</a:t>
            </a:r>
            <a:r>
              <a:rPr lang="ru-RU" sz="1200" i="1" dirty="0">
                <a:latin typeface="Times New Roman" pitchFamily="18" charset="0"/>
                <a:cs typeface="Times New Roman" pitchFamily="18" charset="0"/>
              </a:rPr>
              <a:t>? Опора на мотивацию учащихся. </a:t>
            </a:r>
            <a:r>
              <a:rPr lang="ru-RU" sz="1200" i="1" dirty="0" err="1">
                <a:latin typeface="Times New Roman" pitchFamily="18" charset="0"/>
                <a:cs typeface="Times New Roman" pitchFamily="18" charset="0"/>
              </a:rPr>
              <a:t>Метапредметные</a:t>
            </a:r>
            <a:r>
              <a:rPr lang="ru-RU" sz="1200" i="1" dirty="0">
                <a:latin typeface="Times New Roman" pitchFamily="18" charset="0"/>
                <a:cs typeface="Times New Roman" pitchFamily="18" charset="0"/>
              </a:rPr>
              <a:t> результаты. Веб-</a:t>
            </a:r>
            <a:r>
              <a:rPr lang="ru-RU" sz="1200" i="1" dirty="0" err="1">
                <a:latin typeface="Times New Roman" pitchFamily="18" charset="0"/>
                <a:cs typeface="Times New Roman" pitchFamily="18" charset="0"/>
              </a:rPr>
              <a:t>квест</a:t>
            </a:r>
            <a:r>
              <a:rPr lang="ru-RU" sz="1200" i="1" dirty="0">
                <a:latin typeface="Times New Roman" pitchFamily="18" charset="0"/>
                <a:cs typeface="Times New Roman" pitchFamily="18" charset="0"/>
              </a:rPr>
              <a:t> как технология обучения. Образовательные технологии в работе с веб-</a:t>
            </a:r>
            <a:r>
              <a:rPr lang="ru-RU" sz="1200" i="1" dirty="0" err="1">
                <a:latin typeface="Times New Roman" pitchFamily="18" charset="0"/>
                <a:cs typeface="Times New Roman" pitchFamily="18" charset="0"/>
              </a:rPr>
              <a:t>квестом</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2014. - №7. – С. 162.</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80984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7940635"/>
          </a:xfrm>
          <a:prstGeom prst="rect">
            <a:avLst/>
          </a:prstGeom>
        </p:spPr>
        <p:txBody>
          <a:bodyPr wrap="square">
            <a:spAutoFit/>
          </a:bodyPr>
          <a:lstStyle/>
          <a:p>
            <a:pPr algn="ctr"/>
            <a:r>
              <a:rPr lang="ru-RU" sz="1400" b="1" dirty="0">
                <a:latin typeface="Times New Roman" pitchFamily="18" charset="0"/>
                <a:cs typeface="Times New Roman" pitchFamily="18" charset="0"/>
              </a:rPr>
              <a:t>5.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«Информационные технологии в ДОУ»</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 Карабанова Н. С., </a:t>
            </a:r>
            <a:r>
              <a:rPr lang="ru-RU" sz="1200" b="1" dirty="0" err="1">
                <a:latin typeface="Times New Roman" pitchFamily="18" charset="0"/>
                <a:cs typeface="Times New Roman" pitchFamily="18" charset="0"/>
              </a:rPr>
              <a:t>Коротаева</a:t>
            </a:r>
            <a:r>
              <a:rPr lang="ru-RU" sz="1200" b="1" dirty="0">
                <a:latin typeface="Times New Roman" pitchFamily="18" charset="0"/>
                <a:cs typeface="Times New Roman" pitchFamily="18" charset="0"/>
              </a:rPr>
              <a:t> Т. Е.,  Семечкина Е. Е.</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Дистанционное образование в дошкольной образовательной организации как средство индивидуализации образовательного процесса.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работы коллектива дошкольной организации по применению технологии дистанционного образования как одного из условий реализации концепции индивидуализации образовательного процесса. Показана система взаимодействия субъектов образовательного процесса в контексте событийного подхода.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//Детский сад от А до Я. – 2020. - №6. – С. 46.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Казакова О.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Система методического сопровождения педагогов по повышению ИКТ-компетентности.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данной статье представлены описание системы методического сопровождения педагогов по повышению их ИКТ-компетентности, авторская разработка диагностики по выявлению уровня ИКТ-компетентности педагогов дошкольной образовательной организации.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//Детский сад от А до Я. – 2020. - №1. – С. 93.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Петрова С.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Ключи оптимизации деятельности старшего воспитателя </a:t>
            </a:r>
            <a:r>
              <a:rPr lang="ru-RU" sz="1200" dirty="0" err="1">
                <a:latin typeface="Times New Roman" pitchFamily="18" charset="0"/>
                <a:cs typeface="Times New Roman" pitchFamily="18" charset="0"/>
              </a:rPr>
              <a:t>дошольной</a:t>
            </a:r>
            <a:r>
              <a:rPr lang="ru-RU" sz="1200" dirty="0">
                <a:latin typeface="Times New Roman" pitchFamily="18" charset="0"/>
                <a:cs typeface="Times New Roman" pitchFamily="18" charset="0"/>
              </a:rPr>
              <a:t> образовательной организации.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данной статье представлены описание системы методического сопровождения педагогов по повышению их ИКТ-компетентности, авторская разработка диагностики по выявлению уровня ИКТ-компетентности педагогов дошкольной образовательной организации.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2019. - №10. – С. 55.</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344740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8309967"/>
          </a:xfrm>
          <a:prstGeom prst="rect">
            <a:avLst/>
          </a:prstGeom>
        </p:spPr>
        <p:txBody>
          <a:bodyPr wrap="square">
            <a:spAutoFit/>
          </a:bodyPr>
          <a:lstStyle/>
          <a:p>
            <a:pPr algn="just"/>
            <a:r>
              <a:rPr lang="ru-RU" sz="1200" b="1" dirty="0">
                <a:latin typeface="Times New Roman" pitchFamily="18" charset="0"/>
                <a:cs typeface="Times New Roman" pitchFamily="18" charset="0"/>
              </a:rPr>
              <a:t>4. Селиверстова В. П.</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Современные формы методической работы по совершенствованию ИКТ-компетентности воспитателей ДОУ.</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обобщает практический опыт работы по развитию ИКТ-компетентности воспитателей в соответствии с требованиями </a:t>
            </a:r>
            <a:r>
              <a:rPr lang="ru-RU" sz="1200" i="1" dirty="0" err="1">
                <a:latin typeface="Times New Roman" pitchFamily="18" charset="0"/>
                <a:cs typeface="Times New Roman" pitchFamily="18" charset="0"/>
              </a:rPr>
              <a:t>профстандарта</a:t>
            </a:r>
            <a:r>
              <a:rPr lang="ru-RU" sz="1200" i="1" dirty="0">
                <a:latin typeface="Times New Roman" pitchFamily="18" charset="0"/>
                <a:cs typeface="Times New Roman" pitchFamily="18" charset="0"/>
              </a:rPr>
              <a:t> педагога. Автором описано содержание деятельности по формированию основных видов ИКТ-компетентности педагога, предложены направления и практические способы использования ресурсов Интернета в методической работе современного детского сада. Статья актуальна для методических служб ДОО, цель которых в настоящее время - обеспечение перехода дошкольных образовательных организаций на подготовку к работе в условиях введения профессионального стандарта.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//Управление ДОУ. – 2017. - №6. – С. 69.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Сурова О.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Информатизация дошкольного образования в России: прошлое и настоящее.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рассматривается специфика процесса с информатизации дошкольного образования, представлена общая характеристика основных направлений использования средств информационных и коммуникационных технологий в ДОО, анализируется опыт России в области информатизации дошкольного и специального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//Управление ДОУ. – 2017. - №3. – С. 112.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Короткова В.</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Медиабанк</a:t>
            </a:r>
            <a:r>
              <a:rPr lang="ru-RU" sz="1200" dirty="0">
                <a:latin typeface="Times New Roman" pitchFamily="18" charset="0"/>
                <a:cs typeface="Times New Roman" pitchFamily="18" charset="0"/>
              </a:rPr>
              <a:t> в ДОУ.</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Короткова в статье «</a:t>
            </a:r>
            <a:r>
              <a:rPr lang="ru-RU" sz="1200" i="1" dirty="0" err="1">
                <a:latin typeface="Times New Roman" pitchFamily="18" charset="0"/>
                <a:cs typeface="Times New Roman" pitchFamily="18" charset="0"/>
              </a:rPr>
              <a:t>Медиабанк</a:t>
            </a:r>
            <a:r>
              <a:rPr lang="ru-RU" sz="1200" i="1" dirty="0">
                <a:latin typeface="Times New Roman" pitchFamily="18" charset="0"/>
                <a:cs typeface="Times New Roman" pitchFamily="18" charset="0"/>
              </a:rPr>
              <a:t> в ДОУ» делает акцент на необходимости создания в современном детском саду мультимедийной среды. В качестве ее элемента автор предлагает использовать в работе педагогов такое ИКТ-средство как документ-камера. При этом автор подчеркивает, что обучающие ИКТ-средства должны быть направлены в первую очередь не на повышение ИКТ-компетенции педагога, а на создание эффективной среды обучения. Дается описание документ-камеры, варианты ее использования в дошкольной образовательной организации и примеры из опыта работы педагогов.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//Обруч. – 2014. - №4. – С. 26.</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75632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8679299"/>
          </a:xfrm>
          <a:prstGeom prst="rect">
            <a:avLst/>
          </a:prstGeom>
        </p:spPr>
        <p:txBody>
          <a:bodyPr wrap="square">
            <a:spAutoFit/>
          </a:bodyPr>
          <a:lstStyle/>
          <a:p>
            <a:pPr algn="ctr"/>
            <a:r>
              <a:rPr lang="ru-RU" sz="1400" b="1" dirty="0">
                <a:latin typeface="Times New Roman" pitchFamily="18" charset="0"/>
                <a:cs typeface="Times New Roman" pitchFamily="18" charset="0"/>
              </a:rPr>
              <a:t>6.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«Информационная культура</a:t>
            </a:r>
            <a:r>
              <a:rPr lang="ru-RU" sz="1400" b="1" dirty="0" smtClean="0">
                <a:latin typeface="Times New Roman" pitchFamily="18" charset="0"/>
                <a:cs typeface="Times New Roman" pitchFamily="18" charset="0"/>
              </a:rPr>
              <a:t>»</a:t>
            </a:r>
          </a:p>
          <a:p>
            <a:endParaRPr lang="ru-RU" sz="14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 Минин А. Я.</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Информационная безопасность в образовании: обучающихся и обучающих.</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обосновывается, что правовые вопросы противодействия угрозам </a:t>
            </a:r>
            <a:r>
              <a:rPr lang="ru-RU" sz="1200" i="1" dirty="0" err="1">
                <a:latin typeface="Times New Roman" pitchFamily="18" charset="0"/>
                <a:cs typeface="Times New Roman" pitchFamily="18" charset="0"/>
              </a:rPr>
              <a:t>кибер</a:t>
            </a:r>
            <a:r>
              <a:rPr lang="ru-RU" sz="1200" i="1" dirty="0">
                <a:latin typeface="Times New Roman" pitchFamily="18" charset="0"/>
                <a:cs typeface="Times New Roman" pitchFamily="18" charset="0"/>
              </a:rPr>
              <a:t>- или информационной безопасности обучающихся и обучающих в общеобразовательной и высшей школе могут быть решены и решаются достаточно эффективно и результативно благодаря совершенствованию правового регулирования образовательной деятельности, а также применению современных методов социального контроля и надзора за исполнением российского законодательства в сфере образования, предупреждения девиаций в сети Интернет. Существенную роль играет система воспитания и социального контроля как механизм гарантии информационной культуры и неотвратимости воздействия на </a:t>
            </a:r>
            <a:r>
              <a:rPr lang="ru-RU" sz="1200" i="1" dirty="0" err="1">
                <a:latin typeface="Times New Roman" pitchFamily="18" charset="0"/>
                <a:cs typeface="Times New Roman" pitchFamily="18" charset="0"/>
              </a:rPr>
              <a:t>девиантное</a:t>
            </a:r>
            <a:r>
              <a:rPr lang="ru-RU" sz="1200" i="1" dirty="0">
                <a:latin typeface="Times New Roman" pitchFamily="18" charset="0"/>
                <a:cs typeface="Times New Roman" pitchFamily="18" charset="0"/>
              </a:rPr>
              <a:t> поведение в информационно-телекоммуникационной сети.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//Наука и школа. – 2017. - №1. – С. 29.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Маслакова М.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Формирование общепрофессиональной компетентности выпускника: место и роль информационной культуры в образовательном процессе вуза.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рассматривается значимость введения в учебный процесс дисциплины «Информационная культура» в рамках реализации общепрофессиональной компетенции в ФГОС (уровень </a:t>
            </a:r>
            <a:r>
              <a:rPr lang="ru-RU" sz="1200" i="1" dirty="0" err="1">
                <a:latin typeface="Times New Roman" pitchFamily="18" charset="0"/>
                <a:cs typeface="Times New Roman" pitchFamily="18" charset="0"/>
              </a:rPr>
              <a:t>бакалавриата</a:t>
            </a:r>
            <a:r>
              <a:rPr lang="ru-RU" sz="1200" i="1" dirty="0">
                <a:latin typeface="Times New Roman" pitchFamily="18" charset="0"/>
                <a:cs typeface="Times New Roman" pitchFamily="18" charset="0"/>
              </a:rPr>
              <a:t>) в вузах: НОУВПО «МИГУП» и ФГБОУ ВО «ТГИК». В результате освоения дисциплины студент осваивает данную компетенцию, структура которой состоит из определенных знаний, умений и навыков.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2017. - №4. – С. 115.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Максименко Н.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Формирование культуры </a:t>
            </a:r>
            <a:r>
              <a:rPr lang="ru-RU" sz="1200" dirty="0" err="1">
                <a:latin typeface="Times New Roman" pitchFamily="18" charset="0"/>
                <a:cs typeface="Times New Roman" pitchFamily="18" charset="0"/>
              </a:rPr>
              <a:t>медиавзаимодействия</a:t>
            </a:r>
            <a:r>
              <a:rPr lang="ru-RU" sz="1200" dirty="0">
                <a:latin typeface="Times New Roman" pitchFamily="18" charset="0"/>
                <a:cs typeface="Times New Roman" pitchFamily="18" charset="0"/>
              </a:rPr>
              <a:t> будущих педагогов.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описана специфика модели формирования культуры </a:t>
            </a:r>
            <a:r>
              <a:rPr lang="ru-RU" sz="1200" i="1" dirty="0" err="1">
                <a:latin typeface="Times New Roman" pitchFamily="18" charset="0"/>
                <a:cs typeface="Times New Roman" pitchFamily="18" charset="0"/>
              </a:rPr>
              <a:t>медиавзаимодействия</a:t>
            </a:r>
            <a:r>
              <a:rPr lang="ru-RU" sz="1200" i="1" dirty="0">
                <a:latin typeface="Times New Roman" pitchFamily="18" charset="0"/>
                <a:cs typeface="Times New Roman" pitchFamily="18" charset="0"/>
              </a:rPr>
              <a:t> у будущих педагогов.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2015. - №10. – С. 33.</a:t>
            </a:r>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705903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4801314"/>
          </a:xfrm>
          <a:prstGeom prst="rect">
            <a:avLst/>
          </a:prstGeom>
        </p:spPr>
        <p:txBody>
          <a:bodyPr wrap="square">
            <a:spAutoFit/>
          </a:bodyPr>
          <a:lstStyle/>
          <a:p>
            <a:pPr algn="just"/>
            <a:r>
              <a:rPr lang="ru-RU" sz="1200" b="1" dirty="0">
                <a:latin typeface="Times New Roman" pitchFamily="18" charset="0"/>
                <a:cs typeface="Times New Roman" pitchFamily="18" charset="0"/>
              </a:rPr>
              <a:t>4. Новикова У.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Информационная культура руководителя как условие формирования организационной культуры.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Реформирование системы дошкольного образования, стандартизация результатов деятельности, модернизация содержания воспитания и развития - вот главные направления, лежащие в основе обновления деятельности дошкольного учреждения. В настоящее время руководитель должен быть экспертом и стратегом в области управления, способным обеспечить постановку, прогнозирование и оценку степени соответствия целей и результатов всего дошкольного образовательного учреждения (ДОУ) как социальной единицы, то есть управлять развитием образовательного процесса.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//Дошкольная педагогика. – 2014. - №8. – С. 60.</a:t>
            </a:r>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23275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7504" y="692696"/>
            <a:ext cx="8784976" cy="5816977"/>
          </a:xfrm>
          <a:prstGeom prst="rect">
            <a:avLst/>
          </a:prstGeom>
        </p:spPr>
        <p:txBody>
          <a:bodyPr wrap="square">
            <a:spAutoFit/>
          </a:bodyPr>
          <a:lstStyle/>
          <a:p>
            <a:pPr algn="just"/>
            <a:r>
              <a:rPr lang="ru-RU" sz="1200" b="1" dirty="0">
                <a:latin typeface="Times New Roman" pitchFamily="18" charset="0"/>
                <a:cs typeface="Times New Roman" pitchFamily="18" charset="0"/>
              </a:rPr>
              <a:t>4. </a:t>
            </a:r>
            <a:r>
              <a:rPr lang="ru-RU" sz="1200" b="1" dirty="0" err="1">
                <a:latin typeface="Times New Roman" pitchFamily="18" charset="0"/>
                <a:cs typeface="Times New Roman" pitchFamily="18" charset="0"/>
              </a:rPr>
              <a:t>Ручьева</a:t>
            </a:r>
            <a:r>
              <a:rPr lang="ru-RU" sz="1200" b="1" dirty="0">
                <a:latin typeface="Times New Roman" pitchFamily="18" charset="0"/>
                <a:cs typeface="Times New Roman" pitchFamily="18" charset="0"/>
              </a:rPr>
              <a:t> С. П.</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Информационная образовательная среда в условиях внедрения дистанционных образовательных технологий.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описано общение опыта практики реализации дистанционных образовательных технологий в системе дополнительного образования на примере Муниципального бюджетного учреждения дополнительного образования «Центр детского творчества» и рассказано об использование дистанционных образовательных технологий в системе дополнительного образования могут оказать существенное влияние на успех образовательной деятельности и адекватное самоопределение. Более того, дистанционные формы работы необходимы в дополнительном образовании в качестве инструментов мотивации учащихся и развития их индивидуальных личностных интересов.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//Дополнительное образование и воспитание. - 2019. - №6. – С. 39.</a:t>
            </a:r>
            <a:endParaRPr lang="ru-RU" sz="1200" dirty="0">
              <a:latin typeface="Times New Roman" pitchFamily="18" charset="0"/>
              <a:cs typeface="Times New Roman" pitchFamily="18" charset="0"/>
            </a:endParaRPr>
          </a:p>
          <a:p>
            <a:endParaRPr lang="ru-RU" sz="1200" b="1" dirty="0" smtClean="0"/>
          </a:p>
          <a:p>
            <a:pPr algn="just"/>
            <a:r>
              <a:rPr lang="ru-RU" sz="1200" b="1" dirty="0" smtClean="0">
                <a:latin typeface="Times New Roman" pitchFamily="18" charset="0"/>
                <a:cs typeface="Times New Roman" pitchFamily="18" charset="0"/>
              </a:rPr>
              <a:t>5</a:t>
            </a:r>
            <a:r>
              <a:rPr lang="ru-RU" sz="1200" b="1" dirty="0">
                <a:latin typeface="Times New Roman" pitchFamily="18" charset="0"/>
                <a:cs typeface="Times New Roman" pitchFamily="18" charset="0"/>
              </a:rPr>
              <a:t>. Долгих Е.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Информационный баттл как форма воспитательной работы.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Технология информационного </a:t>
            </a:r>
            <a:r>
              <a:rPr lang="ru-RU" sz="1200" i="1" dirty="0" err="1">
                <a:latin typeface="Times New Roman" pitchFamily="18" charset="0"/>
                <a:cs typeface="Times New Roman" pitchFamily="18" charset="0"/>
              </a:rPr>
              <a:t>баттла</a:t>
            </a:r>
            <a:r>
              <a:rPr lang="ru-RU" sz="1200" i="1" dirty="0">
                <a:latin typeface="Times New Roman" pitchFamily="18" charset="0"/>
                <a:cs typeface="Times New Roman" pitchFamily="18" charset="0"/>
              </a:rPr>
              <a:t> представляет собой двухэтапную деятельность по формированию у обучающихся исследовательских и коммуникационных способностей, а также умений самостоятельно изучить предложенную тему и презентовать ее остальным. Она оптимизирует образовательный процесс, изменяет не только учебную деятельность обучающегося, но и позиции преподавателя, дает возможность индивидуализировать обучение, повысить эффективность педагогического процесса, обеспечивая качество подготовки специалиста на конкурентоспособном уровне. В статье приводится вариант использования технологии информационного </a:t>
            </a:r>
            <a:r>
              <a:rPr lang="ru-RU" sz="1200" i="1" dirty="0" err="1">
                <a:latin typeface="Times New Roman" pitchFamily="18" charset="0"/>
                <a:cs typeface="Times New Roman" pitchFamily="18" charset="0"/>
              </a:rPr>
              <a:t>баттла</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//Информатика в школе. - 2019. - №4. – С. 17</a:t>
            </a:r>
            <a:r>
              <a:rPr lang="ru-RU" sz="1200" b="1" dirty="0" smtClean="0">
                <a:latin typeface="Times New Roman" pitchFamily="18" charset="0"/>
                <a:cs typeface="Times New Roman" pitchFamily="18" charset="0"/>
              </a:rPr>
              <a:t>.</a:t>
            </a: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a:t>
            </a:r>
            <a:r>
              <a:rPr lang="ru-RU" sz="1200" b="1" dirty="0" err="1">
                <a:latin typeface="Times New Roman" pitchFamily="18" charset="0"/>
                <a:cs typeface="Times New Roman" pitchFamily="18" charset="0"/>
              </a:rPr>
              <a:t>Тасимова</a:t>
            </a:r>
            <a:r>
              <a:rPr lang="ru-RU" sz="1200" b="1" dirty="0">
                <a:latin typeface="Times New Roman" pitchFamily="18" charset="0"/>
                <a:cs typeface="Times New Roman" pitchFamily="18" charset="0"/>
              </a:rPr>
              <a:t> Н.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Информационно-компьютерные технологии как средство организации нормативно-методического пространства ЦДТТ №1.</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данной статье описано интерактивное взаимодействие  между учащимися и образованием. Обозначены требования к применению ИКТ учителям-предметникам, рассмотрены тенденции, определяющие требования к уровню ИКТ компетентности современного учителя. Даны понятия информационной грамотности, цифровой грамотности. Рассмотрены основные направления внедрения новых ИКТ в образовании.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- 2018. - №9. – С. 27.</a:t>
            </a:r>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643430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8125301"/>
          </a:xfrm>
          <a:prstGeom prst="rect">
            <a:avLst/>
          </a:prstGeom>
        </p:spPr>
        <p:txBody>
          <a:bodyPr wrap="square">
            <a:spAutoFit/>
          </a:bodyPr>
          <a:lstStyle/>
          <a:p>
            <a:pPr algn="ctr"/>
            <a:r>
              <a:rPr lang="ru-RU" sz="1400" b="1" dirty="0">
                <a:latin typeface="Times New Roman" pitchFamily="18" charset="0"/>
                <a:cs typeface="Times New Roman" pitchFamily="18" charset="0"/>
              </a:rPr>
              <a:t>7.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«Информационная культура педагога»</a:t>
            </a:r>
            <a:endParaRPr lang="ru-RU" sz="1400" dirty="0">
              <a:latin typeface="Times New Roman" pitchFamily="18" charset="0"/>
              <a:cs typeface="Times New Roman" pitchFamily="18" charset="0"/>
            </a:endParaRPr>
          </a:p>
          <a:p>
            <a:r>
              <a:rPr lang="ru-RU" sz="1400" b="1" dirty="0">
                <a:latin typeface="Times New Roman" pitchFamily="18" charset="0"/>
                <a:cs typeface="Times New Roman" pitchFamily="18" charset="0"/>
              </a:rPr>
              <a:t> </a:t>
            </a:r>
            <a:endParaRPr lang="ru-RU" sz="14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 Якушкина А.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Информационно-аналитическое обеспечение оценочной деятельности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изложены подходы к оптимизации процесса управления качеством образовательных результатов учащихся средствами информационно-аналитических работ. Автор раскрывает сущность и направленность информационно-аналитических работ, выявляет особенности их организации в рамках проведения оценочных процедур. Отмечена значимость информационно-аналитических работ на различных этапах работы с оценочной информацией, введено понятие информационно-аналитического продукта, представлены каналы трансляции информационно-аналитических продуктов.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//Управление начальной школой. – 2015. - №5. – С. 47.</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a:t>
            </a:r>
            <a:r>
              <a:rPr lang="ru-RU" sz="1200" dirty="0">
                <a:latin typeface="Times New Roman" pitchFamily="18" charset="0"/>
                <a:cs typeface="Times New Roman" pitchFamily="18" charset="0"/>
              </a:rPr>
              <a:t>Работа с текстом – научить тех, кто умеет. Компьютерная квалификации учителя.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Детали, которые отражают уровень культуры владения компьютером. Как можно владеть компьютерным обеспечением и при этом быть безграмотным?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//Школьное планирование. – 2014. - №5. – С. 102.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Зверева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Информационное пространство учителя становится шире.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Появление понятия «личное информационное пространство учителя» отражает изменение отношения к тому, что делает ученик и учитель в процессе образования. Доступность информации меняет функции учителя по передаче знаний. Меняются формы и методы обучения, заставляя нас жить в информационном мире, а Федеральные государственные образовательные стандарты призывают нас опровергать мнение Сенеки: «Мы учимся, увы, для школы, а не для жизни».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//Качество образования в школе. – 2013. - №1. – С. 30.</a:t>
            </a:r>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15551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764704"/>
            <a:ext cx="8784976" cy="8494633"/>
          </a:xfrm>
          <a:prstGeom prst="rect">
            <a:avLst/>
          </a:prstGeom>
        </p:spPr>
        <p:txBody>
          <a:bodyPr wrap="square">
            <a:spAutoFit/>
          </a:bodyPr>
          <a:lstStyle/>
          <a:p>
            <a:pPr algn="ctr"/>
            <a:r>
              <a:rPr lang="ru-RU" sz="1400" b="1" dirty="0">
                <a:latin typeface="Times New Roman" pitchFamily="18" charset="0"/>
                <a:cs typeface="Times New Roman" pitchFamily="18" charset="0"/>
              </a:rPr>
              <a:t>8.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«Дистанционное образование, обучение»</a:t>
            </a:r>
            <a:endParaRPr lang="ru-RU" sz="1400" dirty="0">
              <a:latin typeface="Times New Roman" pitchFamily="18" charset="0"/>
              <a:cs typeface="Times New Roman" pitchFamily="18" charset="0"/>
            </a:endParaRPr>
          </a:p>
          <a:p>
            <a:r>
              <a:rPr lang="ru-RU" sz="1200" b="1" dirty="0"/>
              <a:t> </a:t>
            </a:r>
            <a:endParaRPr lang="ru-RU" sz="1200" dirty="0"/>
          </a:p>
          <a:p>
            <a:pPr algn="just"/>
            <a:r>
              <a:rPr lang="ru-RU" sz="1200" b="1" dirty="0">
                <a:latin typeface="Times New Roman" pitchFamily="18" charset="0"/>
                <a:cs typeface="Times New Roman" pitchFamily="18" charset="0"/>
              </a:rPr>
              <a:t>1. </a:t>
            </a:r>
            <a:r>
              <a:rPr lang="ru-RU" sz="1200" b="1" dirty="0" err="1">
                <a:latin typeface="Times New Roman" pitchFamily="18" charset="0"/>
                <a:cs typeface="Times New Roman" pitchFamily="18" charset="0"/>
              </a:rPr>
              <a:t>Ладнушкина</a:t>
            </a:r>
            <a:r>
              <a:rPr lang="ru-RU" sz="1200" b="1" dirty="0">
                <a:latin typeface="Times New Roman" pitchFamily="18" charset="0"/>
                <a:cs typeface="Times New Roman" pitchFamily="18" charset="0"/>
              </a:rPr>
              <a:t> Н.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Реализация образовательных программ с применением дистанционных технологий и электронного обучения: правовой аспект.</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Правовое регулирование образовательных программ с применением дистанционных технологий, в том числе при введении режима повышенной готовности.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2020. - №6. – С. 16.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Богуславский М. В., Мачехина О.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Педагогика цифровой эпохи в контексте образовательной реальности.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err="1">
                <a:latin typeface="Times New Roman" pitchFamily="18" charset="0"/>
                <a:cs typeface="Times New Roman" pitchFamily="18" charset="0"/>
              </a:rPr>
              <a:t>Ближне</a:t>
            </a:r>
            <a:r>
              <a:rPr lang="ru-RU" sz="1200" i="1" dirty="0">
                <a:latin typeface="Times New Roman" pitchFamily="18" charset="0"/>
                <a:cs typeface="Times New Roman" pitchFamily="18" charset="0"/>
              </a:rPr>
              <a:t>-, средне-, дальнесрочные последствия использования в современном российском образовании дистанционной модели обучения онлайн. Обоснование «интегративной модели образовательного процесса», предусматривающей взаимодействие и взаимовоздействие традиционной и онлайн систем образования. Гуманистическое педагогическое мировоззрение в цифровую эпоху.</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2020. - №6. – С. 34.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Трофимова Н.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Перспективы профессиональной подготовки высококвалифицированных специалистов на основе дистанционного обучения в цифровом формате.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Весной 2020 года всеобщее дистанционное обучение стало одной из новаций, которую привнесла в систему высшего образования пандемия COVID-19. Образовательные учреждения по всему миру были вынуждены экстренно переводить свои программы в цифровой формат. Как показала практика, использование дистанционного обучения в цифровом формате достаточно актуально в условиях нестабильной внешней среды и имеет определенные перспективы в области профессиональной подготовки специалистов в российских вузах.</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№6. – С. 136.</a:t>
            </a:r>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054116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20688"/>
            <a:ext cx="8784976" cy="9602629"/>
          </a:xfrm>
          <a:prstGeom prst="rect">
            <a:avLst/>
          </a:prstGeom>
        </p:spPr>
        <p:txBody>
          <a:bodyPr wrap="square">
            <a:spAutoFit/>
          </a:bodyPr>
          <a:lstStyle/>
          <a:p>
            <a:pPr algn="just"/>
            <a:r>
              <a:rPr lang="ru-RU" sz="1200" b="1" dirty="0">
                <a:latin typeface="Times New Roman" pitchFamily="18" charset="0"/>
                <a:cs typeface="Times New Roman" pitchFamily="18" charset="0"/>
              </a:rPr>
              <a:t>4. </a:t>
            </a:r>
            <a:r>
              <a:rPr lang="ru-RU" sz="1200" b="1" dirty="0" err="1">
                <a:latin typeface="Times New Roman" pitchFamily="18" charset="0"/>
                <a:cs typeface="Times New Roman" pitchFamily="18" charset="0"/>
              </a:rPr>
              <a:t>Карбанова</a:t>
            </a:r>
            <a:r>
              <a:rPr lang="ru-RU" sz="1200" b="1" dirty="0">
                <a:latin typeface="Times New Roman" pitchFamily="18" charset="0"/>
                <a:cs typeface="Times New Roman" pitchFamily="18" charset="0"/>
              </a:rPr>
              <a:t> Н. С., </a:t>
            </a:r>
            <a:r>
              <a:rPr lang="ru-RU" sz="1200" b="1" dirty="0" err="1">
                <a:latin typeface="Times New Roman" pitchFamily="18" charset="0"/>
                <a:cs typeface="Times New Roman" pitchFamily="18" charset="0"/>
              </a:rPr>
              <a:t>Коротаева</a:t>
            </a:r>
            <a:r>
              <a:rPr lang="ru-RU" sz="1200" b="1" dirty="0">
                <a:latin typeface="Times New Roman" pitchFamily="18" charset="0"/>
                <a:cs typeface="Times New Roman" pitchFamily="18" charset="0"/>
              </a:rPr>
              <a:t> Т. Е., Семечкина Е. Е.</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Дистанционное образование в дошкольной образовательной организации как средство индивидуализации как средство индивидуализации образовательного процесса.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работы коллектива дошкольной организации по применению технологии дистанционного образования как одного из условий реализации концепции индивидуализации образовательного процесса. Показана система взаимодействия субъектов образовательного процесса в контексте событийного подхода.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//Детский сад от А до Я. – 2020. - №6. – С. 46.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a:t>
            </a:r>
            <a:r>
              <a:rPr lang="ru-RU" sz="1200" dirty="0">
                <a:latin typeface="Times New Roman" pitchFamily="18" charset="0"/>
                <a:cs typeface="Times New Roman" pitchFamily="18" charset="0"/>
              </a:rPr>
              <a:t>Организация образовательного процесса в учреждении дополнительного образования в условиях удаленного обучения.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разработке описывается опыт управления как опыт </a:t>
            </a:r>
            <a:r>
              <a:rPr lang="ru-RU" sz="1200" i="1" dirty="0" err="1">
                <a:latin typeface="Times New Roman" pitchFamily="18" charset="0"/>
                <a:cs typeface="Times New Roman" pitchFamily="18" charset="0"/>
              </a:rPr>
              <a:t>соорганизации</a:t>
            </a:r>
            <a:r>
              <a:rPr lang="ru-RU" sz="1200" i="1" dirty="0">
                <a:latin typeface="Times New Roman" pitchFamily="18" charset="0"/>
                <a:cs typeface="Times New Roman" pitchFamily="18" charset="0"/>
              </a:rPr>
              <a:t> деятельности различных субъектов, представлена нормативная база, разработанная участниками инициативного профессионального сообщества МАОУ ДО ДДТ «У Белого озера» г. Томска.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№9. – С. 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a:t>
            </a:r>
            <a:r>
              <a:rPr lang="ru-RU" sz="1200" b="1" dirty="0" err="1">
                <a:latin typeface="Times New Roman" pitchFamily="18" charset="0"/>
                <a:cs typeface="Times New Roman" pitchFamily="18" charset="0"/>
              </a:rPr>
              <a:t>Якупов</a:t>
            </a:r>
            <a:r>
              <a:rPr lang="ru-RU" sz="1200" b="1" dirty="0">
                <a:latin typeface="Times New Roman" pitchFamily="18" charset="0"/>
                <a:cs typeface="Times New Roman" pitchFamily="18" charset="0"/>
              </a:rPr>
              <a:t> В. 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Эволюция российского законодательства в сфере применения электронного обучения, дистанционных образовательных технологий при реализации образовательных программ.</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представлена эволюция российского законодательства в сфере применения электронного обучения и дистанционных образовательных технологий при реализации образовательных программ разного уровня обучения, а именно: актуальность проблемы реализации образовательных программ с применением дистанционных образовательных технологий и электронного обучения, осуществлен анализ нормативно-правовых документов по проблеме исследования.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№5. – С. 101</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7. </a:t>
            </a:r>
            <a:r>
              <a:rPr lang="ru-RU" sz="1200" b="1" dirty="0" err="1">
                <a:latin typeface="Times New Roman" pitchFamily="18" charset="0"/>
                <a:cs typeface="Times New Roman" pitchFamily="18" charset="0"/>
              </a:rPr>
              <a:t>Гнатышина</a:t>
            </a:r>
            <a:r>
              <a:rPr lang="ru-RU" sz="1200" b="1" dirty="0">
                <a:latin typeface="Times New Roman" pitchFamily="18" charset="0"/>
                <a:cs typeface="Times New Roman" pitchFamily="18" charset="0"/>
              </a:rPr>
              <a:t> Е. А., </a:t>
            </a:r>
            <a:r>
              <a:rPr lang="ru-RU" sz="1200" b="1" dirty="0" err="1">
                <a:latin typeface="Times New Roman" pitchFamily="18" charset="0"/>
                <a:cs typeface="Times New Roman" pitchFamily="18" charset="0"/>
              </a:rPr>
              <a:t>Лушканова</a:t>
            </a:r>
            <a:r>
              <a:rPr lang="ru-RU" sz="1200" b="1" dirty="0">
                <a:latin typeface="Times New Roman" pitchFamily="18" charset="0"/>
                <a:cs typeface="Times New Roman" pitchFamily="18" charset="0"/>
              </a:rPr>
              <a:t> О. Ю.</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Некоторые особенности виртуального пространства непрерывного педагогического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настоящей статье представлены некоторые особенности разработки виртуального пространства непрерывного педагогического образования, а именно: актуальность проблемы исследования, применяемые технологии в процессе организации виртуального образования, структура виртуальных курсов, основные характеристики виртуального методического кабинета.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№5. – С. 94.</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516632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863965"/>
          </a:xfrm>
          <a:prstGeom prst="rect">
            <a:avLst/>
          </a:prstGeom>
        </p:spPr>
        <p:txBody>
          <a:bodyPr wrap="square">
            <a:spAutoFit/>
          </a:bodyPr>
          <a:lstStyle/>
          <a:p>
            <a:pPr algn="just"/>
            <a:r>
              <a:rPr lang="ru-RU" sz="1200" b="1" dirty="0">
                <a:latin typeface="Times New Roman" pitchFamily="18" charset="0"/>
                <a:cs typeface="Times New Roman" pitchFamily="18" charset="0"/>
              </a:rPr>
              <a:t>8. Сагдиева И. Т.</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Новая модель школы.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актуальные проблемы удаленной модели современного образования. Выделены преимущества и недостатки дистанционного обучения, сделаны выводы о перспективе развития онлайн-обучения, приведены основные направления развития дистанционного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№4. – С. 118.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Хуторской А.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Семь ошибок управления дистанционным образованием.</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Ключевые ошибки при организации дистанционного обучения в стране: системные, педагогические, дидактические, юридические, политические, иные. Проектная форма обучения «на </a:t>
            </a:r>
            <a:r>
              <a:rPr lang="ru-RU" sz="1200" i="1" dirty="0" err="1">
                <a:latin typeface="Times New Roman" pitchFamily="18" charset="0"/>
                <a:cs typeface="Times New Roman" pitchFamily="18" charset="0"/>
              </a:rPr>
              <a:t>удалёнке</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2020. - №2. – С. 141.</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10. Пономарева Г.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Дистанционное обучение как инновационная форма взаимодействия основного и дополнительного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о внедрении дистанционной формы обучения как инновационной образовательной модели, с анализом основных видов </a:t>
            </a:r>
            <a:r>
              <a:rPr lang="ru-RU" sz="1200" i="1" dirty="0" err="1">
                <a:latin typeface="Times New Roman" pitchFamily="18" charset="0"/>
                <a:cs typeface="Times New Roman" pitchFamily="18" charset="0"/>
              </a:rPr>
              <a:t>дистанта</a:t>
            </a:r>
            <a:r>
              <a:rPr lang="ru-RU" sz="1200" i="1" dirty="0">
                <a:latin typeface="Times New Roman" pitchFamily="18" charset="0"/>
                <a:cs typeface="Times New Roman" pitchFamily="18" charset="0"/>
              </a:rPr>
              <a:t>, с рассмотрением преимуществ, отличий, проблем дистанционного обучения и эффективности использования педагогических технологий, лежащих в основе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//Дополнительное образование и воспитание. – 2017. - №4. – С. 33.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11. Новикова Т. Г., Лазарева М. В., Никулина Н.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Возможности открытых онлайн-платформ для подготовки управленческих кадров: российский опыт и перспективы.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обзор российских открытых онлайн-платформ, предлагающих контент или курсы для подготовки управленческих кадров, в том числе в сфере образования. Авторы подчеркивают актуальность задачи создания информационных ресурсов, способных научиться искусству управления.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//Профильная школа. – 2017. - №2. – С. 3.</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648572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567024"/>
            <a:ext cx="8784976" cy="8217634"/>
          </a:xfrm>
          <a:prstGeom prst="rect">
            <a:avLst/>
          </a:prstGeom>
        </p:spPr>
        <p:txBody>
          <a:bodyPr wrap="square">
            <a:spAutoFit/>
          </a:bodyPr>
          <a:lstStyle/>
          <a:p>
            <a:pPr algn="just"/>
            <a:r>
              <a:rPr lang="ru-RU" sz="1200" b="1" dirty="0">
                <a:latin typeface="Times New Roman" pitchFamily="18" charset="0"/>
                <a:cs typeface="Times New Roman" pitchFamily="18" charset="0"/>
              </a:rPr>
              <a:t>12. Дьякова О. И., </a:t>
            </a:r>
            <a:r>
              <a:rPr lang="ru-RU" sz="1200" b="1" dirty="0" err="1">
                <a:latin typeface="Times New Roman" pitchFamily="18" charset="0"/>
                <a:cs typeface="Times New Roman" pitchFamily="18" charset="0"/>
              </a:rPr>
              <a:t>Никуличева</a:t>
            </a:r>
            <a:r>
              <a:rPr lang="ru-RU" sz="1200" b="1" dirty="0">
                <a:latin typeface="Times New Roman" pitchFamily="18" charset="0"/>
                <a:cs typeface="Times New Roman" pitchFamily="18" charset="0"/>
              </a:rPr>
              <a:t> Н.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Внедрение инноваций: почему падает мотивация педагогических работников?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Изменения на примере внедрения информационных технологий. Отрицание, формирование отношения к нововведению, распределение в «группы по интересам» - естественные этапы управления изменениями в педагогическом коллективе. Материальное и нематериальное поощрение как эффективный механизм управления изменениями. Проблемы разработки системы мотивации, сохранения авторских прав, подходов к распределению нагрузки при внедрении дистанционного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2016. - №6. – С. 60.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13. </a:t>
            </a:r>
            <a:r>
              <a:rPr lang="ru-RU" sz="1200" b="1" dirty="0" err="1">
                <a:latin typeface="Times New Roman" pitchFamily="18" charset="0"/>
                <a:cs typeface="Times New Roman" pitchFamily="18" charset="0"/>
              </a:rPr>
              <a:t>Гурковская</a:t>
            </a:r>
            <a:r>
              <a:rPr lang="ru-RU" sz="1200" b="1" dirty="0">
                <a:latin typeface="Times New Roman" pitchFamily="18" charset="0"/>
                <a:cs typeface="Times New Roman" pitchFamily="18" charset="0"/>
              </a:rPr>
              <a:t> Е. А., Романенко А. 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Концепция современной педагогики в структуре дистанционной технологии учебного процесса.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основные концепции современного педагогического образования в связи с проблемой дистанционного обучения, а также модульно-рейтинговая система в сочетании со структурой дистанционных технологий. Повышение эффективности учебного процесса базируется на системных подходах и решениях современных проблем при усвоении знаний и навыков в образовательном процессе. Новые информационные технологии интенсифицируют процесс обучения с применением научных подходов в специфике обучения и воспитания и включают такие разделы как теоретические основы педагогических систем; современные психологические концепции усвоения; объективизированные методы отбора дидактического материала и тестирование, а также организацию самостоятельной работы студентов. Структура дистанционных технологий обучения и дидактическая эффективность обучающих функций тестирования может быть усилена благодаря использованию приемов проблемного обучения и внедрению модульно-рейтинговой системы, которые органично сочетаются с дистанционными технологиями обучения и тестовыми формами обучения, позволяющими объективно оценивать знания студентов с высокой степенью достоверности. Модульно-рейтинговые подходы оценки познавательной деятельности учащихся необходимо рассматривать как механизм учета оценки знаний, находящиеся в рамках дистанционных технологий обучения, которые базируются на пооперационной конкретности в определении целей и содержаний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//Муниципальное образование: инновации и эксперимент. – 2016. - №1. – С. 12.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66108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771632"/>
          </a:xfrm>
          <a:prstGeom prst="rect">
            <a:avLst/>
          </a:prstGeom>
        </p:spPr>
        <p:txBody>
          <a:bodyPr wrap="square">
            <a:spAutoFit/>
          </a:bodyPr>
          <a:lstStyle/>
          <a:p>
            <a:pPr algn="just"/>
            <a:r>
              <a:rPr lang="ru-RU" sz="1200" b="1" dirty="0">
                <a:latin typeface="Times New Roman" pitchFamily="18" charset="0"/>
                <a:cs typeface="Times New Roman" pitchFamily="18" charset="0"/>
              </a:rPr>
              <a:t>14. </a:t>
            </a:r>
            <a:r>
              <a:rPr lang="ru-RU" sz="1200" b="1" dirty="0" err="1">
                <a:latin typeface="Times New Roman" pitchFamily="18" charset="0"/>
                <a:cs typeface="Times New Roman" pitchFamily="18" charset="0"/>
              </a:rPr>
              <a:t>Киприянова</a:t>
            </a:r>
            <a:r>
              <a:rPr lang="ru-RU" sz="1200" b="1" dirty="0">
                <a:latin typeface="Times New Roman" pitchFamily="18" charset="0"/>
                <a:cs typeface="Times New Roman" pitchFamily="18" charset="0"/>
              </a:rPr>
              <a:t> Е.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Технологии дистанционного обучения в современной школе.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Государственная составляющая образования должна гарантировать обеспечение </a:t>
            </a:r>
            <a:r>
              <a:rPr lang="ru-RU" sz="1200" i="1" dirty="0" err="1">
                <a:latin typeface="Times New Roman" pitchFamily="18" charset="0"/>
                <a:cs typeface="Times New Roman" pitchFamily="18" charset="0"/>
              </a:rPr>
              <a:t>досатупнорсти</a:t>
            </a:r>
            <a:r>
              <a:rPr lang="ru-RU" sz="1200" i="1" dirty="0">
                <a:latin typeface="Times New Roman" pitchFamily="18" charset="0"/>
                <a:cs typeface="Times New Roman" pitchFamily="18" charset="0"/>
              </a:rPr>
              <a:t> и равных возможностей получения полноценного качественного образования. И если государственный заказ системе сегодня прозрачен и понятен – это требования ФГОС и ФК ГОС, то социальным заказом и общественной составляющей сложнее.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//Управление современной школой. Завуч. – 2016. - №5. – С. 45.</a:t>
            </a:r>
            <a:endParaRPr lang="ru-RU" sz="1200" dirty="0">
              <a:latin typeface="Times New Roman" pitchFamily="18" charset="0"/>
              <a:cs typeface="Times New Roman" pitchFamily="18" charset="0"/>
            </a:endParaRPr>
          </a:p>
          <a:p>
            <a:pPr algn="just"/>
            <a:endParaRPr lang="ru-RU" sz="12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15</a:t>
            </a:r>
            <a:r>
              <a:rPr lang="ru-RU" sz="1200" b="1" dirty="0">
                <a:latin typeface="Times New Roman" pitchFamily="18" charset="0"/>
                <a:cs typeface="Times New Roman" pitchFamily="18" charset="0"/>
              </a:rPr>
              <a:t>. Батырева С. Г., Мошнина Р. Ш., </a:t>
            </a:r>
            <a:r>
              <a:rPr lang="ru-RU" sz="1200" b="1" dirty="0" err="1">
                <a:latin typeface="Times New Roman" pitchFamily="18" charset="0"/>
                <a:cs typeface="Times New Roman" pitchFamily="18" charset="0"/>
              </a:rPr>
              <a:t>Хиленко</a:t>
            </a:r>
            <a:r>
              <a:rPr lang="ru-RU" sz="1200" b="1" dirty="0">
                <a:latin typeface="Times New Roman" pitchFamily="18" charset="0"/>
                <a:cs typeface="Times New Roman" pitchFamily="18" charset="0"/>
              </a:rPr>
              <a:t> Т. П., Красноперова В. Ф.</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Компетентностная</a:t>
            </a:r>
            <a:r>
              <a:rPr lang="ru-RU" sz="1200" dirty="0">
                <a:latin typeface="Times New Roman" pitchFamily="18" charset="0"/>
                <a:cs typeface="Times New Roman" pitchFamily="18" charset="0"/>
              </a:rPr>
              <a:t> модель дистанционного обучения специалистов.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Статья посвящена актуальной проблеме непрерывного образования и свободного продвижения специалиста в профессиональной деятельности на основе обеспечения максимальной гибкости и разнообразия форм дополнительного профессионального образования. Предлагаемая модель является универсальной и может быть использована в ходе реализации дистанционных курсов различной тематики для разнообразных категорий педагогических работников. Актуальность статьи обусловлена востребованностью и легитимностью дистанционной формы повышения квалификации специалистов, где слушатели получают профессионально-значимые умения и навыки, которые могут параллельно с обучением апробировать и применять на практике.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//Стандарты и мониторинг. – 2015. - №6. – С. 20.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16. Томашов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Обучение в дистанционной форме: влияние на качество подготовки учителя в условиях реализации ФГОС и профессионального стандарта «Педагог».</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Вставьте рассматриваются вопросы использования дистанционных форм проведения курсов в системе ДПО учителей в условиях реализации ФГОС и профессионального стандарта «Педагог». Даётся подробный анализ опыта проведения такого курса. Рассматриваются положительные и отрицательные аспекты дистанционных форм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//Качество образование в школе. – 2015. - №4. – С. 12</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307876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5909310"/>
          </a:xfrm>
          <a:prstGeom prst="rect">
            <a:avLst/>
          </a:prstGeom>
        </p:spPr>
        <p:txBody>
          <a:bodyPr wrap="square">
            <a:spAutoFit/>
          </a:bodyPr>
          <a:lstStyle/>
          <a:p>
            <a:pPr algn="just"/>
            <a:r>
              <a:rPr lang="ru-RU" sz="1200" b="1" dirty="0">
                <a:latin typeface="Times New Roman" pitchFamily="18" charset="0"/>
                <a:cs typeface="Times New Roman" pitchFamily="18" charset="0"/>
              </a:rPr>
              <a:t>17. Синельникова Е.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Применение технологий дистанционного обучения с целью повышения эффективности образовательного процесса.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Технологии дистанционного обучения позволяют студенту получить новые знания и способствуют развитию новой образовательной информационной среды.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//Социально-гуманитарные знания. – 2015. - №5. – С. 239.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18. </a:t>
            </a:r>
            <a:r>
              <a:rPr lang="ru-RU" sz="1200" b="1" dirty="0" err="1">
                <a:latin typeface="Times New Roman" pitchFamily="18" charset="0"/>
                <a:cs typeface="Times New Roman" pitchFamily="18" charset="0"/>
              </a:rPr>
              <a:t>Кукарцева</a:t>
            </a:r>
            <a:r>
              <a:rPr lang="ru-RU" sz="1200" b="1" dirty="0">
                <a:latin typeface="Times New Roman" pitchFamily="18" charset="0"/>
                <a:cs typeface="Times New Roman" pitchFamily="18" charset="0"/>
              </a:rPr>
              <a:t> Т.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Дистанционное обучение в рамках повышения квалификации преподавателя.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Автор описывает современную форму повышения квалификации преподавателя на базе обучающей платформы </a:t>
            </a:r>
            <a:r>
              <a:rPr lang="ru-RU" sz="1200" i="1" dirty="0" err="1">
                <a:latin typeface="Times New Roman" pitchFamily="18" charset="0"/>
                <a:cs typeface="Times New Roman" pitchFamily="18" charset="0"/>
              </a:rPr>
              <a:t>Moodle</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2015. - №9. – С. 16.</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2389715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494633"/>
          </a:xfrm>
          <a:prstGeom prst="rect">
            <a:avLst/>
          </a:prstGeom>
        </p:spPr>
        <p:txBody>
          <a:bodyPr wrap="square">
            <a:spAutoFit/>
          </a:bodyPr>
          <a:lstStyle/>
          <a:p>
            <a:pPr algn="ctr"/>
            <a:r>
              <a:rPr lang="ru-RU" sz="1400" b="1" dirty="0">
                <a:latin typeface="Times New Roman" pitchFamily="18" charset="0"/>
                <a:cs typeface="Times New Roman" pitchFamily="18" charset="0"/>
              </a:rPr>
              <a:t>9.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«Интернет, сайт, сеть»</a:t>
            </a:r>
            <a:endParaRPr lang="ru-RU" sz="1400" dirty="0">
              <a:latin typeface="Times New Roman" pitchFamily="18" charset="0"/>
              <a:cs typeface="Times New Roman" pitchFamily="18" charset="0"/>
            </a:endParaRPr>
          </a:p>
          <a:p>
            <a:r>
              <a:rPr lang="ru-RU" sz="1200" dirty="0"/>
              <a:t> </a:t>
            </a:r>
          </a:p>
          <a:p>
            <a:pPr algn="just"/>
            <a:r>
              <a:rPr lang="ru-RU" sz="1200" b="1" dirty="0">
                <a:latin typeface="Times New Roman" pitchFamily="18" charset="0"/>
                <a:cs typeface="Times New Roman" pitchFamily="18" charset="0"/>
              </a:rPr>
              <a:t>1. </a:t>
            </a:r>
            <a:r>
              <a:rPr lang="ru-RU" sz="1200" b="1" dirty="0" err="1">
                <a:latin typeface="Times New Roman" pitchFamily="18" charset="0"/>
                <a:cs typeface="Times New Roman" pitchFamily="18" charset="0"/>
              </a:rPr>
              <a:t>Легошин</a:t>
            </a:r>
            <a:r>
              <a:rPr lang="ru-RU" sz="1200" b="1" dirty="0">
                <a:latin typeface="Times New Roman" pitchFamily="18" charset="0"/>
                <a:cs typeface="Times New Roman" pitchFamily="18" charset="0"/>
              </a:rPr>
              <a:t> В.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«Начинающий </a:t>
            </a:r>
            <a:r>
              <a:rPr lang="ru-RU" sz="1200" dirty="0" err="1">
                <a:latin typeface="Times New Roman" pitchFamily="18" charset="0"/>
                <a:cs typeface="Times New Roman" pitchFamily="18" charset="0"/>
              </a:rPr>
              <a:t>видеоблогер</a:t>
            </a:r>
            <a:r>
              <a:rPr lang="ru-RU" sz="1200" dirty="0">
                <a:latin typeface="Times New Roman" pitchFamily="18" charset="0"/>
                <a:cs typeface="Times New Roman" pitchFamily="18" charset="0"/>
              </a:rPr>
              <a:t>»: проблемы и пути решения.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педагогов реализующих дополнительную общеобразовательную программу  молодёжного клуба «Начинающий </a:t>
            </a:r>
            <a:r>
              <a:rPr lang="ru-RU" sz="1200" i="1" dirty="0" err="1">
                <a:latin typeface="Times New Roman" pitchFamily="18" charset="0"/>
                <a:cs typeface="Times New Roman" pitchFamily="18" charset="0"/>
              </a:rPr>
              <a:t>Видеоблогер</a:t>
            </a:r>
            <a:r>
              <a:rPr lang="ru-RU" sz="1200" i="1" dirty="0">
                <a:latin typeface="Times New Roman" pitchFamily="18" charset="0"/>
                <a:cs typeface="Times New Roman" pitchFamily="18" charset="0"/>
              </a:rPr>
              <a:t>». Авторы статьи раскрывают актуальность нового инструмента социальной коммуникации и сложности при реализации данного направления в учреждениях дополнительного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2019. - №10. – С. 29.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a:t>
            </a:r>
            <a:r>
              <a:rPr lang="ru-RU" sz="1200" b="1" dirty="0" err="1">
                <a:latin typeface="Times New Roman" pitchFamily="18" charset="0"/>
                <a:cs typeface="Times New Roman" pitchFamily="18" charset="0"/>
              </a:rPr>
              <a:t>Голунов</a:t>
            </a:r>
            <a:r>
              <a:rPr lang="ru-RU" sz="1200" b="1" dirty="0">
                <a:latin typeface="Times New Roman" pitchFamily="18" charset="0"/>
                <a:cs typeface="Times New Roman" pitchFamily="18" charset="0"/>
              </a:rPr>
              <a:t> Н. Н., Макарова Е. Д., Голиков А.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Применение интернет-маркетинга для продвижения услуг в сфере ДПО.</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рассмотрены инструменты интернет-маркетинга для продвижения услуг в сфере дополнительного профессионального образования. Описан опыт РГУ нефти и газа (НИУ) в практике создания, внедрения и использования </a:t>
            </a:r>
            <a:r>
              <a:rPr lang="ru-RU" sz="1200" i="1" dirty="0" err="1">
                <a:latin typeface="Times New Roman" pitchFamily="18" charset="0"/>
                <a:cs typeface="Times New Roman" pitchFamily="18" charset="0"/>
              </a:rPr>
              <a:t>интернет-ресурса</a:t>
            </a:r>
            <a:r>
              <a:rPr lang="ru-RU" sz="1200" i="1" dirty="0">
                <a:latin typeface="Times New Roman" pitchFamily="18" charset="0"/>
                <a:cs typeface="Times New Roman" pitchFamily="18" charset="0"/>
              </a:rPr>
              <a:t> для повышения конкурентоспособности.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2019. - №2. – С. 81.</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Агапова Е.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Прикладные аспекты управления в условиях цифровой трансформации.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Активные организационные и содержательные преобразования в отрасли, цифровая трансформация - изменение подходов к управлению и проведение комплекса мер по преодолению сопротивления персонала инновациям. </a:t>
            </a:r>
            <a:r>
              <a:rPr lang="ru-RU" sz="1200" i="1" dirty="0" err="1">
                <a:latin typeface="Times New Roman" pitchFamily="18" charset="0"/>
                <a:cs typeface="Times New Roman" pitchFamily="18" charset="0"/>
              </a:rPr>
              <a:t>Игрофикация</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командообразование</a:t>
            </a:r>
            <a:r>
              <a:rPr lang="ru-RU" sz="1200" i="1" dirty="0">
                <a:latin typeface="Times New Roman" pitchFamily="18" charset="0"/>
                <a:cs typeface="Times New Roman" pitchFamily="18" charset="0"/>
              </a:rPr>
              <a:t>, применение игровых технологий, минимизация сопротивления педагогов.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2018. - №10. – С. 83.</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238901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787295"/>
          </a:xfrm>
          <a:prstGeom prst="rect">
            <a:avLst/>
          </a:prstGeom>
        </p:spPr>
        <p:txBody>
          <a:bodyPr wrap="square">
            <a:spAutoFit/>
          </a:bodyPr>
          <a:lstStyle/>
          <a:p>
            <a:pPr algn="just"/>
            <a:r>
              <a:rPr lang="ru-RU" sz="1200" b="1" dirty="0">
                <a:latin typeface="Times New Roman" pitchFamily="18" charset="0"/>
                <a:cs typeface="Times New Roman" pitchFamily="18" charset="0"/>
              </a:rPr>
              <a:t>4. </a:t>
            </a:r>
            <a:r>
              <a:rPr lang="ru-RU" sz="1200" dirty="0">
                <a:latin typeface="Times New Roman" pitchFamily="18" charset="0"/>
                <a:cs typeface="Times New Roman" pitchFamily="18" charset="0"/>
              </a:rPr>
              <a:t>Почему онлайн-обучение так важно для развития образования.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представлена схема развития онлайнового обучения в процентном соотношении. Перечислены причины результативности такого обучения; действия уменьшающее расходы на данное образование; и т. д.</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//Основа. Химия. Все для учителя. – 2019. - №1. – С. 36.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Козина Е.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Сетевое взаимодействие образовательных учреждений в рамках реализации регионального инновационного проекта как важное условие профессионального роста педагогов.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и рассмотрены формы сетевого взаимодействия образовательных учреждений в процессе реализации инновационного проекта. Раскрывается роль педагога-</a:t>
            </a:r>
            <a:r>
              <a:rPr lang="ru-RU" sz="1200" i="1" dirty="0" err="1">
                <a:latin typeface="Times New Roman" pitchFamily="18" charset="0"/>
                <a:cs typeface="Times New Roman" pitchFamily="18" charset="0"/>
              </a:rPr>
              <a:t>тьютора</a:t>
            </a:r>
            <a:r>
              <a:rPr lang="ru-RU" sz="1200" i="1" dirty="0">
                <a:latin typeface="Times New Roman" pitchFamily="18" charset="0"/>
                <a:cs typeface="Times New Roman" pitchFamily="18" charset="0"/>
              </a:rPr>
              <a:t> в формировании и развитии инженерно-технических, исследовательских и изобретательских компетенций обучающихся.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2018. - №6. – С. 11.</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Петрова О.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Использование сетевой формы реализации образовательных программ: опыт, проблемы, перспективы.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опыт использования сетевой формы реализации образовательных программ учреждением дополнительного образования.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2018. - №6. – С. 34</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7. </a:t>
            </a:r>
            <a:r>
              <a:rPr lang="ru-RU" sz="1200" b="1" dirty="0" err="1">
                <a:latin typeface="Times New Roman" pitchFamily="18" charset="0"/>
                <a:cs typeface="Times New Roman" pitchFamily="18" charset="0"/>
              </a:rPr>
              <a:t>Жуковицкая</a:t>
            </a:r>
            <a:r>
              <a:rPr lang="ru-RU" sz="1200" b="1" dirty="0">
                <a:latin typeface="Times New Roman" pitchFamily="18" charset="0"/>
                <a:cs typeface="Times New Roman" pitchFamily="18" charset="0"/>
              </a:rPr>
              <a:t> Н.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Экономические и правовые аспекты сетевого взаимодействия.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Проблемы организации сетевого взаимодействия образовательных организаций в контексте ресурсного подхода. Выбор стратегии развития сети (сетевых моделей) и качество имеющихся ресурсов. Перераспределение ресурсных потоков, организация их целенаправленного поступления, эффективность использования. Задача мотивации участников сетевого взаимодействия в решении совместных задач. Различные виды ресурсов, прежде всего экономических и правовых, как главное условие строительства сетевых взаимодействий при планировании изменений в сети, реализации сетевых моделей и оценке эффективности их деятельности.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2018. - №1-2. – С. 55.</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002231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494633"/>
          </a:xfrm>
          <a:prstGeom prst="rect">
            <a:avLst/>
          </a:prstGeom>
        </p:spPr>
        <p:txBody>
          <a:bodyPr wrap="square">
            <a:spAutoFit/>
          </a:bodyPr>
          <a:lstStyle/>
          <a:p>
            <a:pPr algn="just"/>
            <a:r>
              <a:rPr lang="ru-RU" sz="1200" b="1" dirty="0">
                <a:latin typeface="Times New Roman" pitchFamily="18" charset="0"/>
                <a:cs typeface="Times New Roman" pitchFamily="18" charset="0"/>
              </a:rPr>
              <a:t>8. </a:t>
            </a:r>
            <a:r>
              <a:rPr lang="ru-RU" sz="1200" b="1" dirty="0" err="1">
                <a:latin typeface="Times New Roman" pitchFamily="18" charset="0"/>
                <a:cs typeface="Times New Roman" pitchFamily="18" charset="0"/>
              </a:rPr>
              <a:t>Жуковицкая</a:t>
            </a:r>
            <a:r>
              <a:rPr lang="ru-RU" sz="1200" b="1" dirty="0">
                <a:latin typeface="Times New Roman" pitchFamily="18" charset="0"/>
                <a:cs typeface="Times New Roman" pitchFamily="18" charset="0"/>
              </a:rPr>
              <a:t> Н.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Сетевое взаимодействие – кооперация и конкуренция.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Развитие личности ребёнка в сети образовательных организаций. Стратегическое управление развитием сети. Конкуренция и партнёрство. Модели сетевого взаимодействия и их практическое внедрение.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2017. - №5. – С. 39.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a:t>
            </a:r>
            <a:r>
              <a:rPr lang="ru-RU" sz="1200" b="1" dirty="0" err="1">
                <a:latin typeface="Times New Roman" pitchFamily="18" charset="0"/>
                <a:cs typeface="Times New Roman" pitchFamily="18" charset="0"/>
              </a:rPr>
              <a:t>Паначугин</a:t>
            </a:r>
            <a:r>
              <a:rPr lang="ru-RU" sz="1200" b="1" dirty="0">
                <a:latin typeface="Times New Roman" pitchFamily="18" charset="0"/>
                <a:cs typeface="Times New Roman" pitchFamily="18" charset="0"/>
              </a:rPr>
              <a:t> А.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Перспективы внедрения элементов сетевого образования в современной школе.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рассматривается отечественный опыт внедрения использования сетевых информационных технологий в учебный процесс школы. Объект исследования -   вопросы информатизации деятельности школьного педагога, предметом исследования является изучение процессов связанных с использованием сетевых технологий в работе учителя. Используемые методы-анализ, синтез, сравнение, педагогический эксперимент. Особое внимание уделяется анализу возможностей разнообразить форму проведения уроков предоставляемыми современными технологиями.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//Эксперимент и инновации. – 2017. - №3. – С. 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10. Родионова Т. К.</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Коучинг</a:t>
            </a:r>
            <a:r>
              <a:rPr lang="ru-RU" sz="1200" dirty="0">
                <a:latin typeface="Times New Roman" pitchFamily="18" charset="0"/>
                <a:cs typeface="Times New Roman" pitchFamily="18" charset="0"/>
              </a:rPr>
              <a:t>-центр: форма сетевого взаимодействия школы и вузов по решению инновационных проблем образовательного процесса.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настоящее время требуется научно-методическая работа, которая призвана способствовать обеспечению качества образования посредством создания, обоснования и внедрения в практику дидактических, методических и др. решений инновационных проблем образовательного процесса, сопровождающихся повышением профессиональной компетенции педагогов.</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//Завуч. – 2017. - №3. – С. 27.</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04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7504" y="567024"/>
            <a:ext cx="8784976" cy="6832640"/>
          </a:xfrm>
          <a:prstGeom prst="rect">
            <a:avLst/>
          </a:prstGeom>
        </p:spPr>
        <p:txBody>
          <a:bodyPr wrap="square">
            <a:spAutoFit/>
          </a:bodyPr>
          <a:lstStyle/>
          <a:p>
            <a:pPr algn="just"/>
            <a:r>
              <a:rPr lang="ru-RU" sz="1200" b="1" dirty="0">
                <a:latin typeface="Times New Roman" pitchFamily="18" charset="0"/>
                <a:cs typeface="Times New Roman" pitchFamily="18" charset="0"/>
              </a:rPr>
              <a:t>7. Голицына И.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Как грамотно использовать веб-сервисы?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Методические рекомендации педагогам в условиях развития информационных технологий. Развитие учебного содержания с использованием веб-сервисов. Организация сотрудничества в виртуальной среде. Аспекты персонализации обучения.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- 2017. - №5. – С. 104.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8. </a:t>
            </a:r>
            <a:r>
              <a:rPr lang="ru-RU" sz="1200" b="1" dirty="0" err="1">
                <a:latin typeface="Times New Roman" pitchFamily="18" charset="0"/>
                <a:cs typeface="Times New Roman" pitchFamily="18" charset="0"/>
              </a:rPr>
              <a:t>Баданова</a:t>
            </a:r>
            <a:r>
              <a:rPr lang="ru-RU" sz="1200" b="1" dirty="0">
                <a:latin typeface="Times New Roman" pitchFamily="18" charset="0"/>
                <a:cs typeface="Times New Roman" pitchFamily="18" charset="0"/>
              </a:rPr>
              <a:t> Н. М., Баданов А. Г.</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Образовательные возможности интерактивной инсталляции.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Возможности генерации панорам. Интерактивные формы.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- 2017. - №5. – С. 93.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Герасимова Н. Ю.</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Активизация познавательной деятельности через интеграцию ИКТ и исследовательской деятельности.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значение и возможности интеграции информационно-коммуникационных технологий и исследовательской деятельности для активизации познавательной деятельности обучающихся.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//Информатика в школе. - 2017. - №9. – С. 35.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10. Королева Д.</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Добро пожаловать, или Посторонним вход воспрещен: использование новых </a:t>
            </a:r>
            <a:r>
              <a:rPr lang="en-US" sz="1200" dirty="0">
                <a:latin typeface="Times New Roman" pitchFamily="18" charset="0"/>
                <a:cs typeface="Times New Roman" pitchFamily="18" charset="0"/>
              </a:rPr>
              <a:t>IT</a:t>
            </a:r>
            <a:r>
              <a:rPr lang="ru-RU" sz="1200" dirty="0">
                <a:latin typeface="Times New Roman" pitchFamily="18" charset="0"/>
                <a:cs typeface="Times New Roman" pitchFamily="18" charset="0"/>
              </a:rPr>
              <a:t> в современной школе.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данной̆ статье представлен обзор современных трендов информатизации в образовании, а также показана реальная ситуация применения новых информационных технологий в </a:t>
            </a:r>
            <a:r>
              <a:rPr lang="ru-RU" sz="1200" i="1" dirty="0" err="1">
                <a:latin typeface="Times New Roman" pitchFamily="18" charset="0"/>
                <a:cs typeface="Times New Roman" pitchFamily="18" charset="0"/>
              </a:rPr>
              <a:t>современнои</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российскои</a:t>
            </a:r>
            <a:r>
              <a:rPr lang="ru-RU" sz="1200" i="1" dirty="0">
                <a:latin typeface="Times New Roman" pitchFamily="18" charset="0"/>
                <a:cs typeface="Times New Roman" pitchFamily="18" charset="0"/>
              </a:rPr>
              <a:t>̆ школе.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- 2017. - №10. – С. 53</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11. Голицына И.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Мобильное обучение как информационная образовательная технология.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Использование на основе технологической и программной платформы мобильного обучения современных образовательных технологий позволит преподавателям расширить границы ЭИОС учебного заведения, будет способствовать формированию персонально-ориентированного образования нового поколения.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- 2017. - №2. – С. 39.</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1979345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956298"/>
          </a:xfrm>
          <a:prstGeom prst="rect">
            <a:avLst/>
          </a:prstGeom>
        </p:spPr>
        <p:txBody>
          <a:bodyPr wrap="square">
            <a:spAutoFit/>
          </a:bodyPr>
          <a:lstStyle/>
          <a:p>
            <a:pPr algn="just"/>
            <a:r>
              <a:rPr lang="ru-RU" sz="1200" b="1" dirty="0">
                <a:latin typeface="Times New Roman" pitchFamily="18" charset="0"/>
                <a:cs typeface="Times New Roman" pitchFamily="18" charset="0"/>
              </a:rPr>
              <a:t>11. Зайцева Н.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Организационно-управленческие аспекты формирования образовательной среды естественно-научной направленности на основе сетевого взаимодействия.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один из возможных подходов к формированию образовательной среды естественнонаучной направленности на основе сетевого взаимодействия на примере МОУ </a:t>
            </a:r>
            <a:r>
              <a:rPr lang="ru-RU" sz="1200" i="1" dirty="0" err="1">
                <a:latin typeface="Times New Roman" pitchFamily="18" charset="0"/>
                <a:cs typeface="Times New Roman" pitchFamily="18" charset="0"/>
              </a:rPr>
              <a:t>Саргазинская</a:t>
            </a:r>
            <a:r>
              <a:rPr lang="ru-RU" sz="1200" i="1" dirty="0">
                <a:latin typeface="Times New Roman" pitchFamily="18" charset="0"/>
                <a:cs typeface="Times New Roman" pitchFamily="18" charset="0"/>
              </a:rPr>
              <a:t> СОШ Сосновского муниципального района Челябинской области, региональной инновационной площадки. Показаны некоторые организационно-управленческие механизмы по формированию образовательной среды естественно-научной направленности в общеобразовательной организации. Даётся характеристика компонентов образовательной среды естественно-научной направленности. Особый акцент делается на системе организации взаимодействия с социальными сетевыми партнерами.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2017. - №2. – С. 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12. Привалова Г. Ф.</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Критерии готовности педагогов к профессионально-педагогической деятельности при сетевом взаимодействии.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Рассматриваются вопросы оценки критериев и показателей готовности будущих педагогов профессионального обучения к профессионально-педагогической деятельности в условиях сетевого взаимодействия.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2016. - №10. – С. 42.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13. Привалова Г. Ф., Шубина О. 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Критерии готовности педагогов к профессионально-педагогической деятельности при сетевом взаимодействии.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Рассматриваются вопросы оценки критериев и показателей готовности будущих педагогов профессионального обучения к профессионально-педагогической деятельности в условиях сетевого взаимодействия.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2016. - №10. – С. 42.</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056466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771632"/>
          </a:xfrm>
          <a:prstGeom prst="rect">
            <a:avLst/>
          </a:prstGeom>
        </p:spPr>
        <p:txBody>
          <a:bodyPr wrap="square">
            <a:spAutoFit/>
          </a:bodyPr>
          <a:lstStyle/>
          <a:p>
            <a:pPr algn="just"/>
            <a:r>
              <a:rPr lang="ru-RU" sz="1200" b="1" dirty="0">
                <a:latin typeface="Times New Roman" pitchFamily="18" charset="0"/>
                <a:cs typeface="Times New Roman" pitchFamily="18" charset="0"/>
              </a:rPr>
              <a:t>14. Потемкина Т.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Использование возможностей социальных сетей в профессиональном развитии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анализ результатов зарубежных исследователей в области использования возможностей сетевых средств массовой информации (</a:t>
            </a:r>
            <a:r>
              <a:rPr lang="ru-RU" sz="1200" i="1" dirty="0" err="1">
                <a:latin typeface="Times New Roman" pitchFamily="18" charset="0"/>
                <a:cs typeface="Times New Roman" pitchFamily="18" charset="0"/>
              </a:rPr>
              <a:t>Twitter</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Facebook</a:t>
            </a:r>
            <a:r>
              <a:rPr lang="ru-RU" sz="1200" i="1" dirty="0">
                <a:latin typeface="Times New Roman" pitchFamily="18" charset="0"/>
                <a:cs typeface="Times New Roman" pitchFamily="18" charset="0"/>
              </a:rPr>
              <a:t>, </a:t>
            </a:r>
            <a:r>
              <a:rPr lang="ru-RU" sz="1200" i="1" dirty="0" err="1">
                <a:latin typeface="Times New Roman" pitchFamily="18" charset="0"/>
                <a:cs typeface="Times New Roman" pitchFamily="18" charset="0"/>
              </a:rPr>
              <a:t>LinkedIn</a:t>
            </a:r>
            <a:r>
              <a:rPr lang="ru-RU" sz="1200" i="1" dirty="0">
                <a:latin typeface="Times New Roman" pitchFamily="18" charset="0"/>
                <a:cs typeface="Times New Roman" pitchFamily="18" charset="0"/>
              </a:rPr>
              <a:t>) в процессе реализации образовательных программ для студентов и программ повышения квалификации для педагогов. Особый интерес представляют сформулированные авторами выводы в отношении развития информационных ресурсов для целей самообразования, для формирования сетевых профессиональных педагогических сообществ. В центре внимания автора находятся вопросы создания профессионально ориентированной саморегулируемой учебной среды, которая позволяет объединить существующие в сети профессионально важные ресурсы (специализированные сайты, образцы решений профессионально значимых задач) и обеспечить обратную связь с авторитетными специалистами (получить комментарии, отклики коллег, рекомендательные ссылки на важные источники и т.д.). Сетевые средства массовой информации, по мнению большинства исследователей, обеспечивают среду неформального образования, в которой обучающиеся приобретают сложные навыки управления личными знаниями.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2016. - №10. – С. 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15. Толстихина Е. О.</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Положение о школьной образовательной интернет-сети.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Сегодня передовые образовательные организации не довольствуются только официальным сайтом. Они создают школьные образовательные интернет-сети, которые позволяют активно продвигать в практику работы информационно-коммуникационные технологии, использовать их в качестве повседневного инструмента сетевого взаимодействия всех участников образовательных отношений. О том, что включает в себя структура такой сети, каков регламент ее деятельности и технические особенности, как организуется работа по наполнению сети информацией и каковы обязанности ответственных за различные аспекты функционирования и развития школьной интернет-сети, вы узнаете из представленного положения.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//Практика административной работы в школе. – 2016. - №8. – С. 64.</a:t>
            </a:r>
            <a:endParaRPr lang="ru-RU" sz="1200" dirty="0">
              <a:latin typeface="Times New Roman" pitchFamily="18" charset="0"/>
              <a:cs typeface="Times New Roman" pitchFamily="18" charset="0"/>
            </a:endParaRPr>
          </a:p>
          <a:p>
            <a:r>
              <a:rPr lang="ru-RU" sz="1200" b="1" dirty="0"/>
              <a:t> </a:t>
            </a:r>
            <a:endParaRPr lang="ru-RU" sz="1200" dirty="0"/>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0184819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510296"/>
          </a:xfrm>
          <a:prstGeom prst="rect">
            <a:avLst/>
          </a:prstGeom>
        </p:spPr>
        <p:txBody>
          <a:bodyPr wrap="square">
            <a:spAutoFit/>
          </a:bodyPr>
          <a:lstStyle/>
          <a:p>
            <a:pPr algn="just"/>
            <a:r>
              <a:rPr lang="ru-RU" sz="1200" b="1" dirty="0">
                <a:latin typeface="Times New Roman" pitchFamily="18" charset="0"/>
                <a:cs typeface="Times New Roman" pitchFamily="18" charset="0"/>
              </a:rPr>
              <a:t>16. Гаврилов Ю. В.</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Блогосфера</a:t>
            </a:r>
            <a:r>
              <a:rPr lang="ru-RU" sz="1200" dirty="0">
                <a:latin typeface="Times New Roman" pitchFamily="18" charset="0"/>
                <a:cs typeface="Times New Roman" pitchFamily="18" charset="0"/>
              </a:rPr>
              <a:t> лицейского сайта как коммуникативная среда современного школьного сообщества.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Мы изучили актуальную для нашего времени тему в исследовательском проекте, т. к. социальные сети и </a:t>
            </a:r>
            <a:r>
              <a:rPr lang="ru-RU" sz="1200" i="1" dirty="0" err="1">
                <a:latin typeface="Times New Roman" pitchFamily="18" charset="0"/>
                <a:cs typeface="Times New Roman" pitchFamily="18" charset="0"/>
              </a:rPr>
              <a:t>блогосфера</a:t>
            </a:r>
            <a:r>
              <a:rPr lang="ru-RU" sz="1200" i="1" dirty="0">
                <a:latin typeface="Times New Roman" pitchFamily="18" charset="0"/>
                <a:cs typeface="Times New Roman" pitchFamily="18" charset="0"/>
              </a:rPr>
              <a:t> - это мощные инструменты, с помощью которых можно не только общаться, но и продвигать себя. В работе, сделанной мной и ученицей 8 класса Пичуговой О. А., на примере сайта лицея выполнены анализ структуры блога и его основных функций, изучена посещаемость сайта, проанализировано количество публикаций, их авторство и соавторство. Все эти данные можно рекомендовать для проведения анализа при доработке и усовершенствования сайта. Интересным является сравнительный анализ сайтов других школ. Актуальна для нашего времени и тема - безопасность человека в современном информационном пространстве. Для этого проведён анализ основных факторов, характерных для информационной среды </a:t>
            </a:r>
            <a:r>
              <a:rPr lang="ru-RU" sz="1200" i="1" dirty="0" err="1">
                <a:latin typeface="Times New Roman" pitchFamily="18" charset="0"/>
                <a:cs typeface="Times New Roman" pitchFamily="18" charset="0"/>
              </a:rPr>
              <a:t>блогосферы</a:t>
            </a:r>
            <a:r>
              <a:rPr lang="ru-RU" sz="1200" i="1" dirty="0">
                <a:latin typeface="Times New Roman" pitchFamily="18" charset="0"/>
                <a:cs typeface="Times New Roman" pitchFamily="18" charset="0"/>
              </a:rPr>
              <a:t>, систематизированы основные аспекты этого социокультурного явления. Работа выполнена грамотно, легко воспроизводима, логична, соответствует требованиям стандартов. Использованы современные законодательные, нормативные и литературные источники.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//Основа. Основы безопасности жизнедеятельности. – 2016. - №8. – С. 15.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17. </a:t>
            </a:r>
            <a:r>
              <a:rPr lang="ru-RU" sz="1200" b="1" dirty="0" err="1">
                <a:latin typeface="Times New Roman" pitchFamily="18" charset="0"/>
                <a:cs typeface="Times New Roman" pitchFamily="18" charset="0"/>
              </a:rPr>
              <a:t>Сатдыков</a:t>
            </a:r>
            <a:r>
              <a:rPr lang="ru-RU" sz="1200" b="1" dirty="0">
                <a:latin typeface="Times New Roman" pitchFamily="18" charset="0"/>
                <a:cs typeface="Times New Roman" pitchFamily="18" charset="0"/>
              </a:rPr>
              <a:t> А. 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Сетевая форма реализации образовательных программ с участием работодателей.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Повышение качества среднего профессионального образования связано в том числе с тем, на сколько тесно взаимодействуют профессиональные образовательные организации с отраслевыми работодателями-партнерами. В статье рассматривается такая форма взаимодействия, как сетевая форма реализации образовательных программ, предусмотренная в законодательстве.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//Профессиональное образование. Столица. – 2016. - №5. – С. 28.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18. Власенко В.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Как продуктивно использовать Интернет-ресурсы и оборудование.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Ответы на вопросы о комплектации образовательных учреждений средствами мультимедиа-оборудования и возможности применения его в учебном процессе.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2016. - №4-5. – С. 205.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796174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787295"/>
          </a:xfrm>
          <a:prstGeom prst="rect">
            <a:avLst/>
          </a:prstGeom>
        </p:spPr>
        <p:txBody>
          <a:bodyPr wrap="square">
            <a:spAutoFit/>
          </a:bodyPr>
          <a:lstStyle/>
          <a:p>
            <a:pPr algn="just"/>
            <a:r>
              <a:rPr lang="ru-RU" sz="1200" b="1" dirty="0">
                <a:latin typeface="Times New Roman" pitchFamily="18" charset="0"/>
                <a:cs typeface="Times New Roman" pitchFamily="18" charset="0"/>
              </a:rPr>
              <a:t>19. Сальникова Л.</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Социальные сети: продвижение школы.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Трудно представить современные коммуникации между людьми без социальных сетей. Для многих они стали важнейшим каналом, благодаря которому можно расширить круг знакомых, обменяться мнениями, получить совет, получить важную информацию. Какие бывают социальные сети? На что следует обратить внимание директору школы при использовании потенциала социальных сетей в работе школы?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2016. - №3. – С. 36.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20. </a:t>
            </a:r>
            <a:r>
              <a:rPr lang="ru-RU" sz="1200" b="1" dirty="0" err="1">
                <a:latin typeface="Times New Roman" pitchFamily="18" charset="0"/>
                <a:cs typeface="Times New Roman" pitchFamily="18" charset="0"/>
              </a:rPr>
              <a:t>Мирошкина</a:t>
            </a:r>
            <a:r>
              <a:rPr lang="ru-RU" sz="1200" b="1" dirty="0">
                <a:latin typeface="Times New Roman" pitchFamily="18" charset="0"/>
                <a:cs typeface="Times New Roman" pitchFamily="18" charset="0"/>
              </a:rPr>
              <a:t> М. 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Цифровое поколение в образовании: интерпретация результатов исследования.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Представлены некоторые результаты массового интернет-опроса в рамках комплексного междисциплинарного исследования по теме «Цифровое поколение. Портрет в контексте образования», их интерпретация и анализ.</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//Социальная педагогика в России. – 2017 - №6. – С. 12.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21. </a:t>
            </a:r>
            <a:r>
              <a:rPr lang="ru-RU" sz="1200" b="1" dirty="0" err="1">
                <a:latin typeface="Times New Roman" pitchFamily="18" charset="0"/>
                <a:cs typeface="Times New Roman" pitchFamily="18" charset="0"/>
              </a:rPr>
              <a:t>Рандау</a:t>
            </a:r>
            <a:r>
              <a:rPr lang="ru-RU" sz="1200" b="1" dirty="0">
                <a:latin typeface="Times New Roman" pitchFamily="18" charset="0"/>
                <a:cs typeface="Times New Roman" pitchFamily="18" charset="0"/>
              </a:rPr>
              <a:t> Н. Н., Дунилова Р. А., Зинченко С. С. и др.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Создание сайта учителя как требование профессионального стандарта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рассмотрены проблемы развития Интернет-ресурсов педагогов; имеется проект по созданию персонального сайта педагога; перечислены этапы создания электронного ресурса; представлено нормативное регулирование размещения информации на сайте; показана примерная структура персонального сайта учителя.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//Справочник заместителя директора школы. – 2016 - №3. – С. 59</a:t>
            </a:r>
            <a:r>
              <a:rPr lang="ru-RU" sz="1200" b="1" dirty="0" smtClean="0">
                <a:latin typeface="Times New Roman" pitchFamily="18" charset="0"/>
                <a:cs typeface="Times New Roman" pitchFamily="18" charset="0"/>
              </a:rPr>
              <a:t>.</a:t>
            </a:r>
          </a:p>
          <a:p>
            <a:pPr algn="just"/>
            <a:endParaRPr lang="ru-RU" sz="1200" b="1"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22. Толмачев В.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Проблемы реализации требований по защите персональных данных в образовательной организации.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Рассмотрены проблемные вопросы организации защиты персональных данных в образовательной организации.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//Справочник заместителя директора школы. – 2016 - №1. – С. 5.</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27544356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6740307"/>
          </a:xfrm>
          <a:prstGeom prst="rect">
            <a:avLst/>
          </a:prstGeom>
        </p:spPr>
        <p:txBody>
          <a:bodyPr wrap="square">
            <a:spAutoFit/>
          </a:bodyPr>
          <a:lstStyle/>
          <a:p>
            <a:pPr algn="just"/>
            <a:r>
              <a:rPr lang="ru-RU" sz="1200" b="1" dirty="0">
                <a:latin typeface="Times New Roman" pitchFamily="18" charset="0"/>
                <a:cs typeface="Times New Roman" pitchFamily="18" charset="0"/>
              </a:rPr>
              <a:t>23. </a:t>
            </a:r>
            <a:r>
              <a:rPr lang="ru-RU" sz="1200" b="1" dirty="0" err="1">
                <a:latin typeface="Times New Roman" pitchFamily="18" charset="0"/>
                <a:cs typeface="Times New Roman" pitchFamily="18" charset="0"/>
              </a:rPr>
              <a:t>Шобонов</a:t>
            </a:r>
            <a:r>
              <a:rPr lang="ru-RU" sz="1200" b="1" dirty="0">
                <a:latin typeface="Times New Roman" pitchFamily="18" charset="0"/>
                <a:cs typeface="Times New Roman" pitchFamily="18" charset="0"/>
              </a:rPr>
              <a:t> Н.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Нормативно-правовое регулирование информационной открытости школы.</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Законодательные акты, регулирующие информационную открытость в образовании. Декларирование норм и обеспечение реального процесса. Открытость - путь к повышению качества.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№5. – С. 78.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24. </a:t>
            </a:r>
            <a:r>
              <a:rPr lang="ru-RU" sz="1200" b="1" dirty="0" err="1">
                <a:latin typeface="Times New Roman" pitchFamily="18" charset="0"/>
                <a:cs typeface="Times New Roman" pitchFamily="18" charset="0"/>
              </a:rPr>
              <a:t>Патаракин</a:t>
            </a:r>
            <a:r>
              <a:rPr lang="ru-RU" sz="1200" b="1" dirty="0">
                <a:latin typeface="Times New Roman" pitchFamily="18" charset="0"/>
                <a:cs typeface="Times New Roman" pitchFamily="18" charset="0"/>
              </a:rPr>
              <a:t> Е. Д.</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Учебная аналитика совместной сетевой деятельности.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работе представлена проблематика использования методов учебной аналитики для поддержки совместной деятельности субъектов образования. Благодаря тому, что сетевая деятельность связана с изменением цифровых объектов, организаторы и участники деятельности получают возможность наблюдать и анализировать ситуации совместной деятельности.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2015 - №4. – С. 80.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47096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417963"/>
          </a:xfrm>
          <a:prstGeom prst="rect">
            <a:avLst/>
          </a:prstGeom>
        </p:spPr>
        <p:txBody>
          <a:bodyPr wrap="square">
            <a:spAutoFit/>
          </a:bodyPr>
          <a:lstStyle/>
          <a:p>
            <a:pPr algn="just"/>
            <a:r>
              <a:rPr lang="ru-RU" sz="1200" b="1" dirty="0">
                <a:latin typeface="Times New Roman" pitchFamily="18" charset="0"/>
                <a:cs typeface="Times New Roman" pitchFamily="18" charset="0"/>
              </a:rPr>
              <a:t>25. Леван Т. Н.</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Сетевое взаимодействие образовательных организаций по вопросам формирования у обучающихся культуры здоровья: теоретико-методологический аспект профессиональной подготовки педагогических кадров.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Цель статьи – рассмотреть сетевое взаимодействие как ресурс обновления и инновационного развития образования. Методы. Систематизация существующих практик сетевого партнерства в сфере образования для решения проблем </a:t>
            </a:r>
            <a:r>
              <a:rPr lang="ru-RU" sz="1200" i="1" dirty="0" err="1">
                <a:latin typeface="Times New Roman" pitchFamily="18" charset="0"/>
                <a:cs typeface="Times New Roman" pitchFamily="18" charset="0"/>
              </a:rPr>
              <a:t>здоровьесбережения</a:t>
            </a:r>
            <a:r>
              <a:rPr lang="ru-RU" sz="1200" i="1" dirty="0">
                <a:latin typeface="Times New Roman" pitchFamily="18" charset="0"/>
                <a:cs typeface="Times New Roman" pitchFamily="18" charset="0"/>
              </a:rPr>
              <a:t> учащихся; мониторинг здоровья и физической подготовленности обучающихся общеобразовательных организаций; моделирование сетевого взаимодействия. Результаты и научная новизна. Показано, что сетевое взаимодействие имеет значительный потенциал в области формирования культуры здорового и безопасного образа жизни обучающихся и воспитанников. Эту задачу образовательные учреждения не могут решить на высоком уровне, будучи закрытыми к сотрудничеству, изолированными от инфраструктуры своего района, города, области. Педагогические кадры во многом не готовы к осуществлению сетевой деятельности и нуждаются в дополнительной подготовке, методологических и методических информационных материалах по ее осуществлению. Автором теоретически обоснованы и описаны основные положения сетевого взаимодействия образовательных организаций с социальными партнерами, имеющего целью формирование культуры здоровья учащихся, которое представлено как одно из направлений социализации, т. е. реализации социальной функции воспитания – особо организуемой образовательной деятельности, направленной на развитие у обучающихся и воспитанников социальной компетентности. С опорой на это положение разработана и описана модель сетевого сотрудничества образовательных учреждений, которая предполагает участие в процессе ее реализации всех педагогов вне зависимости от специфики их профессиональной деятельности. Данная модель представляет собой теоретико-методологическую основу для разработки педагогическими коллективами своих моделей, позволяющих более активно развернуть процессы налаживания партнерских связей не только с другими учреждениями основного, профессионального и дополнительного образования, но и с организациями системы здравоохранения, физкультуры и спорта, культуры и досуга и других социальных сфер. Практическая значимость. Результаты исследования помогут педагогическим коллективам, осуществляющим сетевое взаимодействие, системно представить и описать свою деятельность, а тем, кто недостаточно готов к проектированию и реализации партнерских связей с другими организациями, изложенные материалы станут подспорьем к осмыслению своих возможностей, теоретической базой для формирования когнитивного компонента готовности к реализации </a:t>
            </a:r>
            <a:r>
              <a:rPr lang="ru-RU" sz="1200" i="1" dirty="0" err="1">
                <a:latin typeface="Times New Roman" pitchFamily="18" charset="0"/>
                <a:cs typeface="Times New Roman" pitchFamily="18" charset="0"/>
              </a:rPr>
              <a:t>здоровьесозидающей</a:t>
            </a:r>
            <a:r>
              <a:rPr lang="ru-RU" sz="1200" i="1" dirty="0">
                <a:latin typeface="Times New Roman" pitchFamily="18" charset="0"/>
                <a:cs typeface="Times New Roman" pitchFamily="18" charset="0"/>
              </a:rPr>
              <a:t> функции с использованием ресурсов сетевого взаимодействия.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//Образование и наука. – 2015 - №9. – С. 83.</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2369982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8863965"/>
          </a:xfrm>
          <a:prstGeom prst="rect">
            <a:avLst/>
          </a:prstGeom>
        </p:spPr>
        <p:txBody>
          <a:bodyPr wrap="square">
            <a:spAutoFit/>
          </a:bodyPr>
          <a:lstStyle/>
          <a:p>
            <a:pPr algn="just"/>
            <a:r>
              <a:rPr lang="ru-RU" sz="1200" b="1" dirty="0">
                <a:latin typeface="Times New Roman" pitchFamily="18" charset="0"/>
                <a:cs typeface="Times New Roman" pitchFamily="18" charset="0"/>
              </a:rPr>
              <a:t>26. Сальникова Л. С.</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Ресурс современности.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Невозможно представить сегодняшнего школьника без какого-нибудь гаджета. И учителя, и родители ворчат, что современные дети уткнулись в свои мобильные телефоны и планшеты и не хотят замечать ничего вокруг. Но стоит ли упрекать молодое поколение в повальном увлечении новомодными техническими новинками? Может быть, всему виной не навязчивая реклама всевозможных девайсов для молодежи и не стремление подростков быть в тренде и подражать друг другу? Думается, что директору школы важно разобраться в причинах происходящего.</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2015 - №6. – С. 31.</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27. Вифлеемский А. Б.</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Требования к школьному сайту.</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Создание и ведение официального сайта в Интернете. Требования к размещению информации на сайте. Проверки, новые требования </a:t>
            </a:r>
            <a:r>
              <a:rPr lang="ru-RU" sz="1200" i="1" dirty="0" err="1">
                <a:latin typeface="Times New Roman" pitchFamily="18" charset="0"/>
                <a:cs typeface="Times New Roman" pitchFamily="18" charset="0"/>
              </a:rPr>
              <a:t>Рособрнадзора</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№2. – С. 33.</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28. Сергеев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Зачем школе сайт?</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Информация образования – очень емкое понятие, оно предполагает, конечно же, не только увеличение количества компьютеров и пропускной способности сетей, но и смену всей образовательной модели школы. Освоение новых технологий работы. Освоение новых технологий работы с информацией включает в себя и появление новых форм внешней </a:t>
            </a:r>
            <a:r>
              <a:rPr lang="ru-RU" sz="1200" i="1" dirty="0" err="1">
                <a:latin typeface="Times New Roman" pitchFamily="18" charset="0"/>
                <a:cs typeface="Times New Roman" pitchFamily="18" charset="0"/>
              </a:rPr>
              <a:t>самопрезентации</a:t>
            </a:r>
            <a:r>
              <a:rPr lang="ru-RU" sz="1200" i="1" dirty="0">
                <a:latin typeface="Times New Roman" pitchFamily="18" charset="0"/>
                <a:cs typeface="Times New Roman" pitchFamily="18" charset="0"/>
              </a:rPr>
              <a:t> образовательного учреждения, такой как сайт школы.</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2015 - №4. – С. 45.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170579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10156627"/>
          </a:xfrm>
          <a:prstGeom prst="rect">
            <a:avLst/>
          </a:prstGeom>
        </p:spPr>
        <p:txBody>
          <a:bodyPr wrap="square">
            <a:spAutoFit/>
          </a:bodyPr>
          <a:lstStyle/>
          <a:p>
            <a:pPr algn="ctr"/>
            <a:r>
              <a:rPr lang="ru-RU" sz="1400" b="1" dirty="0">
                <a:latin typeface="Times New Roman" pitchFamily="18" charset="0"/>
                <a:cs typeface="Times New Roman" pitchFamily="18" charset="0"/>
              </a:rPr>
              <a:t>10.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a:t>
            </a:r>
            <a:r>
              <a:rPr lang="ru-RU" sz="1400" b="1" dirty="0" err="1">
                <a:latin typeface="Times New Roman" pitchFamily="18" charset="0"/>
                <a:cs typeface="Times New Roman" pitchFamily="18" charset="0"/>
              </a:rPr>
              <a:t>Медиаобразование</a:t>
            </a:r>
            <a:r>
              <a:rPr lang="ru-RU" sz="1400" b="1" dirty="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4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1. Богданова Д. А.</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Клибейты</a:t>
            </a:r>
            <a:r>
              <a:rPr lang="ru-RU" sz="1200" dirty="0">
                <a:latin typeface="Times New Roman" pitchFamily="18" charset="0"/>
                <a:cs typeface="Times New Roman" pitchFamily="18" charset="0"/>
              </a:rPr>
              <a:t> и </a:t>
            </a:r>
            <a:r>
              <a:rPr lang="ru-RU" sz="1200" dirty="0" err="1">
                <a:latin typeface="Times New Roman" pitchFamily="18" charset="0"/>
                <a:cs typeface="Times New Roman" pitchFamily="18" charset="0"/>
              </a:rPr>
              <a:t>листиклы</a:t>
            </a:r>
            <a:r>
              <a:rPr lang="ru-RU" sz="1200" dirty="0">
                <a:latin typeface="Times New Roman" pitchFamily="18" charset="0"/>
                <a:cs typeface="Times New Roman" pitchFamily="18" charset="0"/>
              </a:rPr>
              <a:t> – современные приемы подачи информации онлайновыми медиа.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Приемы, используемые цифровыми медиа с целью привлечения внимания пользователя. Кричащие заголовки статей, списки, создающие иллюзию пространственно-организованной информации. </a:t>
            </a:r>
            <a:r>
              <a:rPr lang="ru-RU" sz="1200" i="1" dirty="0" err="1">
                <a:latin typeface="Times New Roman" pitchFamily="18" charset="0"/>
                <a:cs typeface="Times New Roman" pitchFamily="18" charset="0"/>
              </a:rPr>
              <a:t>Кликбейты</a:t>
            </a:r>
            <a:r>
              <a:rPr lang="ru-RU" sz="1200" i="1" dirty="0">
                <a:latin typeface="Times New Roman" pitchFamily="18" charset="0"/>
                <a:cs typeface="Times New Roman" pitchFamily="18" charset="0"/>
              </a:rPr>
              <a:t> и </a:t>
            </a:r>
            <a:r>
              <a:rPr lang="ru-RU" sz="1200" i="1" dirty="0" err="1">
                <a:latin typeface="Times New Roman" pitchFamily="18" charset="0"/>
                <a:cs typeface="Times New Roman" pitchFamily="18" charset="0"/>
              </a:rPr>
              <a:t>листиклы</a:t>
            </a:r>
            <a:r>
              <a:rPr lang="ru-RU" sz="1200" i="1" dirty="0">
                <a:latin typeface="Times New Roman" pitchFamily="18" charset="0"/>
                <a:cs typeface="Times New Roman" pitchFamily="18" charset="0"/>
              </a:rPr>
              <a:t>. Результаты исследований заголовков, опубликованных рядом международных медиа корпораций. Взаимосвязь между </a:t>
            </a:r>
            <a:r>
              <a:rPr lang="ru-RU" sz="1200" i="1" dirty="0" err="1">
                <a:latin typeface="Times New Roman" pitchFamily="18" charset="0"/>
                <a:cs typeface="Times New Roman" pitchFamily="18" charset="0"/>
              </a:rPr>
              <a:t>виральностью</a:t>
            </a:r>
            <a:r>
              <a:rPr lang="ru-RU" sz="1200" i="1" dirty="0">
                <a:latin typeface="Times New Roman" pitchFamily="18" charset="0"/>
                <a:cs typeface="Times New Roman" pitchFamily="18" charset="0"/>
              </a:rPr>
              <a:t> новостных статей и эмоциями, которые они вызывают.</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2019. - №4. – С. 203.</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2. </a:t>
            </a:r>
            <a:r>
              <a:rPr lang="ru-RU" sz="1200" b="1" dirty="0" err="1">
                <a:latin typeface="Times New Roman" pitchFamily="18" charset="0"/>
                <a:cs typeface="Times New Roman" pitchFamily="18" charset="0"/>
              </a:rPr>
              <a:t>Бозиева</a:t>
            </a:r>
            <a:r>
              <a:rPr lang="ru-RU" sz="1200" b="1" dirty="0">
                <a:latin typeface="Times New Roman" pitchFamily="18" charset="0"/>
                <a:cs typeface="Times New Roman" pitchFamily="18" charset="0"/>
              </a:rPr>
              <a:t> А. М.</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Влияние мультимедийных средств обучения на качество подготовки кадров в университете.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Интеллектуализация и информатизация всех сфер деятельности сопровождается внедрением новых информационных и мультимедиа технологий в образование, что влечет за собой новое понимание его целей и ценностей, способствует поиску новых форм и методов функционирования системы образования и выявлению новых методов обучения, росту вариативности образовательных программ и повышению качества обучения. С целью повышения уровня подготовки кадров за счет использования мультимедийных средств обучения на базе Кабардино-Балкарского государственного университета им. </a:t>
            </a:r>
            <a:r>
              <a:rPr lang="ru-RU" sz="1200" i="1" dirty="0" err="1">
                <a:latin typeface="Times New Roman" pitchFamily="18" charset="0"/>
                <a:cs typeface="Times New Roman" pitchFamily="18" charset="0"/>
              </a:rPr>
              <a:t>Х.М.Бербекова</a:t>
            </a:r>
            <a:r>
              <a:rPr lang="ru-RU" sz="1200" i="1" dirty="0">
                <a:latin typeface="Times New Roman" pitchFamily="18" charset="0"/>
                <a:cs typeface="Times New Roman" pitchFamily="18" charset="0"/>
              </a:rPr>
              <a:t> были изучены показатели качества подготовки кадров в вузе и определены методы его повышения, рассмотрены направления и степень эффективности применения мультимедиа-технологий в образовательном процессе. Было установлено, что зачастую результатом внедрения мультимедийных технологий в образовательный процесс является его внешняя модернизация без использования соответствующих форм взаимодействия, что вызывает сложности организационного, материально-технического, кадрового характера. В частности, оценка характера использования системы электронного обучения и дистанционных образовательных технологий (ЭО и ДОТ) показала, что возможности имеющегося мультимедийного технического и программного оснащения политехнического института </a:t>
            </a:r>
            <a:r>
              <a:rPr lang="ru-RU" sz="1200" i="1" dirty="0" err="1">
                <a:latin typeface="Times New Roman" pitchFamily="18" charset="0"/>
                <a:cs typeface="Times New Roman" pitchFamily="18" charset="0"/>
              </a:rPr>
              <a:t>КБГУреализуются</a:t>
            </a:r>
            <a:r>
              <a:rPr lang="ru-RU" sz="1200" i="1" dirty="0">
                <a:latin typeface="Times New Roman" pitchFamily="18" charset="0"/>
                <a:cs typeface="Times New Roman" pitchFamily="18" charset="0"/>
              </a:rPr>
              <a:t> не в полной мере, что система ЭО и ДОТ не обладает необходимой интерактивностью и потому выполняет отчасти функции электронной библиотеки. Анализ положения КБГУ показывает, что в качестве направлений для успешного применения современных мультимедийных технологий необходимо рассматривать совершенствование материальной базы вуза, программного и методического обеспечения учебного процесса, а также обязательное повышение квалификации преподавательского состава.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2019. - №8. – С. 85.</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0523589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510296"/>
          </a:xfrm>
          <a:prstGeom prst="rect">
            <a:avLst/>
          </a:prstGeom>
        </p:spPr>
        <p:txBody>
          <a:bodyPr wrap="square">
            <a:spAutoFit/>
          </a:bodyPr>
          <a:lstStyle/>
          <a:p>
            <a:pPr algn="just"/>
            <a:r>
              <a:rPr lang="ru-RU" sz="1200" b="1" dirty="0">
                <a:latin typeface="Times New Roman" pitchFamily="18" charset="0"/>
                <a:cs typeface="Times New Roman" pitchFamily="18" charset="0"/>
              </a:rPr>
              <a:t>3. </a:t>
            </a:r>
            <a:r>
              <a:rPr lang="ru-RU" sz="1200" b="1" dirty="0" err="1">
                <a:latin typeface="Times New Roman" pitchFamily="18" charset="0"/>
                <a:cs typeface="Times New Roman" pitchFamily="18" charset="0"/>
              </a:rPr>
              <a:t>Дощук</a:t>
            </a:r>
            <a:r>
              <a:rPr lang="ru-RU" sz="1200" b="1" dirty="0">
                <a:latin typeface="Times New Roman" pitchFamily="18" charset="0"/>
                <a:cs typeface="Times New Roman" pitchFamily="18" charset="0"/>
              </a:rPr>
              <a:t>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Электронная школа: создание портфеля профессиональных цифровых инструментов современного педагога.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Сейчас очень актуальными понятиями становятся: информатизация образования, электронная среда, электронная школа, цифровые ресурсы и т. д. Большинство школ используют в своей работе информационно-коммуникационные технологии и в образовательных целях, и в целях управления и организации деятельностью учебного заведения, коммуникации с родителями. Так что же это такое электронная образовательная среда?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//Учитель. – 2017. - №3. – С. 70.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4. Сальникова Л.</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Новые медиа.</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Понятие «новые медиа» уже успело прочно войти в наш повседневный обиход, однако далеко не все хорошо представляют себе, что же стоит за этим определением. Директору школы как управленцу 21 века невозможно оставаться в стороне от основных трендов развития современной цивилизации, если он захочет идти в ногу со временем.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//Директор школы. – 2015. - №8. – С. 37.</a:t>
            </a:r>
            <a:endParaRPr lang="ru-RU" sz="1200" dirty="0">
              <a:latin typeface="Times New Roman" pitchFamily="18" charset="0"/>
              <a:cs typeface="Times New Roman" pitchFamily="18" charset="0"/>
            </a:endParaRPr>
          </a:p>
          <a:p>
            <a:pPr algn="just"/>
            <a:endParaRPr lang="ru-RU" sz="1200" b="1" dirty="0" smtClean="0">
              <a:latin typeface="Times New Roman" pitchFamily="18" charset="0"/>
              <a:cs typeface="Times New Roman" pitchFamily="18" charset="0"/>
            </a:endParaRPr>
          </a:p>
          <a:p>
            <a:pPr algn="just"/>
            <a:r>
              <a:rPr lang="ru-RU" sz="1200" b="1" dirty="0" smtClean="0">
                <a:latin typeface="Times New Roman" pitchFamily="18" charset="0"/>
                <a:cs typeface="Times New Roman" pitchFamily="18" charset="0"/>
              </a:rPr>
              <a:t>5</a:t>
            </a:r>
            <a:r>
              <a:rPr lang="ru-RU" sz="1200" b="1" dirty="0">
                <a:latin typeface="Times New Roman" pitchFamily="18" charset="0"/>
                <a:cs typeface="Times New Roman" pitchFamily="18" charset="0"/>
              </a:rPr>
              <a:t>. </a:t>
            </a:r>
            <a:r>
              <a:rPr lang="ru-RU" sz="1200" b="1" dirty="0" err="1">
                <a:latin typeface="Times New Roman" pitchFamily="18" charset="0"/>
                <a:cs typeface="Times New Roman" pitchFamily="18" charset="0"/>
              </a:rPr>
              <a:t>Машарова</a:t>
            </a:r>
            <a:r>
              <a:rPr lang="ru-RU" sz="1200" b="1" dirty="0">
                <a:latin typeface="Times New Roman" pitchFamily="18" charset="0"/>
                <a:cs typeface="Times New Roman" pitchFamily="18" charset="0"/>
              </a:rPr>
              <a:t> Т.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Как создавать </a:t>
            </a:r>
            <a:r>
              <a:rPr lang="ru-RU" sz="1200" dirty="0" err="1">
                <a:latin typeface="Times New Roman" pitchFamily="18" charset="0"/>
                <a:cs typeface="Times New Roman" pitchFamily="18" charset="0"/>
              </a:rPr>
              <a:t>видеопродукты</a:t>
            </a:r>
            <a:r>
              <a:rPr lang="ru-RU" sz="1200" dirty="0">
                <a:latin typeface="Times New Roman" pitchFamily="18" charset="0"/>
                <a:cs typeface="Times New Roman" pitchFamily="18" charset="0"/>
              </a:rPr>
              <a:t> и телесюжеты для школьного телевидения?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Ответы на вопросы о комплектации и использовании технических средств в образовательном процессе.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№5. – С. 172.</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6. Якушина Е. А.</a:t>
            </a:r>
            <a:endParaRPr lang="ru-RU" sz="1200" dirty="0">
              <a:latin typeface="Times New Roman" pitchFamily="18" charset="0"/>
              <a:cs typeface="Times New Roman" pitchFamily="18" charset="0"/>
            </a:endParaRPr>
          </a:p>
          <a:p>
            <a:pPr algn="just"/>
            <a:r>
              <a:rPr lang="ru-RU" sz="1200" dirty="0" err="1">
                <a:latin typeface="Times New Roman" pitchFamily="18" charset="0"/>
                <a:cs typeface="Times New Roman" pitchFamily="18" charset="0"/>
              </a:rPr>
              <a:t>Медиаумение</a:t>
            </a:r>
            <a:r>
              <a:rPr lang="ru-RU" sz="1200" dirty="0">
                <a:latin typeface="Times New Roman" pitchFamily="18" charset="0"/>
                <a:cs typeface="Times New Roman" pitchFamily="18" charset="0"/>
              </a:rPr>
              <a:t> ученика и учителя: красиво и грамотно подать информацию.</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Рекомендации по сбору и представлению информации в социальных сетях, собственном блоге или веб-сайте, в текстовой, графической, звуковой и видео форме.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№3. – С. 176.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047457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356408"/>
          </a:xfrm>
          <a:prstGeom prst="rect">
            <a:avLst/>
          </a:prstGeom>
        </p:spPr>
        <p:txBody>
          <a:bodyPr wrap="square">
            <a:spAutoFit/>
          </a:bodyPr>
          <a:lstStyle/>
          <a:p>
            <a:pPr algn="ctr"/>
            <a:r>
              <a:rPr lang="ru-RU" sz="1400" b="1" dirty="0">
                <a:latin typeface="Times New Roman" pitchFamily="18" charset="0"/>
                <a:cs typeface="Times New Roman" pitchFamily="18" charset="0"/>
              </a:rPr>
              <a:t>11. «Издания СОИРО</a:t>
            </a:r>
            <a:r>
              <a:rPr lang="ru-RU" sz="1400" b="1"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a:p>
            <a:r>
              <a:rPr lang="ru-RU" sz="1200" b="1" dirty="0"/>
              <a:t> </a:t>
            </a:r>
            <a:endParaRPr lang="ru-RU" sz="1200" dirty="0"/>
          </a:p>
          <a:p>
            <a:pPr algn="just"/>
            <a:r>
              <a:rPr lang="ru-RU" sz="1200" b="1" dirty="0">
                <a:latin typeface="Times New Roman" pitchFamily="18" charset="0"/>
                <a:cs typeface="Times New Roman" pitchFamily="18" charset="0"/>
              </a:rPr>
              <a:t>1. Методические рекомендации. Эффективное взаимодействие участников образовательных отношений с помощью систем видеоконференцсвязи (ZOOM, DISCORD, MS TEAMS, GOOGLE MEET) /Логинова И. С. - Смоленск : ГАУ ДПО СОИРО, 2021. </a:t>
            </a:r>
            <a:r>
              <a:rPr lang="ru-RU" sz="1200" u="sng" dirty="0">
                <a:latin typeface="Times New Roman" pitchFamily="18" charset="0"/>
                <a:cs typeface="Times New Roman" pitchFamily="18" charset="0"/>
                <a:hlinkClick r:id="rId3"/>
              </a:rPr>
              <a:t>https://ru.calameo.com/read/0063988587e5f013affeb</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2. Организационно-методические аспекты деятельности педагога в условиях реализации образовательного процесса с применением электронных образовательных ресурсов (ЭОР). /</a:t>
            </a:r>
            <a:r>
              <a:rPr lang="ru-RU" sz="1200" b="1" dirty="0" err="1">
                <a:latin typeface="Times New Roman" pitchFamily="18" charset="0"/>
                <a:cs typeface="Times New Roman" pitchFamily="18" charset="0"/>
              </a:rPr>
              <a:t>Студенкова</a:t>
            </a:r>
            <a:r>
              <a:rPr lang="ru-RU" sz="1200" b="1" dirty="0">
                <a:latin typeface="Times New Roman" pitchFamily="18" charset="0"/>
                <a:cs typeface="Times New Roman" pitchFamily="18" charset="0"/>
              </a:rPr>
              <a:t> С. Н.– 28 с. - Смоленск, ГАУ ДПО СОИРО, 2021. </a:t>
            </a:r>
            <a:r>
              <a:rPr lang="ru-RU" sz="1200" u="sng" dirty="0">
                <a:latin typeface="Times New Roman" pitchFamily="18" charset="0"/>
                <a:cs typeface="Times New Roman" pitchFamily="18" charset="0"/>
                <a:hlinkClick r:id="rId4"/>
              </a:rPr>
              <a:t>https://ru.calameo.com/read/006398858d59810c2dac3</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3. Методическое пособие по использованию средств </a:t>
            </a:r>
            <a:r>
              <a:rPr lang="ru-RU" sz="1200" b="1" dirty="0" err="1">
                <a:latin typeface="Times New Roman" pitchFamily="18" charset="0"/>
                <a:cs typeface="Times New Roman" pitchFamily="18" charset="0"/>
              </a:rPr>
              <a:t>Office</a:t>
            </a:r>
            <a:r>
              <a:rPr lang="ru-RU" sz="1200" b="1" dirty="0">
                <a:latin typeface="Times New Roman" pitchFamily="18" charset="0"/>
                <a:cs typeface="Times New Roman" pitchFamily="18" charset="0"/>
              </a:rPr>
              <a:t> 365 для планирования и проведения видеоконференций / Авт.-сост. О.В. Пунько. – Смоленск: ГАУ ДПО СОИРО. – 2020. – 24 с.</a:t>
            </a:r>
            <a:endParaRPr lang="ru-RU" sz="1200" dirty="0">
              <a:latin typeface="Times New Roman" pitchFamily="18" charset="0"/>
              <a:cs typeface="Times New Roman" pitchFamily="18" charset="0"/>
            </a:endParaRPr>
          </a:p>
          <a:p>
            <a:pPr algn="just"/>
            <a:r>
              <a:rPr lang="ru-RU" sz="1200" u="sng" dirty="0">
                <a:latin typeface="Times New Roman" pitchFamily="18" charset="0"/>
                <a:cs typeface="Times New Roman" pitchFamily="18" charset="0"/>
                <a:hlinkClick r:id="rId5"/>
              </a:rPr>
              <a:t>https://ru.calameo.com/read/00639885898c2582a9a4a</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4. Формирование цифрового образовательного профиля и индивидуального образовательного маршрута обучающегося в общеобразовательных организациях: Методические рекомендации. – Смоленск: ГАУ ДПО СОИРО, 2019. </a:t>
            </a:r>
            <a:r>
              <a:rPr lang="ru-RU" sz="1200" dirty="0">
                <a:latin typeface="Times New Roman" pitchFamily="18" charset="0"/>
                <a:cs typeface="Times New Roman" pitchFamily="18" charset="0"/>
              </a:rPr>
              <a:t>Автор-составитель: </a:t>
            </a:r>
            <a:r>
              <a:rPr lang="ru-RU" sz="1200" dirty="0" err="1">
                <a:latin typeface="Times New Roman" pitchFamily="18" charset="0"/>
                <a:cs typeface="Times New Roman" pitchFamily="18" charset="0"/>
              </a:rPr>
              <a:t>Амельченкова</a:t>
            </a:r>
            <a:r>
              <a:rPr lang="ru-RU" sz="1200" dirty="0">
                <a:latin typeface="Times New Roman" pitchFamily="18" charset="0"/>
                <a:cs typeface="Times New Roman" pitchFamily="18" charset="0"/>
              </a:rPr>
              <a:t> О.Е.</a:t>
            </a:r>
          </a:p>
          <a:p>
            <a:pPr algn="just"/>
            <a:r>
              <a:rPr lang="ru-RU" sz="1200" u="sng" dirty="0">
                <a:latin typeface="Times New Roman" pitchFamily="18" charset="0"/>
                <a:cs typeface="Times New Roman" pitchFamily="18" charset="0"/>
                <a:hlinkClick r:id="rId6"/>
              </a:rPr>
              <a:t>https://ru.calameo.com/read/0063988585a8ca789c2d9</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5. Методическое сопровождение внедрения дистанционного обучения в ПОО. </a:t>
            </a:r>
            <a:r>
              <a:rPr lang="ru-RU" sz="1200" dirty="0">
                <a:latin typeface="Times New Roman" pitchFamily="18" charset="0"/>
                <a:cs typeface="Times New Roman" pitchFamily="18" charset="0"/>
              </a:rPr>
              <a:t>Год: 2019. Составители: </a:t>
            </a:r>
            <a:r>
              <a:rPr lang="ru-RU" sz="1200" dirty="0" err="1">
                <a:latin typeface="Times New Roman" pitchFamily="18" charset="0"/>
                <a:cs typeface="Times New Roman" pitchFamily="18" charset="0"/>
              </a:rPr>
              <a:t>Шебловинская</a:t>
            </a:r>
            <a:r>
              <a:rPr lang="ru-RU" sz="1200" dirty="0">
                <a:latin typeface="Times New Roman" pitchFamily="18" charset="0"/>
                <a:cs typeface="Times New Roman" pitchFamily="18" charset="0"/>
              </a:rPr>
              <a:t> И.В., Михайлова Г.В., Ходакова О.А., методист организационно-методического отдела ГАУ ДПО СОИРО.</a:t>
            </a:r>
          </a:p>
          <a:p>
            <a:pPr algn="just"/>
            <a:r>
              <a:rPr lang="ru-RU" sz="1200" u="sng" dirty="0">
                <a:latin typeface="Times New Roman" pitchFamily="18" charset="0"/>
                <a:cs typeface="Times New Roman" pitchFamily="18" charset="0"/>
                <a:hlinkClick r:id="rId7"/>
              </a:rPr>
              <a:t>https://</a:t>
            </a:r>
            <a:r>
              <a:rPr lang="ru-RU" sz="1200" u="sng" dirty="0" smtClean="0">
                <a:latin typeface="Times New Roman" pitchFamily="18" charset="0"/>
                <a:cs typeface="Times New Roman" pitchFamily="18" charset="0"/>
                <a:hlinkClick r:id="rId7"/>
              </a:rPr>
              <a:t>ru.calameo.com/read/0063988583a0c778db623</a:t>
            </a:r>
            <a:endParaRPr lang="ru-RU" sz="1200" u="sng" dirty="0" smtClean="0">
              <a:latin typeface="Times New Roman" pitchFamily="18" charset="0"/>
              <a:cs typeface="Times New Roman" pitchFamily="18" charset="0"/>
            </a:endParaRPr>
          </a:p>
          <a:p>
            <a:pPr algn="just"/>
            <a:endParaRPr lang="ru-RU" sz="1200" u="sng"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6. Модель виртуального пространства учебной дисциплины. </a:t>
            </a:r>
            <a:r>
              <a:rPr lang="ru-RU" sz="1200" dirty="0">
                <a:latin typeface="Times New Roman" pitchFamily="18" charset="0"/>
                <a:cs typeface="Times New Roman" pitchFamily="18" charset="0"/>
              </a:rPr>
              <a:t>Год: 2019. Авторы-составители: </a:t>
            </a:r>
            <a:r>
              <a:rPr lang="ru-RU" sz="1200" dirty="0" err="1">
                <a:latin typeface="Times New Roman" pitchFamily="18" charset="0"/>
                <a:cs typeface="Times New Roman" pitchFamily="18" charset="0"/>
              </a:rPr>
              <a:t>Марчевская</a:t>
            </a:r>
            <a:r>
              <a:rPr lang="ru-RU" sz="1200" dirty="0">
                <a:latin typeface="Times New Roman" pitchFamily="18" charset="0"/>
                <a:cs typeface="Times New Roman" pitchFamily="18" charset="0"/>
              </a:rPr>
              <a:t> Т.Н., заведующий организационно-методическим отделом ГАУ ДПО СОИРО; Петрова Н.А., методист организационно-методического отдела ГАУ ДПО СОИРО; Ходакова О.А., методист организационно-методического отдела ГАУ ДПО СОИРО </a:t>
            </a:r>
            <a:r>
              <a:rPr lang="ru-RU" sz="1200" u="sng" dirty="0">
                <a:latin typeface="Times New Roman" pitchFamily="18" charset="0"/>
                <a:cs typeface="Times New Roman" pitchFamily="18" charset="0"/>
                <a:hlinkClick r:id="rId8"/>
              </a:rPr>
              <a:t>https://www.calameo.com/read/006398858710d7cf15cb4</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14440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7504" y="620688"/>
            <a:ext cx="8784976" cy="6740307"/>
          </a:xfrm>
          <a:prstGeom prst="rect">
            <a:avLst/>
          </a:prstGeom>
        </p:spPr>
        <p:txBody>
          <a:bodyPr wrap="square">
            <a:spAutoFit/>
          </a:bodyPr>
          <a:lstStyle/>
          <a:p>
            <a:r>
              <a:rPr lang="ru-RU" sz="1200" b="1" dirty="0">
                <a:latin typeface="Times New Roman" pitchFamily="18" charset="0"/>
                <a:cs typeface="Times New Roman" pitchFamily="18" charset="0"/>
              </a:rPr>
              <a:t>12. </a:t>
            </a:r>
            <a:r>
              <a:rPr lang="ru-RU" sz="1200" b="1" dirty="0" err="1">
                <a:latin typeface="Times New Roman" pitchFamily="18" charset="0"/>
                <a:cs typeface="Times New Roman" pitchFamily="18" charset="0"/>
              </a:rPr>
              <a:t>Киркленд</a:t>
            </a:r>
            <a:r>
              <a:rPr lang="ru-RU" sz="1200" b="1" dirty="0">
                <a:latin typeface="Times New Roman" pitchFamily="18" charset="0"/>
                <a:cs typeface="Times New Roman" pitchFamily="18" charset="0"/>
              </a:rPr>
              <a:t> А. Б.</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Модели интеграции информационных технологий в учебный процесс</a:t>
            </a:r>
            <a:r>
              <a:rPr lang="ru-RU" sz="1200" dirty="0" smtClean="0">
                <a:latin typeface="Times New Roman" pitchFamily="18" charset="0"/>
                <a:cs typeface="Times New Roman" pitchFamily="18" charset="0"/>
              </a:rPr>
              <a:t>.</a:t>
            </a:r>
            <a:r>
              <a:rPr lang="ru-RU" sz="1200" b="1"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r>
              <a:rPr lang="ru-RU" sz="1200" i="1" dirty="0">
                <a:latin typeface="Times New Roman" pitchFamily="18" charset="0"/>
                <a:cs typeface="Times New Roman" pitchFamily="18" charset="0"/>
              </a:rPr>
              <a:t>Мы давно говорим об эффективности использования информационных технологий (ИКТ) в обучении, но пока эта цель так и остается недостижимой. Мы наблюдаем определенный прогресс в этой области, но чаще это лишь отдельные впечатляющие успехи педагогов-новаторов, которые усиливают свои действенные и продуктивные способы обучения с помощью ИКТ Тем не менее, во многих школах и классах ИКТ воспринимают как роскошь, а иногда как опасность. Почему это происходит?</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//Школьная библиотека. - 2017. - №5. – С. 69.</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13. </a:t>
            </a:r>
            <a:r>
              <a:rPr lang="ru-RU" sz="1200" b="1" dirty="0" err="1">
                <a:latin typeface="Times New Roman" pitchFamily="18" charset="0"/>
                <a:cs typeface="Times New Roman" pitchFamily="18" charset="0"/>
              </a:rPr>
              <a:t>Канянина</a:t>
            </a:r>
            <a:r>
              <a:rPr lang="ru-RU" sz="1200" b="1" dirty="0">
                <a:latin typeface="Times New Roman" pitchFamily="18" charset="0"/>
                <a:cs typeface="Times New Roman" pitchFamily="18" charset="0"/>
              </a:rPr>
              <a:t> Т. И., </a:t>
            </a:r>
            <a:r>
              <a:rPr lang="ru-RU" sz="1200" b="1" dirty="0" err="1">
                <a:latin typeface="Times New Roman" pitchFamily="18" charset="0"/>
                <a:cs typeface="Times New Roman" pitchFamily="18" charset="0"/>
              </a:rPr>
              <a:t>Круподерова</a:t>
            </a:r>
            <a:r>
              <a:rPr lang="ru-RU" sz="1200" b="1" dirty="0">
                <a:latin typeface="Times New Roman" pitchFamily="18" charset="0"/>
                <a:cs typeface="Times New Roman" pitchFamily="18" charset="0"/>
              </a:rPr>
              <a:t> Е. П., Степанова С. Ю.</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Организация </a:t>
            </a:r>
            <a:r>
              <a:rPr lang="ru-RU" sz="1200" dirty="0" err="1">
                <a:latin typeface="Times New Roman" pitchFamily="18" charset="0"/>
                <a:cs typeface="Times New Roman" pitchFamily="18" charset="0"/>
              </a:rPr>
              <a:t>тьюторского</a:t>
            </a:r>
            <a:r>
              <a:rPr lang="ru-RU" sz="1200" dirty="0">
                <a:latin typeface="Times New Roman" pitchFamily="18" charset="0"/>
                <a:cs typeface="Times New Roman" pitchFamily="18" charset="0"/>
              </a:rPr>
              <a:t> сопровождения формирования ИКТ-компетентности педагогов Нижегородской области.</a:t>
            </a:r>
          </a:p>
          <a:p>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r>
              <a:rPr lang="ru-RU" sz="1200" i="1" dirty="0">
                <a:latin typeface="Times New Roman" pitchFamily="18" charset="0"/>
                <a:cs typeface="Times New Roman" pitchFamily="18" charset="0"/>
              </a:rPr>
              <a:t>Авторы статьи делятся опытом организации </a:t>
            </a:r>
            <a:r>
              <a:rPr lang="ru-RU" sz="1200" i="1" dirty="0" err="1">
                <a:latin typeface="Times New Roman" pitchFamily="18" charset="0"/>
                <a:cs typeface="Times New Roman" pitchFamily="18" charset="0"/>
              </a:rPr>
              <a:t>тьюторского</a:t>
            </a:r>
            <a:r>
              <a:rPr lang="ru-RU" sz="1200" i="1" dirty="0">
                <a:latin typeface="Times New Roman" pitchFamily="18" charset="0"/>
                <a:cs typeface="Times New Roman" pitchFamily="18" charset="0"/>
              </a:rPr>
              <a:t> сопровождения формирования ИКТ-компетентности педагогов на базе образовательных организаций Нижегородской области. </a:t>
            </a:r>
            <a:r>
              <a:rPr lang="ru-RU" sz="1200" i="1" dirty="0" err="1">
                <a:latin typeface="Times New Roman" pitchFamily="18" charset="0"/>
                <a:cs typeface="Times New Roman" pitchFamily="18" charset="0"/>
              </a:rPr>
              <a:t>Тьютор</a:t>
            </a:r>
            <a:r>
              <a:rPr lang="ru-RU" sz="1200" i="1" dirty="0">
                <a:latin typeface="Times New Roman" pitchFamily="18" charset="0"/>
                <a:cs typeface="Times New Roman" pitchFamily="18" charset="0"/>
              </a:rPr>
              <a:t>, осуществляя сопровождение процесса повышения квалификации педагога на базе образовательного учреждения, обеспечивает реализацию индивидуализированного маршрута профессионального развития каждого педагога в области ИКТ.</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//Эксперимент и инновации в школе. - 2017. - №2. – С. 37.</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14. </a:t>
            </a:r>
            <a:r>
              <a:rPr lang="ru-RU" sz="1200" b="1" dirty="0" err="1">
                <a:latin typeface="Times New Roman" pitchFamily="18" charset="0"/>
                <a:cs typeface="Times New Roman" pitchFamily="18" charset="0"/>
              </a:rPr>
              <a:t>Топилина</a:t>
            </a:r>
            <a:r>
              <a:rPr lang="ru-RU" sz="1200" b="1" dirty="0">
                <a:latin typeface="Times New Roman" pitchFamily="18" charset="0"/>
                <a:cs typeface="Times New Roman" pitchFamily="18" charset="0"/>
              </a:rPr>
              <a:t> Н. В.</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Информационно-коммуникативные технологии как фактор становления профессионализма студентов вуза.</a:t>
            </a:r>
          </a:p>
          <a:p>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r>
              <a:rPr lang="ru-RU" sz="1200" i="1" dirty="0">
                <a:latin typeface="Times New Roman" pitchFamily="18" charset="0"/>
                <a:cs typeface="Times New Roman" pitchFamily="18" charset="0"/>
              </a:rPr>
              <a:t>Статья посвящена специфике повышения качества образовательного процесса в вузе путем внедрения информационных технологий, как проявления системных инноваций, способствующих динамичному усвоению знаний, умений и навыков будущей профессиональной деятельности. Развитие практического и творческого потенциала студентов обусловлено становлением информационной составляющей, как основы профессионализма будущих специалистов.</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//Профессиональное образование. СТОЛИЦА. - 2017. - №3. – С. 44</a:t>
            </a:r>
            <a:r>
              <a:rPr lang="ru-RU" sz="1200" b="1" dirty="0" smtClean="0">
                <a:latin typeface="Times New Roman" pitchFamily="18" charset="0"/>
                <a:cs typeface="Times New Roman" pitchFamily="18" charset="0"/>
              </a:rPr>
              <a:t>.</a:t>
            </a:r>
          </a:p>
          <a:p>
            <a:endParaRPr lang="ru-RU" sz="1200" b="1" dirty="0">
              <a:latin typeface="Times New Roman" pitchFamily="18" charset="0"/>
              <a:cs typeface="Times New Roman" pitchFamily="18" charset="0"/>
            </a:endParaRPr>
          </a:p>
          <a:p>
            <a:r>
              <a:rPr lang="ru-RU" sz="1200" b="1" dirty="0">
                <a:latin typeface="Times New Roman" pitchFamily="18" charset="0"/>
                <a:cs typeface="Times New Roman" pitchFamily="18" charset="0"/>
              </a:rPr>
              <a:t>15. </a:t>
            </a:r>
            <a:r>
              <a:rPr lang="ru-RU" sz="1200" b="1" dirty="0" err="1">
                <a:latin typeface="Times New Roman" pitchFamily="18" charset="0"/>
                <a:cs typeface="Times New Roman" pitchFamily="18" charset="0"/>
              </a:rPr>
              <a:t>Грандова</a:t>
            </a:r>
            <a:r>
              <a:rPr lang="ru-RU" sz="1200" b="1" dirty="0">
                <a:latin typeface="Times New Roman" pitchFamily="18" charset="0"/>
                <a:cs typeface="Times New Roman" pitchFamily="18" charset="0"/>
              </a:rPr>
              <a:t> С. И.</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Влияние ИКТ на психофизическое здоровье учеников начальной и средней школы.</a:t>
            </a:r>
          </a:p>
          <a:p>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r>
              <a:rPr lang="ru-RU" sz="1200" i="1" dirty="0">
                <a:latin typeface="Times New Roman" pitchFamily="18" charset="0"/>
                <a:cs typeface="Times New Roman" pitchFamily="18" charset="0"/>
              </a:rPr>
              <a:t>В статье рассматриваются основные факторы негативного влияния средств ИКТ на физическое и духовно-психологическое состояние школьника.</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//Преподавание истории в школе. - 2017. - №1. – С. 14.</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777075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78960" y="692696"/>
            <a:ext cx="8784976" cy="9417963"/>
          </a:xfrm>
          <a:prstGeom prst="rect">
            <a:avLst/>
          </a:prstGeom>
        </p:spPr>
        <p:txBody>
          <a:bodyPr wrap="square">
            <a:spAutoFit/>
          </a:bodyPr>
          <a:lstStyle/>
          <a:p>
            <a:pPr algn="just"/>
            <a:r>
              <a:rPr lang="ru-RU" sz="1200" b="1" dirty="0">
                <a:latin typeface="Times New Roman" pitchFamily="18" charset="0"/>
                <a:cs typeface="Times New Roman" pitchFamily="18" charset="0"/>
              </a:rPr>
              <a:t>7. Реализация основных общеобразовательных программ цифрового профиля в общеобразовательных организациях, расположенных в сельской местности и малых городах: Методические рекомендации.</a:t>
            </a:r>
            <a:r>
              <a:rPr lang="ru-RU" sz="1200" dirty="0">
                <a:latin typeface="Times New Roman" pitchFamily="18" charset="0"/>
                <a:cs typeface="Times New Roman" pitchFamily="18" charset="0"/>
              </a:rPr>
              <a:t> – Смоленск: ГАУ ДПО СОИРО. – 2019. – 44 с. Год: 2019 Автор-составитель: Михайлова Г.В., старший преподаватель кафедры психолого-педагогического проектирования  ГАУ ДПО СОИРО </a:t>
            </a:r>
            <a:r>
              <a:rPr lang="ru-RU" sz="1200" u="sng" dirty="0">
                <a:latin typeface="Times New Roman" pitchFamily="18" charset="0"/>
                <a:cs typeface="Times New Roman" pitchFamily="18" charset="0"/>
                <a:hlinkClick r:id="rId3"/>
              </a:rPr>
              <a:t>https://www.calameo.com/read/00639885855d8843115cf</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8. Методическое пособие «Программа профессиональной подготовки участников регионального чемпионата «Молодые профессионалы (WORLDSKILLS RUSSIA) по компетенции «Сетевое и системное администрирование» </a:t>
            </a:r>
            <a:r>
              <a:rPr lang="ru-RU" sz="1200" dirty="0">
                <a:latin typeface="Times New Roman" pitchFamily="18" charset="0"/>
                <a:cs typeface="Times New Roman" pitchFamily="18" charset="0"/>
              </a:rPr>
              <a:t>Год издания: 2018 Автор (авторы): </a:t>
            </a:r>
            <a:r>
              <a:rPr lang="ru-RU" sz="1200" dirty="0" err="1">
                <a:latin typeface="Times New Roman" pitchFamily="18" charset="0"/>
                <a:cs typeface="Times New Roman" pitchFamily="18" charset="0"/>
              </a:rPr>
              <a:t>Кисельман</a:t>
            </a:r>
            <a:r>
              <a:rPr lang="ru-RU" sz="1200" dirty="0">
                <a:latin typeface="Times New Roman" pitchFamily="18" charset="0"/>
                <a:cs typeface="Times New Roman" pitchFamily="18" charset="0"/>
              </a:rPr>
              <a:t> М.В.</a:t>
            </a:r>
          </a:p>
          <a:p>
            <a:pPr algn="just"/>
            <a:r>
              <a:rPr lang="ru-RU" sz="1200" u="sng" dirty="0">
                <a:latin typeface="Times New Roman" pitchFamily="18" charset="0"/>
                <a:cs typeface="Times New Roman" pitchFamily="18" charset="0"/>
                <a:hlinkClick r:id="rId4"/>
              </a:rPr>
              <a:t>https://www.calameo.com/read/0063988589a56cb848cbe</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9. Методические рекомендации по подготовке </a:t>
            </a:r>
            <a:r>
              <a:rPr lang="ru-RU" sz="1200" b="1" dirty="0" err="1">
                <a:latin typeface="Times New Roman" pitchFamily="18" charset="0"/>
                <a:cs typeface="Times New Roman" pitchFamily="18" charset="0"/>
              </a:rPr>
              <a:t>медиасопровождения</a:t>
            </a:r>
            <a:r>
              <a:rPr lang="ru-RU" sz="1200" b="1" dirty="0">
                <a:latin typeface="Times New Roman" pitchFamily="18" charset="0"/>
                <a:cs typeface="Times New Roman" pitchFamily="18" charset="0"/>
              </a:rPr>
              <a:t> выступлений </a:t>
            </a:r>
            <a:r>
              <a:rPr lang="ru-RU" sz="1200" dirty="0">
                <a:latin typeface="Times New Roman" pitchFamily="18" charset="0"/>
                <a:cs typeface="Times New Roman" pitchFamily="18" charset="0"/>
              </a:rPr>
              <a:t>Год издания: 2018 Автор (авторы): Андреева А.В., </a:t>
            </a:r>
            <a:r>
              <a:rPr lang="ru-RU" sz="1200" dirty="0" err="1">
                <a:latin typeface="Times New Roman" pitchFamily="18" charset="0"/>
                <a:cs typeface="Times New Roman" pitchFamily="18" charset="0"/>
              </a:rPr>
              <a:t>Кисельман</a:t>
            </a:r>
            <a:r>
              <a:rPr lang="ru-RU" sz="1200" dirty="0">
                <a:latin typeface="Times New Roman" pitchFamily="18" charset="0"/>
                <a:cs typeface="Times New Roman" pitchFamily="18" charset="0"/>
              </a:rPr>
              <a:t> М.В. </a:t>
            </a:r>
            <a:r>
              <a:rPr lang="ru-RU" sz="1200" u="sng" dirty="0">
                <a:latin typeface="Times New Roman" pitchFamily="18" charset="0"/>
                <a:cs typeface="Times New Roman" pitchFamily="18" charset="0"/>
                <a:hlinkClick r:id="rId5"/>
              </a:rPr>
              <a:t>https://www.calameo.com/read/006398858bcf8510738b6</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10. Сборник статей материалов региональной научно-практической конференции «Сетевое взаимодействие как условие развития единого правового образовательного пространства» </a:t>
            </a:r>
            <a:r>
              <a:rPr lang="ru-RU" sz="1200" dirty="0">
                <a:latin typeface="Times New Roman" pitchFamily="18" charset="0"/>
                <a:cs typeface="Times New Roman" pitchFamily="18" charset="0"/>
              </a:rPr>
              <a:t>Год издания: 2017 Автор (авторы): </a:t>
            </a:r>
            <a:r>
              <a:rPr lang="ru-RU" sz="1200" u="sng" dirty="0">
                <a:latin typeface="Times New Roman" pitchFamily="18" charset="0"/>
                <a:cs typeface="Times New Roman" pitchFamily="18" charset="0"/>
                <a:hlinkClick r:id="rId6"/>
              </a:rPr>
              <a:t>https://www.calameo.com/read/006398858f2073ddfac94</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r>
              <a:rPr lang="ru-RU" sz="1200" b="1" dirty="0">
                <a:latin typeface="Times New Roman" pitchFamily="18" charset="0"/>
                <a:cs typeface="Times New Roman" pitchFamily="18" charset="0"/>
              </a:rPr>
              <a:t>11. Методические рекомендации «Популяризация получения государственных услуг в электронном виде среди обучающихся образовательных организаций» </a:t>
            </a:r>
            <a:r>
              <a:rPr lang="ru-RU" sz="1200" dirty="0">
                <a:latin typeface="Times New Roman" pitchFamily="18" charset="0"/>
                <a:cs typeface="Times New Roman" pitchFamily="18" charset="0"/>
              </a:rPr>
              <a:t>Год издания: 2016 Автор (авторы): </a:t>
            </a:r>
            <a:r>
              <a:rPr lang="ru-RU" sz="1200" dirty="0" err="1">
                <a:latin typeface="Times New Roman" pitchFamily="18" charset="0"/>
                <a:cs typeface="Times New Roman" pitchFamily="18" charset="0"/>
              </a:rPr>
              <a:t>Забелло</a:t>
            </a:r>
            <a:r>
              <a:rPr lang="ru-RU" sz="1200" dirty="0">
                <a:latin typeface="Times New Roman" pitchFamily="18" charset="0"/>
                <a:cs typeface="Times New Roman" pitchFamily="18" charset="0"/>
              </a:rPr>
              <a:t> А.А., Мешков В.В., Сенькина Г.Е. </a:t>
            </a:r>
            <a:r>
              <a:rPr lang="ru-RU" sz="1200" u="sng" dirty="0">
                <a:latin typeface="Times New Roman" pitchFamily="18" charset="0"/>
                <a:cs typeface="Times New Roman" pitchFamily="18" charset="0"/>
                <a:hlinkClick r:id="rId7"/>
              </a:rPr>
              <a:t>https://</a:t>
            </a:r>
            <a:r>
              <a:rPr lang="ru-RU" sz="1200" u="sng" dirty="0" smtClean="0">
                <a:latin typeface="Times New Roman" pitchFamily="18" charset="0"/>
                <a:cs typeface="Times New Roman" pitchFamily="18" charset="0"/>
                <a:hlinkClick r:id="rId7"/>
              </a:rPr>
              <a:t>www.calameo.com/read/00639885895816a481fa3</a:t>
            </a:r>
            <a:endParaRPr lang="ru-RU" sz="1200" u="sng" dirty="0" smtClean="0">
              <a:latin typeface="Times New Roman" pitchFamily="18" charset="0"/>
              <a:cs typeface="Times New Roman" pitchFamily="18" charset="0"/>
            </a:endParaRPr>
          </a:p>
          <a:p>
            <a:pPr algn="just"/>
            <a:endParaRPr lang="ru-RU" sz="1200" u="sng"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12. Методические рекомендации «Создание статистических и аналитических материалов педагога с помощью MS </a:t>
            </a:r>
            <a:r>
              <a:rPr lang="ru-RU" sz="1200" b="1" dirty="0" err="1">
                <a:latin typeface="Times New Roman" pitchFamily="18" charset="0"/>
                <a:cs typeface="Times New Roman" pitchFamily="18" charset="0"/>
              </a:rPr>
              <a:t>Excel</a:t>
            </a:r>
            <a:r>
              <a:rPr lang="ru-RU" sz="1200" b="1" dirty="0">
                <a:latin typeface="Times New Roman" pitchFamily="18" charset="0"/>
                <a:cs typeface="Times New Roman" pitchFamily="18" charset="0"/>
              </a:rPr>
              <a:t> 2010» </a:t>
            </a:r>
            <a:r>
              <a:rPr lang="ru-RU" sz="1200" dirty="0">
                <a:latin typeface="Times New Roman" pitchFamily="18" charset="0"/>
                <a:cs typeface="Times New Roman" pitchFamily="18" charset="0"/>
              </a:rPr>
              <a:t>Год издания: 2016 Автор (авторы): Михайлова Г.В. </a:t>
            </a:r>
            <a:r>
              <a:rPr lang="ru-RU" sz="1200" u="sng" dirty="0">
                <a:latin typeface="Times New Roman" pitchFamily="18" charset="0"/>
                <a:cs typeface="Times New Roman" pitchFamily="18" charset="0"/>
                <a:hlinkClick r:id="rId8"/>
              </a:rPr>
              <a:t>https://www.calameo.com/read/0063988582397dabc50b8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13. Мультимедийные средства как фактор реализации </a:t>
            </a:r>
            <a:r>
              <a:rPr lang="ru-RU" sz="1200" b="1" dirty="0" err="1">
                <a:latin typeface="Times New Roman" pitchFamily="18" charset="0"/>
                <a:cs typeface="Times New Roman" pitchFamily="18" charset="0"/>
              </a:rPr>
              <a:t>компетентностных</a:t>
            </a:r>
            <a:r>
              <a:rPr lang="ru-RU" sz="1200" b="1" dirty="0">
                <a:latin typeface="Times New Roman" pitchFamily="18" charset="0"/>
                <a:cs typeface="Times New Roman" pitchFamily="18" charset="0"/>
              </a:rPr>
              <a:t> требований ФГОС (из опыта работы РИП) </a:t>
            </a:r>
            <a:r>
              <a:rPr lang="ru-RU" sz="1200" dirty="0">
                <a:latin typeface="Times New Roman" pitchFamily="18" charset="0"/>
                <a:cs typeface="Times New Roman" pitchFamily="18" charset="0"/>
              </a:rPr>
              <a:t>Год издания: 2016 Автор (авторы): Офицерова Н.В., </a:t>
            </a:r>
            <a:r>
              <a:rPr lang="ru-RU" sz="1200" dirty="0" err="1">
                <a:latin typeface="Times New Roman" pitchFamily="18" charset="0"/>
                <a:cs typeface="Times New Roman" pitchFamily="18" charset="0"/>
              </a:rPr>
              <a:t>Рудинская</a:t>
            </a:r>
            <a:r>
              <a:rPr lang="ru-RU" sz="1200" dirty="0">
                <a:latin typeface="Times New Roman" pitchFamily="18" charset="0"/>
                <a:cs typeface="Times New Roman" pitchFamily="18" charset="0"/>
              </a:rPr>
              <a:t> В.В.</a:t>
            </a:r>
          </a:p>
          <a:p>
            <a:pPr algn="just"/>
            <a:r>
              <a:rPr lang="ru-RU" sz="1200" u="sng" dirty="0">
                <a:latin typeface="Times New Roman" pitchFamily="18" charset="0"/>
                <a:cs typeface="Times New Roman" pitchFamily="18" charset="0"/>
                <a:hlinkClick r:id="rId9"/>
              </a:rPr>
              <a:t>https://www.calameo.com/read/00639885862f1a175979f</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091766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84768" y="908720"/>
            <a:ext cx="8784976" cy="6740307"/>
          </a:xfrm>
          <a:prstGeom prst="rect">
            <a:avLst/>
          </a:prstGeom>
        </p:spPr>
        <p:txBody>
          <a:bodyPr wrap="square">
            <a:spAutoFit/>
          </a:bodyPr>
          <a:lstStyle/>
          <a:p>
            <a:r>
              <a:rPr lang="ru-RU" sz="1200" b="1" dirty="0">
                <a:latin typeface="Times New Roman" pitchFamily="18" charset="0"/>
                <a:cs typeface="Times New Roman" pitchFamily="18" charset="0"/>
              </a:rPr>
              <a:t>14. Учебно-методическое пособие «Мультимедийная презентация : методические аспекты создания и использования в образовательном процессе» </a:t>
            </a:r>
            <a:r>
              <a:rPr lang="ru-RU" sz="1200" dirty="0">
                <a:latin typeface="Times New Roman" pitchFamily="18" charset="0"/>
                <a:cs typeface="Times New Roman" pitchFamily="18" charset="0"/>
              </a:rPr>
              <a:t>Год издания: 2015. Автор (авторы): </a:t>
            </a:r>
            <a:r>
              <a:rPr lang="ru-RU" sz="1200" dirty="0" err="1">
                <a:latin typeface="Times New Roman" pitchFamily="18" charset="0"/>
                <a:cs typeface="Times New Roman" pitchFamily="18" charset="0"/>
              </a:rPr>
              <a:t>Андрусенкова</a:t>
            </a:r>
            <a:r>
              <a:rPr lang="ru-RU" sz="1200" dirty="0">
                <a:latin typeface="Times New Roman" pitchFamily="18" charset="0"/>
                <a:cs typeface="Times New Roman" pitchFamily="18" charset="0"/>
              </a:rPr>
              <a:t> Е.А., Гаврыш С.В., Кочергина Г.Д., Михайлова Г.В. </a:t>
            </a:r>
            <a:r>
              <a:rPr lang="ru-RU" sz="1200" u="sng" dirty="0">
                <a:latin typeface="Times New Roman" pitchFamily="18" charset="0"/>
                <a:cs typeface="Times New Roman" pitchFamily="18" charset="0"/>
                <a:hlinkClick r:id="rId3"/>
              </a:rPr>
              <a:t>https://www.calameo.com/read/0063988585ff0fee6a520</a:t>
            </a:r>
            <a:endParaRPr lang="ru-RU" sz="1200" dirty="0">
              <a:latin typeface="Times New Roman" pitchFamily="18" charset="0"/>
              <a:cs typeface="Times New Roman" pitchFamily="18" charset="0"/>
            </a:endParaRPr>
          </a:p>
          <a:p>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15. Краткое руководство пользователя «Создание презентаций в POWERPOINT 2010». </a:t>
            </a:r>
            <a:r>
              <a:rPr lang="ru-RU" sz="1200" dirty="0">
                <a:latin typeface="Times New Roman" pitchFamily="18" charset="0"/>
                <a:cs typeface="Times New Roman" pitchFamily="18" charset="0"/>
              </a:rPr>
              <a:t>Год издания: 2015. Автор (авторы): Гаврыш С.В., Михайлова Г.В. </a:t>
            </a:r>
            <a:r>
              <a:rPr lang="ru-RU" sz="1200" u="sng" dirty="0">
                <a:latin typeface="Times New Roman" pitchFamily="18" charset="0"/>
                <a:cs typeface="Times New Roman" pitchFamily="18" charset="0"/>
                <a:hlinkClick r:id="rId4"/>
              </a:rPr>
              <a:t>https://www.calameo.com/read/006398858439d5f99d7b2</a:t>
            </a:r>
            <a:endParaRPr lang="ru-RU" sz="1200" dirty="0">
              <a:latin typeface="Times New Roman" pitchFamily="18" charset="0"/>
              <a:cs typeface="Times New Roman" pitchFamily="18" charset="0"/>
            </a:endParaRPr>
          </a:p>
          <a:p>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16. Краткое руководство пользователя «Создание и оформление документации с помощью программы MICROSOFT WORD 2010»</a:t>
            </a:r>
            <a:r>
              <a:rPr lang="ru-RU" sz="1200" dirty="0">
                <a:latin typeface="Times New Roman" pitchFamily="18" charset="0"/>
                <a:cs typeface="Times New Roman" pitchFamily="18" charset="0"/>
              </a:rPr>
              <a:t>Год издания: 2015. Автор (авторы): Михайлова Г.В.</a:t>
            </a:r>
          </a:p>
          <a:p>
            <a:r>
              <a:rPr lang="ru-RU" sz="1200" u="sng" dirty="0">
                <a:latin typeface="Times New Roman" pitchFamily="18" charset="0"/>
                <a:cs typeface="Times New Roman" pitchFamily="18" charset="0"/>
                <a:hlinkClick r:id="rId5"/>
              </a:rPr>
              <a:t>https://www.calameo.com/read/0063988580049e1e245a1</a:t>
            </a:r>
            <a:endParaRPr lang="ru-RU" sz="1200" dirty="0">
              <a:latin typeface="Times New Roman" pitchFamily="18" charset="0"/>
              <a:cs typeface="Times New Roman" pitchFamily="18" charset="0"/>
            </a:endParaRPr>
          </a:p>
          <a:p>
            <a:r>
              <a:rPr lang="ru-RU" sz="1200" dirty="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847371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84768" y="908720"/>
            <a:ext cx="8784976" cy="7848302"/>
          </a:xfrm>
          <a:prstGeom prst="rect">
            <a:avLst/>
          </a:prstGeom>
        </p:spPr>
        <p:txBody>
          <a:bodyPr wrap="square">
            <a:spAutoFit/>
          </a:bodyPr>
          <a:lstStyle/>
          <a:p>
            <a:pPr algn="ctr"/>
            <a:r>
              <a:rPr lang="ru-RU" sz="1400" b="1" dirty="0">
                <a:latin typeface="Times New Roman" pitchFamily="18" charset="0"/>
                <a:cs typeface="Times New Roman" pitchFamily="18" charset="0"/>
              </a:rPr>
              <a:t>12. Книжный каталог. Раздел «Школоведение»</a:t>
            </a:r>
            <a:endParaRPr lang="ru-RU" sz="1400" dirty="0">
              <a:latin typeface="Times New Roman" pitchFamily="18" charset="0"/>
              <a:cs typeface="Times New Roman" pitchFamily="18" charset="0"/>
            </a:endParaRPr>
          </a:p>
          <a:p>
            <a:r>
              <a:rPr lang="ru-RU" sz="1200" b="1" dirty="0"/>
              <a:t> </a:t>
            </a:r>
            <a:endParaRPr lang="ru-RU" sz="1200" dirty="0"/>
          </a:p>
          <a:p>
            <a:pPr algn="just"/>
            <a:r>
              <a:rPr lang="ru-RU" sz="1200" b="1" dirty="0">
                <a:latin typeface="Times New Roman" pitchFamily="18" charset="0"/>
                <a:cs typeface="Times New Roman" pitchFamily="18" charset="0"/>
              </a:rPr>
              <a:t>1. </a:t>
            </a:r>
            <a:r>
              <a:rPr lang="ru-RU" sz="1200" b="1" dirty="0" err="1">
                <a:latin typeface="Times New Roman" pitchFamily="18" charset="0"/>
                <a:cs typeface="Times New Roman" pitchFamily="18" charset="0"/>
              </a:rPr>
              <a:t>Заславская</a:t>
            </a:r>
            <a:r>
              <a:rPr lang="ru-RU" sz="1200" b="1" dirty="0">
                <a:latin typeface="Times New Roman" pitchFamily="18" charset="0"/>
                <a:cs typeface="Times New Roman" pitchFamily="18" charset="0"/>
              </a:rPr>
              <a:t> О. Ю.</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Информационные технологии в управлении образовательным учреждением. Учебное пособие /О. Ю. </a:t>
            </a:r>
            <a:r>
              <a:rPr lang="ru-RU" sz="1200" b="1" dirty="0" err="1">
                <a:latin typeface="Times New Roman" pitchFamily="18" charset="0"/>
                <a:cs typeface="Times New Roman" pitchFamily="18" charset="0"/>
              </a:rPr>
              <a:t>Заславская</a:t>
            </a:r>
            <a:r>
              <a:rPr lang="ru-RU" sz="1200" b="1" dirty="0">
                <a:latin typeface="Times New Roman" pitchFamily="18" charset="0"/>
                <a:cs typeface="Times New Roman" pitchFamily="18" charset="0"/>
              </a:rPr>
              <a:t>, М. А. Сергеева. – М., 2006. – 128 с.</a:t>
            </a:r>
            <a:endParaRPr lang="ru-RU" sz="1200" dirty="0">
              <a:latin typeface="Times New Roman" pitchFamily="18" charset="0"/>
              <a:cs typeface="Times New Roman" pitchFamily="18" charset="0"/>
            </a:endParaRP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Данное учебное пособие написано специально в помощь руководителям образовательных учреждений и педагогам, использующим традиционные программные средства. Содержание пособия представляет собой теоретические сведения об информатизации образования, освещает вопросы и проблемы технологии мониторинга успешности обучения школьников, качества знаний и эффективных средств использования информационных технологий в ежедневной деятельности администрации образовательного учреждения. Рекомендовано для осуществления практической работы, ориентировано на потребности администрации школы. По наиболее важным разделам, связанным с изучением данного курса, предлагаются практические задания с комментариями для создания готовых типовых форм отчетности руководителя образовательного учреждения.</a:t>
            </a:r>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Данное пособие представляет интерес как для руководителей и педагогов школ, так и для слушателей курсов повышения квалификации, слушателей факультативной профессиональной переподготовки работников образования, получающих второе высшее образование, студентов педагогических вузов, может быть использовано для самостоятельной работы.</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 </a:t>
            </a: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b="1" dirty="0"/>
              <a:t> </a:t>
            </a:r>
            <a:endParaRPr lang="ru-RU" sz="1200" dirty="0"/>
          </a:p>
          <a:p>
            <a:endParaRPr lang="ru-RU" sz="1200" dirty="0">
              <a:latin typeface="Times New Roman" pitchFamily="18" charset="0"/>
              <a:cs typeface="Times New Roman" pitchFamily="18" charset="0"/>
            </a:endParaRP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pPr algn="just"/>
            <a:endParaRPr lang="ru-RU" sz="1200" dirty="0">
              <a:latin typeface="Times New Roman" pitchFamily="18" charset="0"/>
              <a:cs typeface="Times New Roman" pitchFamily="18" charset="0"/>
            </a:endParaRPr>
          </a:p>
          <a:p>
            <a:r>
              <a:rPr lang="ru-RU" sz="1200" dirty="0"/>
              <a:t> </a:t>
            </a:r>
          </a:p>
          <a:p>
            <a:r>
              <a:rPr lang="ru-RU" sz="1200" b="1" dirty="0"/>
              <a:t> </a:t>
            </a:r>
            <a:endParaRPr lang="ru-RU" sz="1200" dirty="0"/>
          </a:p>
          <a:p>
            <a:pPr algn="just"/>
            <a:endParaRPr lang="ru-RU" sz="1200" dirty="0">
              <a:latin typeface="Times New Roman" pitchFamily="18" charset="0"/>
              <a:cs typeface="Times New Roman" pitchFamily="18" charset="0"/>
            </a:endParaRPr>
          </a:p>
          <a:p>
            <a:pPr algn="just"/>
            <a:r>
              <a:rPr lang="ru-RU" sz="1200" i="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41579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7504" y="692696"/>
            <a:ext cx="8784976" cy="6370975"/>
          </a:xfrm>
          <a:prstGeom prst="rect">
            <a:avLst/>
          </a:prstGeom>
        </p:spPr>
        <p:txBody>
          <a:bodyPr wrap="square">
            <a:spAutoFit/>
          </a:bodyPr>
          <a:lstStyle/>
          <a:p>
            <a:pPr algn="just"/>
            <a:r>
              <a:rPr lang="ru-RU" sz="1200" b="1" dirty="0">
                <a:latin typeface="Times New Roman" pitchFamily="18" charset="0"/>
                <a:cs typeface="Times New Roman" pitchFamily="18" charset="0"/>
              </a:rPr>
              <a:t>16. </a:t>
            </a:r>
            <a:r>
              <a:rPr lang="ru-RU" sz="1200" b="1" dirty="0" err="1">
                <a:latin typeface="Times New Roman" pitchFamily="18" charset="0"/>
                <a:cs typeface="Times New Roman" pitchFamily="18" charset="0"/>
              </a:rPr>
              <a:t>Ворванина</a:t>
            </a:r>
            <a:r>
              <a:rPr lang="ru-RU" sz="1200" b="1" dirty="0">
                <a:latin typeface="Times New Roman" pitchFamily="18" charset="0"/>
                <a:cs typeface="Times New Roman" pitchFamily="18" charset="0"/>
              </a:rPr>
              <a:t> И.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Использование информационных технологий в самостоятельной работе учащихся.</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функциональные возможности программных средств, которые целесообразно использовать в процессе обучения, в том числе в ходе самостоятельной деятельности учащихся.</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//Педагогика. – 2016. - №9. – С. 118.</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17. </a:t>
            </a:r>
            <a:r>
              <a:rPr lang="ru-RU" sz="1200" b="1" dirty="0" err="1">
                <a:latin typeface="Times New Roman" pitchFamily="18" charset="0"/>
                <a:cs typeface="Times New Roman" pitchFamily="18" charset="0"/>
              </a:rPr>
              <a:t>Диков</a:t>
            </a:r>
            <a:r>
              <a:rPr lang="ru-RU" sz="1200" b="1" dirty="0">
                <a:latin typeface="Times New Roman" pitchFamily="18" charset="0"/>
                <a:cs typeface="Times New Roman" pitchFamily="18" charset="0"/>
              </a:rPr>
              <a:t> А.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Цифровая хроника как образовательная </a:t>
            </a:r>
            <a:r>
              <a:rPr lang="ru-RU" sz="1200" dirty="0" err="1">
                <a:latin typeface="Times New Roman" pitchFamily="18" charset="0"/>
                <a:cs typeface="Times New Roman" pitchFamily="18" charset="0"/>
              </a:rPr>
              <a:t>метатехнология</a:t>
            </a:r>
            <a:r>
              <a:rPr lang="ru-RU" sz="1200" dirty="0">
                <a:latin typeface="Times New Roman" pitchFamily="18" charset="0"/>
                <a:cs typeface="Times New Roman" pitchFamily="18" charset="0"/>
              </a:rPr>
              <a:t>.</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рассматриваются интернет-сервисы </a:t>
            </a:r>
            <a:r>
              <a:rPr lang="ru-RU" sz="1200" i="1" dirty="0" err="1">
                <a:latin typeface="Times New Roman" pitchFamily="18" charset="0"/>
                <a:cs typeface="Times New Roman" pitchFamily="18" charset="0"/>
              </a:rPr>
              <a:t>timeline</a:t>
            </a:r>
            <a:r>
              <a:rPr lang="ru-RU" sz="1200" i="1" dirty="0">
                <a:latin typeface="Times New Roman" pitchFamily="18" charset="0"/>
                <a:cs typeface="Times New Roman" pitchFamily="18" charset="0"/>
              </a:rPr>
              <a:t>, предназначенные для разработки и публикации графических и интерактивных лент времени. Цифровая лента времени может рассматриваться как электронный образовательный ресурс и успешно применяться в сфере образования на различных направлениях.</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//Школьные технологии. – 2016. - №4. – С. 87.</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18. </a:t>
            </a:r>
            <a:r>
              <a:rPr lang="ru-RU" sz="1200" b="1" dirty="0" err="1">
                <a:latin typeface="Times New Roman" pitchFamily="18" charset="0"/>
                <a:cs typeface="Times New Roman" pitchFamily="18" charset="0"/>
              </a:rPr>
              <a:t>Сибирев</a:t>
            </a:r>
            <a:r>
              <a:rPr lang="ru-RU" sz="1200" b="1" dirty="0">
                <a:latin typeface="Times New Roman" pitchFamily="18" charset="0"/>
                <a:cs typeface="Times New Roman" pitchFamily="18" charset="0"/>
              </a:rPr>
              <a:t> В. В., </a:t>
            </a:r>
            <a:r>
              <a:rPr lang="ru-RU" sz="1200" b="1" dirty="0" err="1">
                <a:latin typeface="Times New Roman" pitchFamily="18" charset="0"/>
                <a:cs typeface="Times New Roman" pitchFamily="18" charset="0"/>
              </a:rPr>
              <a:t>Сибирева</a:t>
            </a:r>
            <a:r>
              <a:rPr lang="ru-RU" sz="1200" b="1" dirty="0">
                <a:latin typeface="Times New Roman" pitchFamily="18" charset="0"/>
                <a:cs typeface="Times New Roman" pitchFamily="18" charset="0"/>
              </a:rPr>
              <a:t> А. Р.</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Значимые факторы внедрения информационно-коммуникационных технологий образовательными организациями Ульяновской области.</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данной работе рассматривается система «внедрение инновации в образовательной организации», параметры, характеризующие эту систему. Изучаются однотипные инновации - проекты образовательных организаций Ульяновской области по внедрению информационно-коммуникационных технологий. Методика и методы. Произведен эксперимент по сбору, статистической обработке и многомерному анализу параметров инноваций. Использованы социологические, диагностические, статистические методы, кластерный и факторный анализ. Цель работы - классификация переменных, описывающих инновацию, выявление значимых параметров, редукция переменных, выявление скрытых взаимосвязей между ними. Результаты исследования. Выявлено небольшое число скрытых главных факторов, объясняющих изменчивость всего обрабатываемого массива данных. Выяснено, что эти факторы теоретически соотносятся с моделью информационных потоков инновации, трактуются с точки зрения иерархии сложных систем. Произведен факторный анализ данных для однородных групп респондентов - кластеров, прослеживается динамика изменения значимости главных факторов от кластера к кластеру...</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//Муниципальное образование: инновации и эксперимент.–2016.-№4.–С.24.</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736205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5280" y="692696"/>
            <a:ext cx="8784976" cy="6663363"/>
          </a:xfrm>
          <a:prstGeom prst="rect">
            <a:avLst/>
          </a:prstGeom>
        </p:spPr>
        <p:txBody>
          <a:bodyPr wrap="square">
            <a:spAutoFit/>
          </a:bodyPr>
          <a:lstStyle/>
          <a:p>
            <a:pPr algn="just"/>
            <a:r>
              <a:rPr lang="ru-RU" sz="1150" b="1" dirty="0">
                <a:latin typeface="Times New Roman" pitchFamily="18" charset="0"/>
                <a:cs typeface="Times New Roman" pitchFamily="18" charset="0"/>
              </a:rPr>
              <a:t>19. </a:t>
            </a:r>
            <a:r>
              <a:rPr lang="ru-RU" sz="1150" b="1" dirty="0" err="1">
                <a:latin typeface="Times New Roman" pitchFamily="18" charset="0"/>
                <a:cs typeface="Times New Roman" pitchFamily="18" charset="0"/>
              </a:rPr>
              <a:t>Александренко</a:t>
            </a:r>
            <a:r>
              <a:rPr lang="ru-RU" sz="1150" b="1" dirty="0">
                <a:latin typeface="Times New Roman" pitchFamily="18" charset="0"/>
                <a:cs typeface="Times New Roman" pitchFamily="18" charset="0"/>
              </a:rPr>
              <a:t> Н.</a:t>
            </a:r>
            <a:endParaRPr lang="ru-RU" sz="1150" dirty="0">
              <a:latin typeface="Times New Roman" pitchFamily="18" charset="0"/>
              <a:cs typeface="Times New Roman" pitchFamily="18" charset="0"/>
            </a:endParaRPr>
          </a:p>
          <a:p>
            <a:pPr algn="just"/>
            <a:r>
              <a:rPr lang="ru-RU" sz="1150" dirty="0">
                <a:latin typeface="Times New Roman" pitchFamily="18" charset="0"/>
                <a:cs typeface="Times New Roman" pitchFamily="18" charset="0"/>
              </a:rPr>
              <a:t>Учебная деятельность школьников на основе информационных технологий.</a:t>
            </a:r>
          </a:p>
          <a:p>
            <a:pPr algn="just"/>
            <a:r>
              <a:rPr lang="ru-RU" sz="1150" b="1" i="1" dirty="0">
                <a:latin typeface="Times New Roman" pitchFamily="18" charset="0"/>
                <a:cs typeface="Times New Roman" pitchFamily="18" charset="0"/>
              </a:rPr>
              <a:t>Аннотация</a:t>
            </a:r>
            <a:r>
              <a:rPr lang="ru-RU" sz="1150" dirty="0">
                <a:latin typeface="Times New Roman" pitchFamily="18" charset="0"/>
                <a:cs typeface="Times New Roman" pitchFamily="18" charset="0"/>
              </a:rPr>
              <a:t>:</a:t>
            </a:r>
          </a:p>
          <a:p>
            <a:pPr algn="just"/>
            <a:r>
              <a:rPr lang="ru-RU" sz="1150" i="1" dirty="0">
                <a:latin typeface="Times New Roman" pitchFamily="18" charset="0"/>
                <a:cs typeface="Times New Roman" pitchFamily="18" charset="0"/>
              </a:rPr>
              <a:t>Автор делится опытом организации учебного процесса в начальной школе, который должен способствовать активизации познавательной сферы детей, успешному усвоению учебного материала и способствовать их психическому развитию. Автор считает, что информационно-коммуникационные технологии должны выполнять определенную образовательную функцию, должны помочь ребёнку разобраться в потоке информации, воспринять её, запомнить, и ни в коем случае не подорвать здоровье. Информационно-коммуникационные технологии должны быть вспомогательным элементом учебного процесса, а не основным.</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//Муниципальное образование: инновации и эксперимент.–2015.-№5.–С.19.</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 </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20. Прохорова О. Н., Васильев Д. И., Варламов А. С., </a:t>
            </a:r>
            <a:r>
              <a:rPr lang="ru-RU" sz="1150" b="1" dirty="0" err="1">
                <a:latin typeface="Times New Roman" pitchFamily="18" charset="0"/>
                <a:cs typeface="Times New Roman" pitchFamily="18" charset="0"/>
              </a:rPr>
              <a:t>Штырлин</a:t>
            </a:r>
            <a:r>
              <a:rPr lang="ru-RU" sz="1150" b="1" dirty="0">
                <a:latin typeface="Times New Roman" pitchFamily="18" charset="0"/>
                <a:cs typeface="Times New Roman" pitchFamily="18" charset="0"/>
              </a:rPr>
              <a:t> Д.А.</a:t>
            </a:r>
            <a:endParaRPr lang="ru-RU" sz="1150" dirty="0">
              <a:latin typeface="Times New Roman" pitchFamily="18" charset="0"/>
              <a:cs typeface="Times New Roman" pitchFamily="18" charset="0"/>
            </a:endParaRPr>
          </a:p>
          <a:p>
            <a:pPr algn="just"/>
            <a:r>
              <a:rPr lang="ru-RU" sz="1150" dirty="0">
                <a:latin typeface="Times New Roman" pitchFamily="18" charset="0"/>
                <a:cs typeface="Times New Roman" pitchFamily="18" charset="0"/>
              </a:rPr>
              <a:t>Использование современных ИКТ при реализации образовательных программ в условиях сетевого взаимодействия.</a:t>
            </a:r>
          </a:p>
          <a:p>
            <a:pPr algn="just"/>
            <a:r>
              <a:rPr lang="ru-RU" sz="1150" b="1" i="1" dirty="0">
                <a:latin typeface="Times New Roman" pitchFamily="18" charset="0"/>
                <a:cs typeface="Times New Roman" pitchFamily="18" charset="0"/>
              </a:rPr>
              <a:t>Аннотация</a:t>
            </a:r>
            <a:r>
              <a:rPr lang="ru-RU" sz="1150" dirty="0">
                <a:latin typeface="Times New Roman" pitchFamily="18" charset="0"/>
                <a:cs typeface="Times New Roman" pitchFamily="18" charset="0"/>
              </a:rPr>
              <a:t>:</a:t>
            </a:r>
          </a:p>
          <a:p>
            <a:pPr algn="just"/>
            <a:r>
              <a:rPr lang="ru-RU" sz="1150" i="1" dirty="0">
                <a:latin typeface="Times New Roman" pitchFamily="18" charset="0"/>
                <a:cs typeface="Times New Roman" pitchFamily="18" charset="0"/>
              </a:rPr>
              <a:t>В статье рассматривается актуальность внедрения и применения современных информационно-коммуникационных технологий в процессе реализации образовательных программ в условиях сетевого взаимодействия. Реализуя эту цель, авторы статьи раскрывают наиболее значимые моменты и представляют некоторые результаты, связанные с активным использованием ИКТ в учебном процессе </a:t>
            </a:r>
            <a:r>
              <a:rPr lang="ru-RU" sz="1150" i="1" dirty="0" err="1">
                <a:latin typeface="Times New Roman" pitchFamily="18" charset="0"/>
                <a:cs typeface="Times New Roman" pitchFamily="18" charset="0"/>
              </a:rPr>
              <a:t>Мининского</a:t>
            </a:r>
            <a:r>
              <a:rPr lang="ru-RU" sz="1150" i="1" dirty="0">
                <a:latin typeface="Times New Roman" pitchFamily="18" charset="0"/>
                <a:cs typeface="Times New Roman" pitchFamily="18" charset="0"/>
              </a:rPr>
              <a:t> университета по ходу реализации проекта по модернизации педагогического образования. Научная новизна исследования заключается в доказательстве необходимости поиска и отбора новых инструментов, средств программирования и технологий для создания условий реализации образовательных программ в сетевой форме в контексте задаваемых требований ФГОС ВО. Практический опыт, полученный при реализации проекта по модернизации педагогического образования, позволяет решить комплексно задачу по использованию электронного обучения, реализуемого в вузе.</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//Муниципальное образование: инновации и эксперимент.–2015.-№5.–С. 36.</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 </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21. </a:t>
            </a:r>
            <a:r>
              <a:rPr lang="ru-RU" sz="1150" b="1" dirty="0" err="1">
                <a:latin typeface="Times New Roman" pitchFamily="18" charset="0"/>
                <a:cs typeface="Times New Roman" pitchFamily="18" charset="0"/>
              </a:rPr>
              <a:t>Глущук</a:t>
            </a:r>
            <a:r>
              <a:rPr lang="ru-RU" sz="1150" b="1" dirty="0">
                <a:latin typeface="Times New Roman" pitchFamily="18" charset="0"/>
                <a:cs typeface="Times New Roman" pitchFamily="18" charset="0"/>
              </a:rPr>
              <a:t> Е.</a:t>
            </a:r>
            <a:endParaRPr lang="ru-RU" sz="1150" dirty="0">
              <a:latin typeface="Times New Roman" pitchFamily="18" charset="0"/>
              <a:cs typeface="Times New Roman" pitchFamily="18" charset="0"/>
            </a:endParaRPr>
          </a:p>
          <a:p>
            <a:pPr algn="just"/>
            <a:r>
              <a:rPr lang="ru-RU" sz="1150" dirty="0">
                <a:latin typeface="Times New Roman" pitchFamily="18" charset="0"/>
                <a:cs typeface="Times New Roman" pitchFamily="18" charset="0"/>
              </a:rPr>
              <a:t>Использование компьютерного оборудования в урочной деятельности в условиях реализации ФГОС. Информационные технологии.</a:t>
            </a:r>
          </a:p>
          <a:p>
            <a:pPr algn="just"/>
            <a:r>
              <a:rPr lang="ru-RU" sz="1150" b="1" i="1" dirty="0">
                <a:latin typeface="Times New Roman" pitchFamily="18" charset="0"/>
                <a:cs typeface="Times New Roman" pitchFamily="18" charset="0"/>
              </a:rPr>
              <a:t>Аннотация</a:t>
            </a:r>
            <a:r>
              <a:rPr lang="ru-RU" sz="1150" dirty="0">
                <a:latin typeface="Times New Roman" pitchFamily="18" charset="0"/>
                <a:cs typeface="Times New Roman" pitchFamily="18" charset="0"/>
              </a:rPr>
              <a:t>:</a:t>
            </a:r>
          </a:p>
          <a:p>
            <a:pPr algn="just"/>
            <a:r>
              <a:rPr lang="ru-RU" sz="1150" i="1" dirty="0">
                <a:latin typeface="Times New Roman" pitchFamily="18" charset="0"/>
                <a:cs typeface="Times New Roman" pitchFamily="18" charset="0"/>
              </a:rPr>
              <a:t>Информационные технологии входят во все сферы жизни; в школе и дома компьютер сопутствует нашим детям, даже заменяет друзей. Современные ученики способны с завидной легкостью овладеть навыками работы с различными электронными компьютерными новинками. Использование интерактивного оборудования на уроках позволяет разнообразить формы работы и деятельность учащихся, активизировать их внимание, повышает творческий потенциал личности, мотивацию к успешному изучению учебного материала. Когда на уроке я использую компьютерное оборудование, всем ребятам хочется идти к доске. Можно отправиться с известными героями мультфильмов в увлекательное путешествие. Добрые помощники – герои мультфильмов – будут говорить и помогать ученикам пройти через все испытания.</a:t>
            </a:r>
            <a:endParaRPr lang="ru-RU" sz="1150" dirty="0">
              <a:latin typeface="Times New Roman" pitchFamily="18" charset="0"/>
              <a:cs typeface="Times New Roman" pitchFamily="18" charset="0"/>
            </a:endParaRPr>
          </a:p>
          <a:p>
            <a:pPr algn="just"/>
            <a:r>
              <a:rPr lang="ru-RU" sz="1150" b="1" dirty="0">
                <a:latin typeface="Times New Roman" pitchFamily="18" charset="0"/>
                <a:cs typeface="Times New Roman" pitchFamily="18" charset="0"/>
              </a:rPr>
              <a:t>//Учитель. – 2015. - №4. – С. 49.</a:t>
            </a:r>
            <a:endParaRPr lang="ru-RU" sz="115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383376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5280" y="692696"/>
            <a:ext cx="8784976" cy="6463308"/>
          </a:xfrm>
          <a:prstGeom prst="rect">
            <a:avLst/>
          </a:prstGeom>
        </p:spPr>
        <p:txBody>
          <a:bodyPr wrap="square">
            <a:spAutoFit/>
          </a:bodyPr>
          <a:lstStyle/>
          <a:p>
            <a:pPr algn="just"/>
            <a:r>
              <a:rPr lang="ru-RU" sz="1200" b="1" dirty="0">
                <a:latin typeface="Times New Roman" pitchFamily="18" charset="0"/>
                <a:cs typeface="Times New Roman" pitchFamily="18" charset="0"/>
              </a:rPr>
              <a:t>22. </a:t>
            </a:r>
            <a:r>
              <a:rPr lang="ru-RU" sz="1200" b="1" dirty="0" err="1">
                <a:latin typeface="Times New Roman" pitchFamily="18" charset="0"/>
                <a:cs typeface="Times New Roman" pitchFamily="18" charset="0"/>
              </a:rPr>
              <a:t>Долян</a:t>
            </a:r>
            <a:r>
              <a:rPr lang="ru-RU" sz="1200" b="1" dirty="0">
                <a:latin typeface="Times New Roman" pitchFamily="18" charset="0"/>
                <a:cs typeface="Times New Roman" pitchFamily="18" charset="0"/>
              </a:rPr>
              <a:t> Е. И.</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Оценивание и фиксация учебных достижений учащихся средствами информационно-коммуникационных технологий.</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Личный педагогический опыт и знакомство с опытом коллег [2; 3; 4] позволяет сделать вывод, что применение в различных сочетаниях разных форм контроля с использованием ИКТ существенно повышает интерес учащихся к предмету, предоставляет им возможность оценить свои знания и умения, проявляющиеся в учебных действиях и действиях товарищей, проверить и обосновать их правильность, найти ошибку, исправить её, следовательно, осознать и освоить разные способы оперирования материалом, его внутреннюю логику. На таких учебных занятиях у учеников формируется ответственность, честность, навыки взаимопомощи и взаимоответственности. В целом в классе устанавливается благоприятный психологический климат и интеллектуальный фон на уроках, создаётся и укрепляется мотивация на качественное освоение учебного материала, добросовестную подготовку к урокам.</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//Управление начальной школой. – 2015. - №7. – С. 17.</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23. Якушина Е. В.</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Сетевые образовательные ресурсы на уроке и после уроков.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Мультимедийный урок. Виртуальные музеи. Уроки МХТ. Электронные библиотеки.</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//Народное образование. – 2015. - №1. – С. 144.</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24. Федорова Г. А.</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Профессиональная подготовка учителей к реализации дистанционных образовательных технологий в современной школе.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соответствии с новыми поправками в Федеральном законе «Об образовании» актуализируется проблема внедрения дистанционных образовательных технологий в школы. В статье определены направления профессиональной подготовки учителей к дистанционному обучению, перечислены основные формы профессиональной подготовки учителей в области дистанционных образовательных технологий на этапе обучения в педагогическом вузе и повышения квалификации. В тексте статьи представлено содержание дисциплины «Технологии дистанционного и смешанного обучения в информационной образовательной среде» по направлению подготовки 050100.68 «Педагогическое образование» магистерская программа: «Информатика в образовании», определены возможности развития профессиональной компетентности будущих учителей за счет внедрения смешанных образовательных технологий на основе образовательного портала педагогического вуза.</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//Муниципальное образование: инновации и эксперимент.–2015.-№1.–С. 35.</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66039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8128"/>
            <a:ext cx="7253056" cy="523220"/>
          </a:xfrm>
          <a:prstGeom prst="rect">
            <a:avLst/>
          </a:prstGeom>
          <a:noFill/>
        </p:spPr>
        <p:txBody>
          <a:bodyPr wrap="square" rtlCol="0">
            <a:spAutoFit/>
          </a:bodyPr>
          <a:lstStyle/>
          <a:p>
            <a:pPr algn="ctr"/>
            <a:r>
              <a:rPr lang="ru-RU" sz="1400" dirty="0"/>
              <a:t>Кафедра развития новых технологий дополнительного</a:t>
            </a:r>
          </a:p>
          <a:p>
            <a:pPr algn="ctr"/>
            <a:r>
              <a:rPr lang="ru-RU" sz="1400" dirty="0"/>
              <a:t>профессионального педагогического образования</a:t>
            </a:r>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05280" y="692696"/>
            <a:ext cx="8784976" cy="5909310"/>
          </a:xfrm>
          <a:prstGeom prst="rect">
            <a:avLst/>
          </a:prstGeom>
        </p:spPr>
        <p:txBody>
          <a:bodyPr wrap="square">
            <a:spAutoFit/>
          </a:bodyPr>
          <a:lstStyle/>
          <a:p>
            <a:pPr algn="ctr"/>
            <a:r>
              <a:rPr lang="ru-RU" sz="1400" b="1" dirty="0">
                <a:latin typeface="Times New Roman" pitchFamily="18" charset="0"/>
                <a:cs typeface="Times New Roman" pitchFamily="18" charset="0"/>
              </a:rPr>
              <a:t>2. КАТАЛОГ СТАТЕЙ</a:t>
            </a:r>
            <a:endParaRPr lang="ru-RU" sz="1400" dirty="0">
              <a:latin typeface="Times New Roman" pitchFamily="18" charset="0"/>
              <a:cs typeface="Times New Roman" pitchFamily="18" charset="0"/>
            </a:endParaRPr>
          </a:p>
          <a:p>
            <a:pPr algn="ctr"/>
            <a:r>
              <a:rPr lang="ru-RU" sz="1400" b="1" dirty="0">
                <a:latin typeface="Times New Roman" pitchFamily="18" charset="0"/>
                <a:cs typeface="Times New Roman" pitchFamily="18" charset="0"/>
              </a:rPr>
              <a:t>РАЗДЕЛ «Информатизация образования»</a:t>
            </a:r>
            <a:endParaRPr lang="ru-RU" sz="1400" dirty="0">
              <a:latin typeface="Times New Roman" pitchFamily="18" charset="0"/>
              <a:cs typeface="Times New Roman" pitchFamily="18" charset="0"/>
            </a:endParaRPr>
          </a:p>
          <a:p>
            <a:r>
              <a:rPr lang="ru-RU" sz="1200" b="1" dirty="0"/>
              <a:t> </a:t>
            </a:r>
            <a:endParaRPr lang="ru-RU" sz="1200" dirty="0"/>
          </a:p>
          <a:p>
            <a:pPr algn="just"/>
            <a:r>
              <a:rPr lang="ru-RU" sz="1200" b="1" dirty="0">
                <a:latin typeface="Times New Roman" pitchFamily="18" charset="0"/>
                <a:cs typeface="Times New Roman" pitchFamily="18" charset="0"/>
              </a:rPr>
              <a:t>1. </a:t>
            </a:r>
            <a:r>
              <a:rPr lang="ru-RU" sz="1200" b="1" dirty="0" err="1">
                <a:latin typeface="Times New Roman" pitchFamily="18" charset="0"/>
                <a:cs typeface="Times New Roman" pitchFamily="18" charset="0"/>
              </a:rPr>
              <a:t>Баутина</a:t>
            </a:r>
            <a:r>
              <a:rPr lang="ru-RU" sz="1200" b="1" dirty="0">
                <a:latin typeface="Times New Roman" pitchFamily="18" charset="0"/>
                <a:cs typeface="Times New Roman" pitchFamily="18" charset="0"/>
              </a:rPr>
              <a:t> М. В.</a:t>
            </a:r>
            <a:r>
              <a:rPr lang="ru-RU" sz="1200" dirty="0">
                <a:latin typeface="Times New Roman" pitchFamily="18" charset="0"/>
                <a:cs typeface="Times New Roman" pitchFamily="18" charset="0"/>
              </a:rPr>
              <a:t> IT- инструменты для создания электронных образовательных ресурсов.</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содержится обзор наиболее удобных, несложных инструментов и методов для формирования такой базы. Предложенные автором варианты подойдут даже неопытным пользователям ИКТ. В тексте приведена доступная для понимания широким кругом читателей терминология, даются необходимые расшифровки сложных понятий.</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№9. – С. 10.</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2. Гуськов В. С.</a:t>
            </a:r>
            <a:endParaRPr lang="ru-RU" sz="1200" dirty="0">
              <a:latin typeface="Times New Roman" pitchFamily="18" charset="0"/>
              <a:cs typeface="Times New Roman" pitchFamily="18" charset="0"/>
            </a:endParaRPr>
          </a:p>
          <a:p>
            <a:pPr algn="just"/>
            <a:r>
              <a:rPr lang="en-US" sz="1200" dirty="0">
                <a:latin typeface="Times New Roman" pitchFamily="18" charset="0"/>
                <a:cs typeface="Times New Roman" pitchFamily="18" charset="0"/>
              </a:rPr>
              <a:t>Microsoft office </a:t>
            </a:r>
            <a:r>
              <a:rPr lang="ru-RU" sz="1200" dirty="0">
                <a:latin typeface="Times New Roman" pitchFamily="18" charset="0"/>
                <a:cs typeface="Times New Roman" pitchFamily="18" charset="0"/>
              </a:rPr>
              <a:t>365 в работе заместителя директора школы. Организация и проведение спецкурсов с помощью инструментов </a:t>
            </a:r>
            <a:r>
              <a:rPr lang="ru-RU" sz="1200" dirty="0" err="1">
                <a:latin typeface="Times New Roman" pitchFamily="18" charset="0"/>
                <a:cs typeface="Times New Roman" pitchFamily="18" charset="0"/>
              </a:rPr>
              <a:t>майкрософт</a:t>
            </a:r>
            <a:r>
              <a:rPr lang="ru-RU" sz="1200" dirty="0">
                <a:latin typeface="Times New Roman" pitchFamily="18" charset="0"/>
                <a:cs typeface="Times New Roman" pitchFamily="18" charset="0"/>
              </a:rPr>
              <a:t>.</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освещается опыт использования компонентов </a:t>
            </a:r>
            <a:r>
              <a:rPr lang="en-US" sz="1200" i="1" dirty="0">
                <a:latin typeface="Times New Roman" pitchFamily="18" charset="0"/>
                <a:cs typeface="Times New Roman" pitchFamily="18" charset="0"/>
              </a:rPr>
              <a:t>Microsoft office</a:t>
            </a:r>
            <a:r>
              <a:rPr lang="ru-RU" sz="1200" i="1" dirty="0">
                <a:latin typeface="Times New Roman" pitchFamily="18" charset="0"/>
                <a:cs typeface="Times New Roman" pitchFamily="18" charset="0"/>
              </a:rPr>
              <a:t> 365 в работе заместителя директора школы по следующим направлениям: систематизированная совместная работа с документами внутри коллектива лицея; организация и проведение занятий по спецкурсам с помощью компонентов </a:t>
            </a:r>
            <a:r>
              <a:rPr lang="en-US" sz="1200" i="1" dirty="0">
                <a:latin typeface="Times New Roman" pitchFamily="18" charset="0"/>
                <a:cs typeface="Times New Roman" pitchFamily="18" charset="0"/>
              </a:rPr>
              <a:t>Class Notebook</a:t>
            </a:r>
            <a:r>
              <a:rPr lang="ru-RU" sz="1200" i="1" dirty="0">
                <a:latin typeface="Times New Roman" pitchFamily="18" charset="0"/>
                <a:cs typeface="Times New Roman" pitchFamily="18" charset="0"/>
              </a:rPr>
              <a:t>  и </a:t>
            </a:r>
            <a:r>
              <a:rPr lang="en-US" sz="1200" i="1" dirty="0">
                <a:latin typeface="Times New Roman" pitchFamily="18" charset="0"/>
                <a:cs typeface="Times New Roman" pitchFamily="18" charset="0"/>
              </a:rPr>
              <a:t>Teams</a:t>
            </a:r>
            <a:r>
              <a:rPr lang="ru-RU" sz="1200" i="1" dirty="0">
                <a:latin typeface="Times New Roman" pitchFamily="18" charset="0"/>
                <a:cs typeface="Times New Roman" pitchFamily="18" charset="0"/>
              </a:rPr>
              <a:t>.</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//Методист. - 2020. - №4. – С. 2.</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 </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3. Карпенко М. П.</a:t>
            </a:r>
            <a:endParaRPr lang="ru-RU" sz="1200" dirty="0">
              <a:latin typeface="Times New Roman" pitchFamily="18" charset="0"/>
              <a:cs typeface="Times New Roman" pitchFamily="18" charset="0"/>
            </a:endParaRPr>
          </a:p>
          <a:p>
            <a:pPr algn="just"/>
            <a:r>
              <a:rPr lang="ru-RU" sz="1200" dirty="0">
                <a:latin typeface="Times New Roman" pitchFamily="18" charset="0"/>
                <a:cs typeface="Times New Roman" pitchFamily="18" charset="0"/>
              </a:rPr>
              <a:t>Платформенное образование.</a:t>
            </a:r>
          </a:p>
          <a:p>
            <a:pPr algn="just"/>
            <a:r>
              <a:rPr lang="ru-RU" sz="1200" b="1" i="1" dirty="0">
                <a:latin typeface="Times New Roman" pitchFamily="18" charset="0"/>
                <a:cs typeface="Times New Roman" pitchFamily="18" charset="0"/>
              </a:rPr>
              <a:t>Аннотация</a:t>
            </a:r>
            <a:r>
              <a:rPr lang="ru-RU" sz="1200" dirty="0">
                <a:latin typeface="Times New Roman" pitchFamily="18" charset="0"/>
                <a:cs typeface="Times New Roman" pitchFamily="18" charset="0"/>
              </a:rPr>
              <a:t>:</a:t>
            </a:r>
          </a:p>
          <a:p>
            <a:pPr algn="just"/>
            <a:r>
              <a:rPr lang="ru-RU" sz="1200" i="1" dirty="0">
                <a:latin typeface="Times New Roman" pitchFamily="18" charset="0"/>
                <a:cs typeface="Times New Roman" pitchFamily="18" charset="0"/>
              </a:rPr>
              <a:t>В статье представлен авторский взгляд на терминологию в сфере образования, связанную с развитием инновационных телекоммуникационных образовательных технологий, проведен сравнительный анализ образовательных дидактик. На основании постулатов применения цифровой образовательной платформы и ее свойств на примере платформы </a:t>
            </a:r>
            <a:r>
              <a:rPr lang="ru-RU" sz="1200" i="1" dirty="0" err="1">
                <a:latin typeface="Times New Roman" pitchFamily="18" charset="0"/>
                <a:cs typeface="Times New Roman" pitchFamily="18" charset="0"/>
              </a:rPr>
              <a:t>Ровеб</a:t>
            </a:r>
            <a:r>
              <a:rPr lang="ru-RU" sz="1200" i="1" dirty="0">
                <a:latin typeface="Times New Roman" pitchFamily="18" charset="0"/>
                <a:cs typeface="Times New Roman" pitchFamily="18" charset="0"/>
              </a:rPr>
              <a:t> доказано, что наилучшим вариантом парадигмы современного образования является платформенное образование, воплощающее роботизированную дидактику, осуществляемую в Веб-среде.</a:t>
            </a:r>
            <a:endParaRPr lang="ru-RU" sz="1200" dirty="0">
              <a:latin typeface="Times New Roman" pitchFamily="18" charset="0"/>
              <a:cs typeface="Times New Roman" pitchFamily="18" charset="0"/>
            </a:endParaRPr>
          </a:p>
          <a:p>
            <a:pPr algn="just"/>
            <a:r>
              <a:rPr lang="ru-RU" sz="1200" b="1" dirty="0">
                <a:latin typeface="Times New Roman" pitchFamily="18" charset="0"/>
                <a:cs typeface="Times New Roman" pitchFamily="18" charset="0"/>
              </a:rPr>
              <a:t>//Инновации в образовании. – 2020. - №3. – С. 30.</a:t>
            </a:r>
            <a:endParaRPr lang="ru-RU" sz="1200" dirty="0">
              <a:latin typeface="Times New Roman" pitchFamily="18" charset="0"/>
              <a:cs typeface="Times New Roman" pitchFamily="18" charset="0"/>
            </a:endParaRPr>
          </a:p>
          <a:p>
            <a:endParaRPr lang="ru-RU" sz="1200" dirty="0"/>
          </a:p>
          <a:p>
            <a:pPr algn="just"/>
            <a:endParaRPr lang="ru-RU" sz="1200" dirty="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305640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4600</Words>
  <Application>Microsoft Office PowerPoint</Application>
  <PresentationFormat>Экран (4:3)</PresentationFormat>
  <Paragraphs>1575</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бюро</cp:lastModifiedBy>
  <cp:revision>19</cp:revision>
  <dcterms:created xsi:type="dcterms:W3CDTF">2021-02-04T06:22:59Z</dcterms:created>
  <dcterms:modified xsi:type="dcterms:W3CDTF">2022-06-16T07:26:11Z</dcterms:modified>
</cp:coreProperties>
</file>