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86" r:id="rId6"/>
    <p:sldId id="260" r:id="rId7"/>
    <p:sldId id="261" r:id="rId8"/>
    <p:sldId id="262" r:id="rId9"/>
    <p:sldId id="264" r:id="rId10"/>
    <p:sldId id="265" r:id="rId11"/>
    <p:sldId id="296" r:id="rId12"/>
    <p:sldId id="295" r:id="rId13"/>
    <p:sldId id="294" r:id="rId14"/>
    <p:sldId id="293" r:id="rId15"/>
    <p:sldId id="292" r:id="rId16"/>
    <p:sldId id="297" r:id="rId17"/>
    <p:sldId id="298" r:id="rId18"/>
  </p:sldIdLst>
  <p:sldSz cx="9144000" cy="6858000" type="screen4x3"/>
  <p:notesSz cx="9144000" cy="6858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3" d="100"/>
          <a:sy n="103" d="100"/>
        </p:scale>
        <p:origin x="-204" y="-9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2/7/2022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600" b="0" i="0">
                <a:solidFill>
                  <a:schemeClr val="tx1"/>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sz="1300" b="0" i="1">
                <a:solidFill>
                  <a:schemeClr val="tx1"/>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2/7/2022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600" b="0" i="0">
                <a:solidFill>
                  <a:schemeClr val="tx1"/>
                </a:solidFill>
                <a:latin typeface="Calibri"/>
                <a:cs typeface="Calibri"/>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2/7/2022</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0" y="0"/>
            <a:ext cx="9144000" cy="6857999"/>
          </a:xfrm>
          <a:prstGeom prst="rect">
            <a:avLst/>
          </a:prstGeom>
        </p:spPr>
      </p:pic>
      <p:sp>
        <p:nvSpPr>
          <p:cNvPr id="2" name="Holder 2"/>
          <p:cNvSpPr>
            <a:spLocks noGrp="1"/>
          </p:cNvSpPr>
          <p:nvPr>
            <p:ph type="title"/>
          </p:nvPr>
        </p:nvSpPr>
        <p:spPr/>
        <p:txBody>
          <a:bodyPr lIns="0" tIns="0" rIns="0" bIns="0"/>
          <a:lstStyle>
            <a:lvl1pPr>
              <a:defRPr sz="1600" b="0" i="0">
                <a:solidFill>
                  <a:schemeClr val="tx1"/>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2/7/2022</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2/7/2022</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7" cstate="print"/>
          <a:stretch>
            <a:fillRect/>
          </a:stretch>
        </p:blipFill>
        <p:spPr>
          <a:xfrm>
            <a:off x="0" y="0"/>
            <a:ext cx="1890902" cy="560070"/>
          </a:xfrm>
          <a:prstGeom prst="rect">
            <a:avLst/>
          </a:prstGeom>
        </p:spPr>
      </p:pic>
      <p:sp>
        <p:nvSpPr>
          <p:cNvPr id="2" name="Holder 2"/>
          <p:cNvSpPr>
            <a:spLocks noGrp="1"/>
          </p:cNvSpPr>
          <p:nvPr>
            <p:ph type="title"/>
          </p:nvPr>
        </p:nvSpPr>
        <p:spPr>
          <a:xfrm>
            <a:off x="3633342" y="237185"/>
            <a:ext cx="3767454" cy="269240"/>
          </a:xfrm>
          <a:prstGeom prst="rect">
            <a:avLst/>
          </a:prstGeom>
        </p:spPr>
        <p:txBody>
          <a:bodyPr wrap="square" lIns="0" tIns="0" rIns="0" bIns="0">
            <a:spAutoFit/>
          </a:bodyPr>
          <a:lstStyle>
            <a:lvl1pPr>
              <a:defRPr sz="1600" b="0" i="0">
                <a:solidFill>
                  <a:schemeClr val="tx1"/>
                </a:solidFill>
                <a:latin typeface="Calibri"/>
                <a:cs typeface="Calibri"/>
              </a:defRPr>
            </a:lvl1pPr>
          </a:lstStyle>
          <a:p>
            <a:endParaRPr/>
          </a:p>
        </p:txBody>
      </p:sp>
      <p:sp>
        <p:nvSpPr>
          <p:cNvPr id="3" name="Holder 3"/>
          <p:cNvSpPr>
            <a:spLocks noGrp="1"/>
          </p:cNvSpPr>
          <p:nvPr>
            <p:ph type="body" idx="1"/>
          </p:nvPr>
        </p:nvSpPr>
        <p:spPr>
          <a:xfrm>
            <a:off x="402437" y="2392425"/>
            <a:ext cx="8484870" cy="4185284"/>
          </a:xfrm>
          <a:prstGeom prst="rect">
            <a:avLst/>
          </a:prstGeom>
        </p:spPr>
        <p:txBody>
          <a:bodyPr wrap="square" lIns="0" tIns="0" rIns="0" bIns="0">
            <a:spAutoFit/>
          </a:bodyPr>
          <a:lstStyle>
            <a:lvl1pPr>
              <a:defRPr sz="1300" b="0" i="1">
                <a:solidFill>
                  <a:schemeClr val="tx1"/>
                </a:solidFill>
                <a:latin typeface="Calibri"/>
                <a:cs typeface="Calibri"/>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2/7/2022</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calameo.com/read/006398858e9b8ed5cc090"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81000" y="2819400"/>
            <a:ext cx="8568690" cy="935513"/>
          </a:xfrm>
          <a:prstGeom prst="rect">
            <a:avLst/>
          </a:prstGeom>
        </p:spPr>
        <p:txBody>
          <a:bodyPr vert="horz" wrap="square" lIns="0" tIns="12065" rIns="0" bIns="0" rtlCol="0">
            <a:spAutoFit/>
          </a:bodyPr>
          <a:lstStyle/>
          <a:p>
            <a:r>
              <a:rPr lang="ru-RU" sz="3200" b="1" dirty="0"/>
              <a:t>«</a:t>
            </a:r>
            <a:r>
              <a:rPr lang="ru-RU" sz="3200" b="1" dirty="0" smtClean="0"/>
              <a:t>ОСНОВЫ ПЕДАГОГИЧЕСКОГО МЕНЕДЖМЕНТА</a:t>
            </a:r>
            <a:r>
              <a:rPr lang="ru-RU" sz="3200" b="1" dirty="0"/>
              <a:t>»</a:t>
            </a:r>
            <a:r>
              <a:rPr lang="ru-RU" sz="2800" dirty="0"/>
              <a:t/>
            </a:r>
            <a:br>
              <a:rPr lang="ru-RU" sz="2800" dirty="0"/>
            </a:br>
            <a:endParaRPr sz="2800" dirty="0">
              <a:latin typeface="Calibri"/>
              <a:cs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017647" y="0"/>
            <a:ext cx="4998085" cy="269240"/>
          </a:xfrm>
          <a:prstGeom prst="rect">
            <a:avLst/>
          </a:prstGeom>
        </p:spPr>
        <p:txBody>
          <a:bodyPr vert="horz" wrap="square" lIns="0" tIns="12065" rIns="0" bIns="0" rtlCol="0">
            <a:spAutoFit/>
          </a:bodyPr>
          <a:lstStyle/>
          <a:p>
            <a:pPr marL="12700">
              <a:lnSpc>
                <a:spcPct val="100000"/>
              </a:lnSpc>
              <a:spcBef>
                <a:spcPts val="95"/>
              </a:spcBef>
            </a:pPr>
            <a:r>
              <a:rPr sz="1600" spc="-10" dirty="0">
                <a:latin typeface="Calibri"/>
                <a:cs typeface="Calibri"/>
              </a:rPr>
              <a:t>Кафедра</a:t>
            </a:r>
            <a:r>
              <a:rPr sz="1600" spc="25" dirty="0">
                <a:latin typeface="Calibri"/>
                <a:cs typeface="Calibri"/>
              </a:rPr>
              <a:t> </a:t>
            </a:r>
            <a:r>
              <a:rPr sz="1600" spc="-10" dirty="0">
                <a:latin typeface="Calibri"/>
                <a:cs typeface="Calibri"/>
              </a:rPr>
              <a:t>управления</a:t>
            </a:r>
            <a:r>
              <a:rPr sz="1600" spc="5" dirty="0">
                <a:latin typeface="Calibri"/>
                <a:cs typeface="Calibri"/>
              </a:rPr>
              <a:t> </a:t>
            </a:r>
            <a:r>
              <a:rPr sz="1600" spc="-10" dirty="0">
                <a:latin typeface="Calibri"/>
                <a:cs typeface="Calibri"/>
              </a:rPr>
              <a:t>развитием</a:t>
            </a:r>
            <a:r>
              <a:rPr sz="1600" spc="15" dirty="0">
                <a:latin typeface="Calibri"/>
                <a:cs typeface="Calibri"/>
              </a:rPr>
              <a:t> </a:t>
            </a:r>
            <a:r>
              <a:rPr sz="1600" spc="-10" dirty="0">
                <a:latin typeface="Calibri"/>
                <a:cs typeface="Calibri"/>
              </a:rPr>
              <a:t>образовательных систем</a:t>
            </a:r>
            <a:endParaRPr sz="1600" dirty="0">
              <a:latin typeface="Calibri"/>
              <a:cs typeface="Calibri"/>
            </a:endParaRPr>
          </a:p>
        </p:txBody>
      </p:sp>
      <p:sp>
        <p:nvSpPr>
          <p:cNvPr id="3" name="object 3"/>
          <p:cNvSpPr txBox="1">
            <a:spLocks noGrp="1"/>
          </p:cNvSpPr>
          <p:nvPr>
            <p:ph type="title"/>
          </p:nvPr>
        </p:nvSpPr>
        <p:spPr>
          <a:xfrm>
            <a:off x="3579177" y="260730"/>
            <a:ext cx="3767454" cy="269240"/>
          </a:xfrm>
          <a:prstGeom prst="rect">
            <a:avLst/>
          </a:prstGeom>
        </p:spPr>
        <p:txBody>
          <a:bodyPr vert="horz" wrap="square" lIns="0" tIns="12065" rIns="0" bIns="0" rtlCol="0">
            <a:spAutoFit/>
          </a:bodyPr>
          <a:lstStyle/>
          <a:p>
            <a:pPr marL="12700">
              <a:lnSpc>
                <a:spcPct val="100000"/>
              </a:lnSpc>
              <a:spcBef>
                <a:spcPts val="95"/>
              </a:spcBef>
            </a:pPr>
            <a:r>
              <a:rPr spc="-10" dirty="0"/>
              <a:t>общего</a:t>
            </a:r>
            <a:r>
              <a:rPr spc="-5" dirty="0"/>
              <a:t> и</a:t>
            </a:r>
            <a:r>
              <a:rPr spc="5" dirty="0"/>
              <a:t> </a:t>
            </a:r>
            <a:r>
              <a:rPr spc="-10" dirty="0"/>
              <a:t>профессионального</a:t>
            </a:r>
            <a:r>
              <a:rPr spc="35" dirty="0"/>
              <a:t> </a:t>
            </a:r>
            <a:r>
              <a:rPr spc="-5" dirty="0"/>
              <a:t>образования</a:t>
            </a:r>
          </a:p>
        </p:txBody>
      </p:sp>
      <p:sp>
        <p:nvSpPr>
          <p:cNvPr id="4" name="object 4"/>
          <p:cNvSpPr/>
          <p:nvPr/>
        </p:nvSpPr>
        <p:spPr>
          <a:xfrm>
            <a:off x="2105025" y="529970"/>
            <a:ext cx="6715759" cy="0"/>
          </a:xfrm>
          <a:custGeom>
            <a:avLst/>
            <a:gdLst/>
            <a:ahLst/>
            <a:cxnLst/>
            <a:rect l="l" t="t" r="r" b="b"/>
            <a:pathLst>
              <a:path w="6715759">
                <a:moveTo>
                  <a:pt x="0" y="0"/>
                </a:moveTo>
                <a:lnTo>
                  <a:pt x="6715506" y="0"/>
                </a:lnTo>
              </a:path>
            </a:pathLst>
          </a:custGeom>
          <a:ln w="28575">
            <a:solidFill>
              <a:srgbClr val="A6A6A6"/>
            </a:solidFill>
          </a:ln>
        </p:spPr>
        <p:txBody>
          <a:bodyPr wrap="square" lIns="0" tIns="0" rIns="0" bIns="0" rtlCol="0"/>
          <a:lstStyle/>
          <a:p>
            <a:endParaRPr/>
          </a:p>
        </p:txBody>
      </p:sp>
      <p:sp>
        <p:nvSpPr>
          <p:cNvPr id="5" name="object 5"/>
          <p:cNvSpPr txBox="1"/>
          <p:nvPr/>
        </p:nvSpPr>
        <p:spPr>
          <a:xfrm>
            <a:off x="276389" y="1143000"/>
            <a:ext cx="8630920" cy="4506362"/>
          </a:xfrm>
          <a:prstGeom prst="rect">
            <a:avLst/>
          </a:prstGeom>
        </p:spPr>
        <p:txBody>
          <a:bodyPr vert="horz" wrap="square" lIns="0" tIns="12700" rIns="0" bIns="0" rtlCol="0">
            <a:spAutoFit/>
          </a:bodyPr>
          <a:lstStyle/>
          <a:p>
            <a:pPr marL="12700">
              <a:lnSpc>
                <a:spcPct val="100000"/>
              </a:lnSpc>
              <a:spcBef>
                <a:spcPts val="100"/>
              </a:spcBef>
            </a:pPr>
            <a:endParaRPr lang="ru-RU" sz="1200" dirty="0" smtClean="0">
              <a:latin typeface="Calibri"/>
              <a:cs typeface="Calibri"/>
            </a:endParaRPr>
          </a:p>
          <a:p>
            <a:r>
              <a:rPr lang="ru-RU" sz="1400" b="1" dirty="0">
                <a:latin typeface="Times New Roman" panose="02020603050405020304" pitchFamily="18" charset="0"/>
                <a:cs typeface="Times New Roman" panose="02020603050405020304" pitchFamily="18" charset="0"/>
              </a:rPr>
              <a:t>3. Киршин П. А.</a:t>
            </a:r>
            <a:endParaRPr lang="ru-RU" sz="1400" dirty="0">
              <a:latin typeface="Times New Roman" panose="02020603050405020304" pitchFamily="18" charset="0"/>
              <a:cs typeface="Times New Roman" panose="02020603050405020304" pitchFamily="18" charset="0"/>
            </a:endParaRPr>
          </a:p>
          <a:p>
            <a:r>
              <a:rPr lang="ru-RU" sz="1400" dirty="0">
                <a:latin typeface="Times New Roman" panose="02020603050405020304" pitchFamily="18" charset="0"/>
                <a:cs typeface="Times New Roman" panose="02020603050405020304" pitchFamily="18" charset="0"/>
              </a:rPr>
              <a:t>Практика использования технологий тайм-менеджмента в элективном курсе «Планирование карьеры».</a:t>
            </a:r>
          </a:p>
          <a:p>
            <a:r>
              <a:rPr lang="ru-RU" sz="1400" b="1" i="1" dirty="0">
                <a:latin typeface="Times New Roman" panose="02020603050405020304" pitchFamily="18" charset="0"/>
                <a:cs typeface="Times New Roman" panose="02020603050405020304" pitchFamily="18" charset="0"/>
              </a:rPr>
              <a:t>Аннотация</a:t>
            </a:r>
            <a:r>
              <a:rPr lang="ru-RU" sz="1400" i="1" dirty="0">
                <a:latin typeface="Times New Roman" panose="02020603050405020304" pitchFamily="18" charset="0"/>
                <a:cs typeface="Times New Roman" panose="02020603050405020304" pitchFamily="18" charset="0"/>
              </a:rPr>
              <a:t>:</a:t>
            </a:r>
          </a:p>
          <a:p>
            <a:r>
              <a:rPr lang="ru-RU" sz="1400" i="1" dirty="0">
                <a:latin typeface="Times New Roman" panose="02020603050405020304" pitchFamily="18" charset="0"/>
                <a:cs typeface="Times New Roman" panose="02020603050405020304" pitchFamily="18" charset="0"/>
              </a:rPr>
              <a:t>В статье произведена трансляция опыта внедрения некоторых технологий тайм-менеджмента в содержание преподаваемого в школе элективного курса «Планирование карьеры». Реализация этой идеи может способствовать проектированию новых форм и методов организации учебного процесса, повышению его эффективности, соответствия его результатов запросам общества и рынка. Использование данных методик позволит повысить эффективность деятельности и минимизировать стресс</a:t>
            </a:r>
            <a:r>
              <a:rPr lang="ru-RU" sz="1400" dirty="0">
                <a:latin typeface="Times New Roman" panose="02020603050405020304" pitchFamily="18" charset="0"/>
                <a:cs typeface="Times New Roman" panose="02020603050405020304" pitchFamily="18" charset="0"/>
              </a:rPr>
              <a:t>.</a:t>
            </a:r>
          </a:p>
          <a:p>
            <a:r>
              <a:rPr lang="ru-RU" sz="1400" b="1" dirty="0">
                <a:latin typeface="Times New Roman" panose="02020603050405020304" pitchFamily="18" charset="0"/>
                <a:cs typeface="Times New Roman" panose="02020603050405020304" pitchFamily="18" charset="0"/>
              </a:rPr>
              <a:t>//Школьные технологии. – 2016. - № 3. – С. 121.</a:t>
            </a:r>
            <a:endParaRPr lang="ru-RU" sz="1400" dirty="0">
              <a:latin typeface="Times New Roman" panose="02020603050405020304" pitchFamily="18" charset="0"/>
              <a:cs typeface="Times New Roman" panose="02020603050405020304" pitchFamily="18" charset="0"/>
            </a:endParaRPr>
          </a:p>
          <a:p>
            <a:endParaRPr lang="en-US" sz="1400" b="1" dirty="0" smtClean="0">
              <a:latin typeface="Times New Roman" panose="02020603050405020304" pitchFamily="18" charset="0"/>
              <a:cs typeface="Times New Roman" panose="02020603050405020304" pitchFamily="18" charset="0"/>
            </a:endParaRPr>
          </a:p>
          <a:p>
            <a:r>
              <a:rPr lang="ru-RU" sz="1400" b="1" dirty="0" smtClean="0">
                <a:latin typeface="Times New Roman" panose="02020603050405020304" pitchFamily="18" charset="0"/>
                <a:cs typeface="Times New Roman" panose="02020603050405020304" pitchFamily="18" charset="0"/>
              </a:rPr>
              <a:t>4</a:t>
            </a:r>
            <a:r>
              <a:rPr lang="ru-RU" sz="1400" b="1" dirty="0">
                <a:latin typeface="Times New Roman" panose="02020603050405020304" pitchFamily="18" charset="0"/>
                <a:cs typeface="Times New Roman" panose="02020603050405020304" pitchFamily="18" charset="0"/>
              </a:rPr>
              <a:t>. Щербаков Р. Н.</a:t>
            </a:r>
            <a:endParaRPr lang="ru-RU" sz="1400" dirty="0">
              <a:latin typeface="Times New Roman" panose="02020603050405020304" pitchFamily="18" charset="0"/>
              <a:cs typeface="Times New Roman" panose="02020603050405020304" pitchFamily="18" charset="0"/>
            </a:endParaRPr>
          </a:p>
          <a:p>
            <a:r>
              <a:rPr lang="ru-RU" sz="1400" dirty="0">
                <a:latin typeface="Times New Roman" panose="02020603050405020304" pitchFamily="18" charset="0"/>
                <a:cs typeface="Times New Roman" panose="02020603050405020304" pitchFamily="18" charset="0"/>
              </a:rPr>
              <a:t>Понятие времени в обучении и воспитании.</a:t>
            </a:r>
          </a:p>
          <a:p>
            <a:r>
              <a:rPr lang="ru-RU" sz="1400" b="1" i="1" dirty="0">
                <a:latin typeface="Times New Roman" panose="02020603050405020304" pitchFamily="18" charset="0"/>
                <a:cs typeface="Times New Roman" panose="02020603050405020304" pitchFamily="18" charset="0"/>
              </a:rPr>
              <a:t>Аннотация</a:t>
            </a:r>
            <a:r>
              <a:rPr lang="ru-RU" sz="1400" dirty="0">
                <a:latin typeface="Times New Roman" panose="02020603050405020304" pitchFamily="18" charset="0"/>
                <a:cs typeface="Times New Roman" panose="02020603050405020304" pitchFamily="18" charset="0"/>
              </a:rPr>
              <a:t>:</a:t>
            </a:r>
          </a:p>
          <a:p>
            <a:r>
              <a:rPr lang="ru-RU" sz="1400" i="1" dirty="0">
                <a:latin typeface="Times New Roman" panose="02020603050405020304" pitchFamily="18" charset="0"/>
                <a:cs typeface="Times New Roman" panose="02020603050405020304" pitchFamily="18" charset="0"/>
              </a:rPr>
              <a:t>Загадка времени привлекает к себе практически каждого учащегося. Формирование в процессе обучения знаний о времени, его толкование наукой и восприятие самими учащимися служат приобретению объективных представлений о роли времени как в жизнедеятельности человечества и Вселенной в целом, так и в личной жизни: его учете и планировании.</a:t>
            </a:r>
            <a:endParaRPr lang="ru-RU" sz="1400" dirty="0">
              <a:latin typeface="Times New Roman" panose="02020603050405020304" pitchFamily="18" charset="0"/>
              <a:cs typeface="Times New Roman" panose="02020603050405020304" pitchFamily="18" charset="0"/>
            </a:endParaRPr>
          </a:p>
          <a:p>
            <a:r>
              <a:rPr lang="ru-RU" sz="1400" b="1" dirty="0">
                <a:latin typeface="Times New Roman" panose="02020603050405020304" pitchFamily="18" charset="0"/>
                <a:cs typeface="Times New Roman" panose="02020603050405020304" pitchFamily="18" charset="0"/>
              </a:rPr>
              <a:t>//Педагогика. – 2016. - № 9. – С. 37.</a:t>
            </a:r>
            <a:endParaRPr lang="ru-RU" sz="1400" dirty="0">
              <a:latin typeface="Times New Roman" panose="02020603050405020304" pitchFamily="18" charset="0"/>
              <a:cs typeface="Times New Roman" panose="02020603050405020304" pitchFamily="18" charset="0"/>
            </a:endParaRPr>
          </a:p>
          <a:p>
            <a:r>
              <a:rPr lang="ru-RU" sz="1400" dirty="0">
                <a:latin typeface="Times New Roman" panose="02020603050405020304" pitchFamily="18" charset="0"/>
                <a:cs typeface="Times New Roman" panose="02020603050405020304" pitchFamily="18" charset="0"/>
              </a:rPr>
              <a:t> </a:t>
            </a:r>
          </a:p>
          <a:p>
            <a:r>
              <a:rPr lang="ru-RU" sz="1400" dirty="0">
                <a:latin typeface="Times New Roman" panose="02020603050405020304" pitchFamily="18" charset="0"/>
                <a:cs typeface="Times New Roman" panose="02020603050405020304" pitchFamily="18" charset="0"/>
              </a:rPr>
              <a:t> </a:t>
            </a:r>
            <a:endParaRPr sz="1200" dirty="0">
              <a:latin typeface="Calibri"/>
              <a:cs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359005" y="762001"/>
            <a:ext cx="8484870" cy="5791200"/>
          </a:xfrm>
        </p:spPr>
        <p:txBody>
          <a:bodyPr/>
          <a:lstStyle/>
          <a:p>
            <a:r>
              <a:rPr lang="ru-RU" sz="1400" b="1" i="0" dirty="0">
                <a:latin typeface="Times New Roman" panose="02020603050405020304" pitchFamily="18" charset="0"/>
                <a:cs typeface="Times New Roman" panose="02020603050405020304" pitchFamily="18" charset="0"/>
              </a:rPr>
              <a:t>5. </a:t>
            </a:r>
            <a:r>
              <a:rPr lang="ru-RU" sz="1400" b="1" i="0" dirty="0" err="1">
                <a:latin typeface="Times New Roman" panose="02020603050405020304" pitchFamily="18" charset="0"/>
                <a:cs typeface="Times New Roman" panose="02020603050405020304" pitchFamily="18" charset="0"/>
              </a:rPr>
              <a:t>Плахтей</a:t>
            </a:r>
            <a:r>
              <a:rPr lang="ru-RU" sz="1400" b="1" i="0" dirty="0">
                <a:latin typeface="Times New Roman" panose="02020603050405020304" pitchFamily="18" charset="0"/>
                <a:cs typeface="Times New Roman" panose="02020603050405020304" pitchFamily="18" charset="0"/>
              </a:rPr>
              <a:t> З. Р., Ткачева Н.</a:t>
            </a:r>
            <a:endParaRPr lang="ru-RU" sz="1400" i="0" dirty="0">
              <a:latin typeface="Times New Roman" panose="02020603050405020304" pitchFamily="18" charset="0"/>
              <a:cs typeface="Times New Roman" panose="02020603050405020304" pitchFamily="18" charset="0"/>
            </a:endParaRPr>
          </a:p>
          <a:p>
            <a:r>
              <a:rPr lang="ru-RU" sz="1400" i="0" dirty="0">
                <a:latin typeface="Times New Roman" panose="02020603050405020304" pitchFamily="18" charset="0"/>
                <a:cs typeface="Times New Roman" panose="02020603050405020304" pitchFamily="18" charset="0"/>
              </a:rPr>
              <a:t>Тайм-менеджмент в дошкольной образовательной организации.</a:t>
            </a:r>
          </a:p>
          <a:p>
            <a:r>
              <a:rPr lang="ru-RU" sz="1400" b="1" dirty="0">
                <a:latin typeface="Times New Roman" panose="02020603050405020304" pitchFamily="18" charset="0"/>
                <a:cs typeface="Times New Roman" panose="02020603050405020304" pitchFamily="18" charset="0"/>
              </a:rPr>
              <a:t>Аннотация</a:t>
            </a:r>
            <a:r>
              <a:rPr lang="ru-RU" sz="1400" dirty="0">
                <a:latin typeface="Times New Roman" panose="02020603050405020304" pitchFamily="18" charset="0"/>
                <a:cs typeface="Times New Roman" panose="02020603050405020304" pitchFamily="18" charset="0"/>
              </a:rPr>
              <a:t>:</a:t>
            </a:r>
          </a:p>
          <a:p>
            <a:pPr algn="just"/>
            <a:r>
              <a:rPr lang="ru-RU" sz="1400" dirty="0">
                <a:latin typeface="Times New Roman" panose="02020603050405020304" pitchFamily="18" charset="0"/>
                <a:cs typeface="Times New Roman" panose="02020603050405020304" pitchFamily="18" charset="0"/>
              </a:rPr>
              <a:t>В статье обсуждается актуальность использования инновационных методик управление рабочим временем персонала в дошкольной образовательной организации; представлено описание возможных способов тайм-менеджмента и результаты предварительного изучения научных исследований сущности таких основополагающих понятий, как «управление», «тайм-менеджмент», применительно к руководителям дошкольных образовательных организаций, а также некоторые наблюдения за процессом формирования управленческой культуры руководителей по управлению рабочим временем работникам дошкольной образовательной организации.</a:t>
            </a:r>
          </a:p>
          <a:p>
            <a:r>
              <a:rPr lang="ru-RU" sz="1400" b="1" i="0" dirty="0">
                <a:latin typeface="Times New Roman" panose="02020603050405020304" pitchFamily="18" charset="0"/>
                <a:cs typeface="Times New Roman" panose="02020603050405020304" pitchFamily="18" charset="0"/>
              </a:rPr>
              <a:t>//Детский сад от А до Я. – 2016. - № 3. – С. 36.</a:t>
            </a:r>
            <a:endParaRPr lang="ru-RU" sz="1400" i="0" dirty="0">
              <a:latin typeface="Times New Roman" panose="02020603050405020304" pitchFamily="18" charset="0"/>
              <a:cs typeface="Times New Roman" panose="02020603050405020304" pitchFamily="18" charset="0"/>
            </a:endParaRPr>
          </a:p>
          <a:p>
            <a:r>
              <a:rPr lang="ru-RU" sz="1400" dirty="0">
                <a:latin typeface="Times New Roman" panose="02020603050405020304" pitchFamily="18" charset="0"/>
                <a:cs typeface="Times New Roman" panose="02020603050405020304" pitchFamily="18" charset="0"/>
              </a:rPr>
              <a:t> </a:t>
            </a:r>
          </a:p>
          <a:p>
            <a:r>
              <a:rPr lang="en-US" sz="1400" b="1" i="0" dirty="0">
                <a:latin typeface="Times New Roman" panose="02020603050405020304" pitchFamily="18" charset="0"/>
                <a:cs typeface="Times New Roman" panose="02020603050405020304" pitchFamily="18" charset="0"/>
              </a:rPr>
              <a:t>6</a:t>
            </a:r>
            <a:r>
              <a:rPr lang="ru-RU" sz="1400" b="1" i="0" dirty="0">
                <a:latin typeface="Times New Roman" panose="02020603050405020304" pitchFamily="18" charset="0"/>
                <a:cs typeface="Times New Roman" panose="02020603050405020304" pitchFamily="18" charset="0"/>
              </a:rPr>
              <a:t>. Анохина Н. Ф.</a:t>
            </a:r>
            <a:endParaRPr lang="ru-RU" sz="1400" i="0" dirty="0">
              <a:latin typeface="Times New Roman" panose="02020603050405020304" pitchFamily="18" charset="0"/>
              <a:cs typeface="Times New Roman" panose="02020603050405020304" pitchFamily="18" charset="0"/>
            </a:endParaRPr>
          </a:p>
          <a:p>
            <a:r>
              <a:rPr lang="ru-RU" sz="1400" i="0" dirty="0">
                <a:latin typeface="Times New Roman" panose="02020603050405020304" pitchFamily="18" charset="0"/>
                <a:cs typeface="Times New Roman" panose="02020603050405020304" pitchFamily="18" charset="0"/>
              </a:rPr>
              <a:t>Исследование факторов школьной неуспеваемости с позиций тайм-менеджмента.</a:t>
            </a:r>
          </a:p>
          <a:p>
            <a:r>
              <a:rPr lang="ru-RU" sz="1400" b="1" dirty="0">
                <a:latin typeface="Times New Roman" panose="02020603050405020304" pitchFamily="18" charset="0"/>
                <a:cs typeface="Times New Roman" panose="02020603050405020304" pitchFamily="18" charset="0"/>
              </a:rPr>
              <a:t>Аннотация</a:t>
            </a:r>
            <a:r>
              <a:rPr lang="ru-RU" sz="1400" dirty="0">
                <a:latin typeface="Times New Roman" panose="02020603050405020304" pitchFamily="18" charset="0"/>
                <a:cs typeface="Times New Roman" panose="02020603050405020304" pitchFamily="18" charset="0"/>
              </a:rPr>
              <a:t>:</a:t>
            </a:r>
          </a:p>
          <a:p>
            <a:r>
              <a:rPr lang="ru-RU" sz="1400" dirty="0">
                <a:latin typeface="Times New Roman" panose="02020603050405020304" pitchFamily="18" charset="0"/>
                <a:cs typeface="Times New Roman" panose="02020603050405020304" pitchFamily="18" charset="0"/>
              </a:rPr>
              <a:t>В статье обсуждаются проблемы школьной неуспеваемости, которые часто замалчиваются, чтобы не испортить имидж школы, населённого пункта, региона, чтобы не снизить показатели рейтинга учебного заведения, автор </a:t>
            </a:r>
            <a:r>
              <a:rPr lang="ru-RU" sz="1400" dirty="0" smtClean="0">
                <a:latin typeface="Times New Roman" panose="02020603050405020304" pitchFamily="18" charset="0"/>
                <a:cs typeface="Times New Roman" panose="02020603050405020304" pitchFamily="18" charset="0"/>
              </a:rPr>
              <a:t>рассуждает</a:t>
            </a:r>
            <a:r>
              <a:rPr lang="en-US" sz="1400" dirty="0" smtClean="0">
                <a:latin typeface="Times New Roman" panose="02020603050405020304" pitchFamily="18" charset="0"/>
                <a:cs typeface="Times New Roman" panose="02020603050405020304" pitchFamily="18" charset="0"/>
              </a:rPr>
              <a:t> </a:t>
            </a:r>
            <a:r>
              <a:rPr lang="ru-RU" sz="1400" dirty="0" smtClean="0">
                <a:latin typeface="Times New Roman" panose="02020603050405020304" pitchFamily="18" charset="0"/>
                <a:cs typeface="Times New Roman" panose="02020603050405020304" pitchFamily="18" charset="0"/>
              </a:rPr>
              <a:t>с </a:t>
            </a:r>
            <a:r>
              <a:rPr lang="ru-RU" sz="1400" dirty="0">
                <a:latin typeface="Times New Roman" panose="02020603050405020304" pitchFamily="18" charset="0"/>
                <a:cs typeface="Times New Roman" panose="02020603050405020304" pitchFamily="18" charset="0"/>
              </a:rPr>
              <a:t>позиций менеджера образования.</a:t>
            </a:r>
          </a:p>
          <a:p>
            <a:r>
              <a:rPr lang="ru-RU" sz="1400" b="1" i="0" dirty="0">
                <a:latin typeface="Times New Roman" panose="02020603050405020304" pitchFamily="18" charset="0"/>
                <a:cs typeface="Times New Roman" panose="02020603050405020304" pitchFamily="18" charset="0"/>
              </a:rPr>
              <a:t>//Школьные технологии. – 2015. - № 5. – С. 85</a:t>
            </a:r>
            <a:r>
              <a:rPr lang="ru-RU" sz="1400" b="1" i="0" dirty="0" smtClean="0">
                <a:latin typeface="Times New Roman" panose="02020603050405020304" pitchFamily="18" charset="0"/>
                <a:cs typeface="Times New Roman" panose="02020603050405020304" pitchFamily="18" charset="0"/>
              </a:rPr>
              <a:t>.</a:t>
            </a:r>
            <a:endParaRPr lang="en-US" sz="1400" b="1" i="0" dirty="0" smtClean="0">
              <a:latin typeface="Times New Roman" panose="02020603050405020304" pitchFamily="18" charset="0"/>
              <a:cs typeface="Times New Roman" panose="02020603050405020304" pitchFamily="18" charset="0"/>
            </a:endParaRPr>
          </a:p>
          <a:p>
            <a:endParaRPr lang="en-US" sz="1400" b="1" i="0" dirty="0">
              <a:latin typeface="Times New Roman" panose="02020603050405020304" pitchFamily="18" charset="0"/>
              <a:cs typeface="Times New Roman" panose="02020603050405020304" pitchFamily="18" charset="0"/>
            </a:endParaRPr>
          </a:p>
          <a:p>
            <a:r>
              <a:rPr lang="ru-RU" sz="1400" b="1" i="0" dirty="0">
                <a:latin typeface="Times New Roman" panose="02020603050405020304" pitchFamily="18" charset="0"/>
                <a:cs typeface="Times New Roman" panose="02020603050405020304" pitchFamily="18" charset="0"/>
              </a:rPr>
              <a:t>7. Агапова Е. Н., Чурилина И. Н.</a:t>
            </a:r>
            <a:endParaRPr lang="ru-RU" sz="1400" i="0" dirty="0">
              <a:latin typeface="Times New Roman" panose="02020603050405020304" pitchFamily="18" charset="0"/>
              <a:cs typeface="Times New Roman" panose="02020603050405020304" pitchFamily="18" charset="0"/>
            </a:endParaRPr>
          </a:p>
          <a:p>
            <a:r>
              <a:rPr lang="ru-RU" sz="1400" i="0" dirty="0">
                <a:latin typeface="Times New Roman" panose="02020603050405020304" pitchFamily="18" charset="0"/>
                <a:cs typeface="Times New Roman" panose="02020603050405020304" pitchFamily="18" charset="0"/>
              </a:rPr>
              <a:t>Самоорганизация руководителя и педагога образовательного учреждения: дидактический аспект. Обучение руководителей и педагогов эффективной организации времени.</a:t>
            </a:r>
          </a:p>
          <a:p>
            <a:r>
              <a:rPr lang="ru-RU" sz="1400" b="1" dirty="0">
                <a:latin typeface="Times New Roman" panose="02020603050405020304" pitchFamily="18" charset="0"/>
                <a:cs typeface="Times New Roman" panose="02020603050405020304" pitchFamily="18" charset="0"/>
              </a:rPr>
              <a:t>Аннотация</a:t>
            </a:r>
            <a:r>
              <a:rPr lang="ru-RU" sz="1400" dirty="0">
                <a:latin typeface="Times New Roman" panose="02020603050405020304" pitchFamily="18" charset="0"/>
                <a:cs typeface="Times New Roman" panose="02020603050405020304" pitchFamily="18" charset="0"/>
              </a:rPr>
              <a:t>:</a:t>
            </a:r>
          </a:p>
          <a:p>
            <a:pPr algn="just"/>
            <a:r>
              <a:rPr lang="ru-RU" sz="1400" dirty="0">
                <a:latin typeface="Times New Roman" panose="02020603050405020304" pitchFamily="18" charset="0"/>
                <a:cs typeface="Times New Roman" panose="02020603050405020304" pitchFamily="18" charset="0"/>
              </a:rPr>
              <a:t>В статье описано управление временем на рабочем месте. Обучение руководителей и педагогов эффективной организации времени.</a:t>
            </a:r>
          </a:p>
          <a:p>
            <a:r>
              <a:rPr lang="ru-RU" sz="1400" b="1" i="0" dirty="0">
                <a:latin typeface="Times New Roman" panose="02020603050405020304" pitchFamily="18" charset="0"/>
                <a:cs typeface="Times New Roman" panose="02020603050405020304" pitchFamily="18" charset="0"/>
              </a:rPr>
              <a:t>//Народное образование. – 2013. - № 2. – С. 88.</a:t>
            </a:r>
            <a:endParaRPr lang="ru-RU" sz="1400" i="0" dirty="0">
              <a:latin typeface="Times New Roman" panose="02020603050405020304" pitchFamily="18" charset="0"/>
              <a:cs typeface="Times New Roman" panose="02020603050405020304" pitchFamily="18" charset="0"/>
            </a:endParaRPr>
          </a:p>
          <a:p>
            <a:r>
              <a:rPr lang="ru-RU" sz="1400" dirty="0"/>
              <a:t> </a:t>
            </a:r>
          </a:p>
          <a:p>
            <a:endParaRPr lang="ru-RU" sz="1400" i="0" dirty="0">
              <a:latin typeface="Times New Roman" panose="02020603050405020304" pitchFamily="18" charset="0"/>
              <a:cs typeface="Times New Roman" panose="02020603050405020304" pitchFamily="18" charset="0"/>
            </a:endParaRPr>
          </a:p>
          <a:p>
            <a:endParaRPr lang="ru-RU" dirty="0"/>
          </a:p>
        </p:txBody>
      </p:sp>
      <p:sp>
        <p:nvSpPr>
          <p:cNvPr id="4" name="object 2"/>
          <p:cNvSpPr txBox="1"/>
          <p:nvPr/>
        </p:nvSpPr>
        <p:spPr>
          <a:xfrm>
            <a:off x="3017647" y="0"/>
            <a:ext cx="4998085" cy="269240"/>
          </a:xfrm>
          <a:prstGeom prst="rect">
            <a:avLst/>
          </a:prstGeom>
        </p:spPr>
        <p:txBody>
          <a:bodyPr vert="horz" wrap="square" lIns="0" tIns="12065" rIns="0" bIns="0" rtlCol="0">
            <a:spAutoFit/>
          </a:bodyPr>
          <a:lstStyle/>
          <a:p>
            <a:pPr marL="12700">
              <a:lnSpc>
                <a:spcPct val="100000"/>
              </a:lnSpc>
              <a:spcBef>
                <a:spcPts val="95"/>
              </a:spcBef>
            </a:pPr>
            <a:r>
              <a:rPr sz="1600" spc="-10" dirty="0">
                <a:latin typeface="Calibri"/>
                <a:cs typeface="Calibri"/>
              </a:rPr>
              <a:t>Кафедра</a:t>
            </a:r>
            <a:r>
              <a:rPr sz="1600" spc="25" dirty="0">
                <a:latin typeface="Calibri"/>
                <a:cs typeface="Calibri"/>
              </a:rPr>
              <a:t> </a:t>
            </a:r>
            <a:r>
              <a:rPr sz="1600" spc="-10" dirty="0">
                <a:latin typeface="Calibri"/>
                <a:cs typeface="Calibri"/>
              </a:rPr>
              <a:t>управления</a:t>
            </a:r>
            <a:r>
              <a:rPr sz="1600" spc="5" dirty="0">
                <a:latin typeface="Calibri"/>
                <a:cs typeface="Calibri"/>
              </a:rPr>
              <a:t> </a:t>
            </a:r>
            <a:r>
              <a:rPr sz="1600" spc="-10" dirty="0">
                <a:latin typeface="Calibri"/>
                <a:cs typeface="Calibri"/>
              </a:rPr>
              <a:t>развитием</a:t>
            </a:r>
            <a:r>
              <a:rPr sz="1600" spc="15" dirty="0">
                <a:latin typeface="Calibri"/>
                <a:cs typeface="Calibri"/>
              </a:rPr>
              <a:t> </a:t>
            </a:r>
            <a:r>
              <a:rPr sz="1600" spc="-10" dirty="0">
                <a:latin typeface="Calibri"/>
                <a:cs typeface="Calibri"/>
              </a:rPr>
              <a:t>образовательных систем</a:t>
            </a:r>
            <a:endParaRPr sz="1600" dirty="0">
              <a:latin typeface="Calibri"/>
              <a:cs typeface="Calibri"/>
            </a:endParaRPr>
          </a:p>
        </p:txBody>
      </p:sp>
      <p:sp>
        <p:nvSpPr>
          <p:cNvPr id="5" name="object 3"/>
          <p:cNvSpPr txBox="1">
            <a:spLocks noGrp="1"/>
          </p:cNvSpPr>
          <p:nvPr>
            <p:ph type="title"/>
          </p:nvPr>
        </p:nvSpPr>
        <p:spPr>
          <a:xfrm>
            <a:off x="3633342" y="237185"/>
            <a:ext cx="3767454" cy="269240"/>
          </a:xfrm>
          <a:prstGeom prst="rect">
            <a:avLst/>
          </a:prstGeom>
        </p:spPr>
        <p:txBody>
          <a:bodyPr vert="horz" wrap="square" lIns="0" tIns="12065" rIns="0" bIns="0" rtlCol="0">
            <a:spAutoFit/>
          </a:bodyPr>
          <a:lstStyle/>
          <a:p>
            <a:pPr marL="12700">
              <a:lnSpc>
                <a:spcPct val="100000"/>
              </a:lnSpc>
              <a:spcBef>
                <a:spcPts val="95"/>
              </a:spcBef>
            </a:pPr>
            <a:r>
              <a:rPr spc="-10" dirty="0"/>
              <a:t>общего</a:t>
            </a:r>
            <a:r>
              <a:rPr spc="-5" dirty="0"/>
              <a:t> и</a:t>
            </a:r>
            <a:r>
              <a:rPr spc="5" dirty="0"/>
              <a:t> </a:t>
            </a:r>
            <a:r>
              <a:rPr spc="-10" dirty="0"/>
              <a:t>профессионального</a:t>
            </a:r>
            <a:r>
              <a:rPr spc="35" dirty="0"/>
              <a:t> </a:t>
            </a:r>
            <a:r>
              <a:rPr spc="-5" dirty="0"/>
              <a:t>образования</a:t>
            </a:r>
          </a:p>
        </p:txBody>
      </p:sp>
      <p:sp>
        <p:nvSpPr>
          <p:cNvPr id="6" name="object 4"/>
          <p:cNvSpPr/>
          <p:nvPr/>
        </p:nvSpPr>
        <p:spPr>
          <a:xfrm>
            <a:off x="2105025" y="529970"/>
            <a:ext cx="6715759" cy="0"/>
          </a:xfrm>
          <a:custGeom>
            <a:avLst/>
            <a:gdLst/>
            <a:ahLst/>
            <a:cxnLst/>
            <a:rect l="l" t="t" r="r" b="b"/>
            <a:pathLst>
              <a:path w="6715759">
                <a:moveTo>
                  <a:pt x="0" y="0"/>
                </a:moveTo>
                <a:lnTo>
                  <a:pt x="6715506" y="0"/>
                </a:lnTo>
              </a:path>
            </a:pathLst>
          </a:custGeom>
          <a:ln w="28575">
            <a:solidFill>
              <a:srgbClr val="A6A6A6"/>
            </a:solidFill>
          </a:ln>
        </p:spPr>
        <p:txBody>
          <a:bodyPr wrap="square" lIns="0" tIns="0" rIns="0" bIns="0" rtlCol="0"/>
          <a:lstStyle/>
          <a:p>
            <a:endParaRPr/>
          </a:p>
        </p:txBody>
      </p:sp>
    </p:spTree>
    <p:extLst>
      <p:ext uri="{BB962C8B-B14F-4D97-AF65-F5344CB8AC3E}">
        <p14:creationId xmlns:p14="http://schemas.microsoft.com/office/powerpoint/2010/main" val="36465902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304800" y="914400"/>
            <a:ext cx="8484870" cy="3216265"/>
          </a:xfrm>
        </p:spPr>
        <p:txBody>
          <a:bodyPr/>
          <a:lstStyle/>
          <a:p>
            <a:r>
              <a:rPr lang="en-US" sz="1400" b="1" i="0" dirty="0" smtClean="0">
                <a:latin typeface="Times New Roman" panose="02020603050405020304" pitchFamily="18" charset="0"/>
                <a:cs typeface="Times New Roman" panose="02020603050405020304" pitchFamily="18" charset="0"/>
              </a:rPr>
              <a:t>8</a:t>
            </a:r>
            <a:r>
              <a:rPr lang="ru-RU" sz="1400" b="1" i="0" dirty="0" smtClean="0">
                <a:latin typeface="Times New Roman" panose="02020603050405020304" pitchFamily="18" charset="0"/>
                <a:cs typeface="Times New Roman" panose="02020603050405020304" pitchFamily="18" charset="0"/>
              </a:rPr>
              <a:t>. </a:t>
            </a:r>
            <a:r>
              <a:rPr lang="ru-RU" sz="1400" b="1" i="0" dirty="0">
                <a:latin typeface="Times New Roman" panose="02020603050405020304" pitchFamily="18" charset="0"/>
                <a:cs typeface="Times New Roman" panose="02020603050405020304" pitchFamily="18" charset="0"/>
              </a:rPr>
              <a:t>Агапова Е. Н., Чурилина И. Н.</a:t>
            </a:r>
            <a:endParaRPr lang="ru-RU" sz="1400" i="0" dirty="0">
              <a:latin typeface="Times New Roman" panose="02020603050405020304" pitchFamily="18" charset="0"/>
              <a:cs typeface="Times New Roman" panose="02020603050405020304" pitchFamily="18" charset="0"/>
            </a:endParaRPr>
          </a:p>
          <a:p>
            <a:r>
              <a:rPr lang="ru-RU" sz="1400" i="0" dirty="0">
                <a:latin typeface="Times New Roman" panose="02020603050405020304" pitchFamily="18" charset="0"/>
                <a:cs typeface="Times New Roman" panose="02020603050405020304" pitchFamily="18" charset="0"/>
              </a:rPr>
              <a:t>Самоорганизация руководителя и педагога образовательного учреждения: дидактический аспект. Обучение руководителей и педагогов эффективной организации времени.</a:t>
            </a:r>
          </a:p>
          <a:p>
            <a:r>
              <a:rPr lang="ru-RU" sz="1400" b="1" dirty="0">
                <a:latin typeface="Times New Roman" panose="02020603050405020304" pitchFamily="18" charset="0"/>
                <a:cs typeface="Times New Roman" panose="02020603050405020304" pitchFamily="18" charset="0"/>
              </a:rPr>
              <a:t>Аннотация</a:t>
            </a:r>
            <a:r>
              <a:rPr lang="ru-RU" sz="1400" dirty="0">
                <a:latin typeface="Times New Roman" panose="02020603050405020304" pitchFamily="18" charset="0"/>
                <a:cs typeface="Times New Roman" panose="02020603050405020304" pitchFamily="18" charset="0"/>
              </a:rPr>
              <a:t>:</a:t>
            </a:r>
          </a:p>
          <a:p>
            <a:pPr algn="just"/>
            <a:r>
              <a:rPr lang="ru-RU" sz="1400" dirty="0">
                <a:latin typeface="Times New Roman" panose="02020603050405020304" pitchFamily="18" charset="0"/>
                <a:cs typeface="Times New Roman" panose="02020603050405020304" pitchFamily="18" charset="0"/>
              </a:rPr>
              <a:t>В статье описано управление временем на рабочем месте. Обучение руководителей и педагогов эффективной организации времени.</a:t>
            </a:r>
          </a:p>
          <a:p>
            <a:r>
              <a:rPr lang="ru-RU" sz="1400" b="1" i="0" dirty="0">
                <a:latin typeface="Times New Roman" panose="02020603050405020304" pitchFamily="18" charset="0"/>
                <a:cs typeface="Times New Roman" panose="02020603050405020304" pitchFamily="18" charset="0"/>
              </a:rPr>
              <a:t>//Народное образование. – 2013. - № 2. – С. 88.</a:t>
            </a:r>
            <a:endParaRPr lang="ru-RU" sz="1400" i="0" dirty="0">
              <a:latin typeface="Times New Roman" panose="02020603050405020304" pitchFamily="18" charset="0"/>
              <a:cs typeface="Times New Roman" panose="02020603050405020304" pitchFamily="18" charset="0"/>
            </a:endParaRPr>
          </a:p>
          <a:p>
            <a:r>
              <a:rPr lang="ru-RU" sz="1400" dirty="0">
                <a:latin typeface="Times New Roman" panose="02020603050405020304" pitchFamily="18" charset="0"/>
                <a:cs typeface="Times New Roman" panose="02020603050405020304" pitchFamily="18" charset="0"/>
              </a:rPr>
              <a:t> </a:t>
            </a:r>
          </a:p>
          <a:p>
            <a:r>
              <a:rPr lang="en-US" sz="1400" b="1" i="0" dirty="0" smtClean="0">
                <a:latin typeface="Times New Roman" panose="02020603050405020304" pitchFamily="18" charset="0"/>
                <a:cs typeface="Times New Roman" panose="02020603050405020304" pitchFamily="18" charset="0"/>
              </a:rPr>
              <a:t>9</a:t>
            </a:r>
            <a:r>
              <a:rPr lang="ru-RU" sz="1400" b="1" i="0" dirty="0" smtClean="0">
                <a:latin typeface="Times New Roman" panose="02020603050405020304" pitchFamily="18" charset="0"/>
                <a:cs typeface="Times New Roman" panose="02020603050405020304" pitchFamily="18" charset="0"/>
              </a:rPr>
              <a:t>. </a:t>
            </a:r>
            <a:r>
              <a:rPr lang="ru-RU" sz="1400" b="1" i="0" dirty="0">
                <a:latin typeface="Times New Roman" panose="02020603050405020304" pitchFamily="18" charset="0"/>
                <a:cs typeface="Times New Roman" panose="02020603050405020304" pitchFamily="18" charset="0"/>
              </a:rPr>
              <a:t>Шумилина Т.</a:t>
            </a:r>
            <a:endParaRPr lang="ru-RU" sz="1400" i="0" dirty="0">
              <a:latin typeface="Times New Roman" panose="02020603050405020304" pitchFamily="18" charset="0"/>
              <a:cs typeface="Times New Roman" panose="02020603050405020304" pitchFamily="18" charset="0"/>
            </a:endParaRPr>
          </a:p>
          <a:p>
            <a:r>
              <a:rPr lang="ru-RU" sz="1400" i="0" dirty="0">
                <a:latin typeface="Times New Roman" panose="02020603050405020304" pitchFamily="18" charset="0"/>
                <a:cs typeface="Times New Roman" panose="02020603050405020304" pitchFamily="18" charset="0"/>
              </a:rPr>
              <a:t>Тайм-менеджмент успешного руководителя образовательного учреждения.</a:t>
            </a:r>
          </a:p>
          <a:p>
            <a:r>
              <a:rPr lang="ru-RU" sz="1400" b="1" dirty="0">
                <a:latin typeface="Times New Roman" panose="02020603050405020304" pitchFamily="18" charset="0"/>
                <a:cs typeface="Times New Roman" panose="02020603050405020304" pitchFamily="18" charset="0"/>
              </a:rPr>
              <a:t>Аннотация</a:t>
            </a:r>
            <a:r>
              <a:rPr lang="ru-RU" sz="1400" dirty="0">
                <a:latin typeface="Times New Roman" panose="02020603050405020304" pitchFamily="18" charset="0"/>
                <a:cs typeface="Times New Roman" panose="02020603050405020304" pitchFamily="18" charset="0"/>
              </a:rPr>
              <a:t>:</a:t>
            </a:r>
          </a:p>
          <a:p>
            <a:pPr algn="just"/>
            <a:r>
              <a:rPr lang="ru-RU" sz="1400" dirty="0">
                <a:latin typeface="Times New Roman" panose="02020603050405020304" pitchFamily="18" charset="0"/>
                <a:cs typeface="Times New Roman" panose="02020603050405020304" pitchFamily="18" charset="0"/>
              </a:rPr>
              <a:t>Освоение техники тайм-менеджмента. Советы по улучшению способа работы. Метод расстановки приоритетов. «Поглотители времени». Правила эффективного использования времени.</a:t>
            </a:r>
          </a:p>
          <a:p>
            <a:r>
              <a:rPr lang="ru-RU" sz="1400" b="1" i="0" dirty="0">
                <a:latin typeface="Times New Roman" panose="02020603050405020304" pitchFamily="18" charset="0"/>
                <a:cs typeface="Times New Roman" panose="02020603050405020304" pitchFamily="18" charset="0"/>
              </a:rPr>
              <a:t>//Народное образование. – 2012. - № 8. – С. 156.</a:t>
            </a:r>
            <a:endParaRPr lang="ru-RU" sz="1400" i="0" dirty="0">
              <a:latin typeface="Times New Roman" panose="02020603050405020304" pitchFamily="18" charset="0"/>
              <a:cs typeface="Times New Roman" panose="02020603050405020304" pitchFamily="18" charset="0"/>
            </a:endParaRPr>
          </a:p>
          <a:p>
            <a:endParaRPr lang="ru-RU" dirty="0"/>
          </a:p>
        </p:txBody>
      </p:sp>
      <p:sp>
        <p:nvSpPr>
          <p:cNvPr id="4" name="object 2"/>
          <p:cNvSpPr txBox="1"/>
          <p:nvPr/>
        </p:nvSpPr>
        <p:spPr>
          <a:xfrm>
            <a:off x="3017647" y="0"/>
            <a:ext cx="4998085" cy="269240"/>
          </a:xfrm>
          <a:prstGeom prst="rect">
            <a:avLst/>
          </a:prstGeom>
        </p:spPr>
        <p:txBody>
          <a:bodyPr vert="horz" wrap="square" lIns="0" tIns="12065" rIns="0" bIns="0" rtlCol="0">
            <a:spAutoFit/>
          </a:bodyPr>
          <a:lstStyle/>
          <a:p>
            <a:pPr marL="12700">
              <a:lnSpc>
                <a:spcPct val="100000"/>
              </a:lnSpc>
              <a:spcBef>
                <a:spcPts val="95"/>
              </a:spcBef>
            </a:pPr>
            <a:r>
              <a:rPr sz="1600" spc="-10" dirty="0">
                <a:latin typeface="Calibri"/>
                <a:cs typeface="Calibri"/>
              </a:rPr>
              <a:t>Кафедра</a:t>
            </a:r>
            <a:r>
              <a:rPr sz="1600" spc="25" dirty="0">
                <a:latin typeface="Calibri"/>
                <a:cs typeface="Calibri"/>
              </a:rPr>
              <a:t> </a:t>
            </a:r>
            <a:r>
              <a:rPr sz="1600" spc="-10" dirty="0">
                <a:latin typeface="Calibri"/>
                <a:cs typeface="Calibri"/>
              </a:rPr>
              <a:t>управления</a:t>
            </a:r>
            <a:r>
              <a:rPr sz="1600" spc="5" dirty="0">
                <a:latin typeface="Calibri"/>
                <a:cs typeface="Calibri"/>
              </a:rPr>
              <a:t> </a:t>
            </a:r>
            <a:r>
              <a:rPr sz="1600" spc="-10" dirty="0">
                <a:latin typeface="Calibri"/>
                <a:cs typeface="Calibri"/>
              </a:rPr>
              <a:t>развитием</a:t>
            </a:r>
            <a:r>
              <a:rPr sz="1600" spc="15" dirty="0">
                <a:latin typeface="Calibri"/>
                <a:cs typeface="Calibri"/>
              </a:rPr>
              <a:t> </a:t>
            </a:r>
            <a:r>
              <a:rPr sz="1600" spc="-10" dirty="0">
                <a:latin typeface="Calibri"/>
                <a:cs typeface="Calibri"/>
              </a:rPr>
              <a:t>образовательных систем</a:t>
            </a:r>
            <a:endParaRPr sz="1600" dirty="0">
              <a:latin typeface="Calibri"/>
              <a:cs typeface="Calibri"/>
            </a:endParaRPr>
          </a:p>
        </p:txBody>
      </p:sp>
      <p:sp>
        <p:nvSpPr>
          <p:cNvPr id="5" name="object 3"/>
          <p:cNvSpPr txBox="1">
            <a:spLocks noGrp="1"/>
          </p:cNvSpPr>
          <p:nvPr>
            <p:ph type="title"/>
          </p:nvPr>
        </p:nvSpPr>
        <p:spPr>
          <a:xfrm>
            <a:off x="3633342" y="237185"/>
            <a:ext cx="3767454" cy="269240"/>
          </a:xfrm>
          <a:prstGeom prst="rect">
            <a:avLst/>
          </a:prstGeom>
        </p:spPr>
        <p:txBody>
          <a:bodyPr vert="horz" wrap="square" lIns="0" tIns="12065" rIns="0" bIns="0" rtlCol="0">
            <a:spAutoFit/>
          </a:bodyPr>
          <a:lstStyle/>
          <a:p>
            <a:pPr marL="12700">
              <a:lnSpc>
                <a:spcPct val="100000"/>
              </a:lnSpc>
              <a:spcBef>
                <a:spcPts val="95"/>
              </a:spcBef>
            </a:pPr>
            <a:r>
              <a:rPr spc="-10" dirty="0"/>
              <a:t>общего</a:t>
            </a:r>
            <a:r>
              <a:rPr spc="-5" dirty="0"/>
              <a:t> и</a:t>
            </a:r>
            <a:r>
              <a:rPr spc="5" dirty="0"/>
              <a:t> </a:t>
            </a:r>
            <a:r>
              <a:rPr spc="-10" dirty="0"/>
              <a:t>профессионального</a:t>
            </a:r>
            <a:r>
              <a:rPr spc="35" dirty="0"/>
              <a:t> </a:t>
            </a:r>
            <a:r>
              <a:rPr spc="-5" dirty="0"/>
              <a:t>образования</a:t>
            </a:r>
          </a:p>
        </p:txBody>
      </p:sp>
      <p:sp>
        <p:nvSpPr>
          <p:cNvPr id="6" name="object 4"/>
          <p:cNvSpPr/>
          <p:nvPr/>
        </p:nvSpPr>
        <p:spPr>
          <a:xfrm>
            <a:off x="2105025" y="529970"/>
            <a:ext cx="6715759" cy="0"/>
          </a:xfrm>
          <a:custGeom>
            <a:avLst/>
            <a:gdLst/>
            <a:ahLst/>
            <a:cxnLst/>
            <a:rect l="l" t="t" r="r" b="b"/>
            <a:pathLst>
              <a:path w="6715759">
                <a:moveTo>
                  <a:pt x="0" y="0"/>
                </a:moveTo>
                <a:lnTo>
                  <a:pt x="6715506" y="0"/>
                </a:lnTo>
              </a:path>
            </a:pathLst>
          </a:custGeom>
          <a:ln w="28575">
            <a:solidFill>
              <a:srgbClr val="A6A6A6"/>
            </a:solidFill>
          </a:ln>
        </p:spPr>
        <p:txBody>
          <a:bodyPr wrap="square" lIns="0" tIns="0" rIns="0" bIns="0" rtlCol="0"/>
          <a:lstStyle/>
          <a:p>
            <a:endParaRPr/>
          </a:p>
        </p:txBody>
      </p:sp>
    </p:spTree>
    <p:extLst>
      <p:ext uri="{BB962C8B-B14F-4D97-AF65-F5344CB8AC3E}">
        <p14:creationId xmlns:p14="http://schemas.microsoft.com/office/powerpoint/2010/main" val="27668352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228600" y="1143000"/>
            <a:ext cx="8484870" cy="4755148"/>
          </a:xfrm>
        </p:spPr>
        <p:txBody>
          <a:bodyPr/>
          <a:lstStyle/>
          <a:p>
            <a:pPr algn="ctr"/>
            <a:r>
              <a:rPr lang="en-US" sz="1800" b="1" i="0" dirty="0" smtClean="0">
                <a:latin typeface="Times New Roman" panose="02020603050405020304" pitchFamily="18" charset="0"/>
                <a:cs typeface="Times New Roman" panose="02020603050405020304" pitchFamily="18" charset="0"/>
              </a:rPr>
              <a:t>III</a:t>
            </a:r>
            <a:r>
              <a:rPr lang="ru-RU" sz="1800" b="1" i="0" dirty="0" smtClean="0">
                <a:latin typeface="Times New Roman" panose="02020603050405020304" pitchFamily="18" charset="0"/>
                <a:cs typeface="Times New Roman" panose="02020603050405020304" pitchFamily="18" charset="0"/>
              </a:rPr>
              <a:t>. ИЗДАНИЯ </a:t>
            </a:r>
            <a:r>
              <a:rPr lang="ru-RU" sz="1800" b="1" i="0" dirty="0">
                <a:latin typeface="Times New Roman" panose="02020603050405020304" pitchFamily="18" charset="0"/>
                <a:cs typeface="Times New Roman" panose="02020603050405020304" pitchFamily="18" charset="0"/>
              </a:rPr>
              <a:t>СОИРО</a:t>
            </a:r>
            <a:endParaRPr lang="ru-RU" sz="1800" i="0" dirty="0">
              <a:latin typeface="Times New Roman" panose="02020603050405020304" pitchFamily="18" charset="0"/>
              <a:cs typeface="Times New Roman" panose="02020603050405020304" pitchFamily="18" charset="0"/>
            </a:endParaRPr>
          </a:p>
          <a:p>
            <a:r>
              <a:rPr lang="ru-RU" b="1" dirty="0"/>
              <a:t> </a:t>
            </a:r>
            <a:endParaRPr lang="ru-RU" dirty="0"/>
          </a:p>
          <a:p>
            <a:r>
              <a:rPr lang="ru-RU" sz="1400" b="1" i="0" dirty="0">
                <a:latin typeface="Times New Roman" panose="02020603050405020304" pitchFamily="18" charset="0"/>
                <a:cs typeface="Times New Roman" panose="02020603050405020304" pitchFamily="18" charset="0"/>
              </a:rPr>
              <a:t>1</a:t>
            </a:r>
            <a:r>
              <a:rPr lang="ru-RU" sz="1400" i="0" dirty="0">
                <a:latin typeface="Times New Roman" panose="02020603050405020304" pitchFamily="18" charset="0"/>
                <a:cs typeface="Times New Roman" panose="02020603050405020304" pitchFamily="18" charset="0"/>
              </a:rPr>
              <a:t>. «Кадровая политика директора современного муниципального лицея (работа с персоналом)» Практическое пособие. - </a:t>
            </a:r>
            <a:r>
              <a:rPr lang="ru-RU" sz="1400" i="0" dirty="0" err="1">
                <a:latin typeface="Times New Roman" panose="02020603050405020304" pitchFamily="18" charset="0"/>
                <a:cs typeface="Times New Roman" panose="02020603050405020304" pitchFamily="18" charset="0"/>
              </a:rPr>
              <a:t>Афонин</a:t>
            </a:r>
            <a:r>
              <a:rPr lang="ru-RU" sz="1400" i="0" dirty="0">
                <a:latin typeface="Times New Roman" panose="02020603050405020304" pitchFamily="18" charset="0"/>
                <a:cs typeface="Times New Roman" panose="02020603050405020304" pitchFamily="18" charset="0"/>
              </a:rPr>
              <a:t> И.А. - 2017. - 272 с. Доступ к ресурсу: доступ в помещении библиотеки-</a:t>
            </a:r>
            <a:r>
              <a:rPr lang="ru-RU" sz="1400" i="0" dirty="0" err="1">
                <a:latin typeface="Times New Roman" panose="02020603050405020304" pitchFamily="18" charset="0"/>
                <a:cs typeface="Times New Roman" panose="02020603050405020304" pitchFamily="18" charset="0"/>
              </a:rPr>
              <a:t>медиатеки</a:t>
            </a:r>
            <a:r>
              <a:rPr lang="ru-RU" sz="1400" i="0" dirty="0">
                <a:latin typeface="Times New Roman" panose="02020603050405020304" pitchFamily="18" charset="0"/>
                <a:cs typeface="Times New Roman" panose="02020603050405020304" pitchFamily="18" charset="0"/>
              </a:rPr>
              <a:t> СОИРО.</a:t>
            </a:r>
          </a:p>
          <a:p>
            <a:pPr algn="just"/>
            <a:r>
              <a:rPr lang="ru-RU" sz="1400" b="1" dirty="0">
                <a:latin typeface="Times New Roman" panose="02020603050405020304" pitchFamily="18" charset="0"/>
                <a:cs typeface="Times New Roman" panose="02020603050405020304" pitchFamily="18" charset="0"/>
              </a:rPr>
              <a:t>Аннотация:</a:t>
            </a:r>
            <a:endParaRPr lang="ru-RU" sz="1400" dirty="0">
              <a:latin typeface="Times New Roman" panose="02020603050405020304" pitchFamily="18" charset="0"/>
              <a:cs typeface="Times New Roman" panose="02020603050405020304" pitchFamily="18" charset="0"/>
            </a:endParaRPr>
          </a:p>
          <a:p>
            <a:pPr algn="just"/>
            <a:r>
              <a:rPr lang="ru-RU" sz="1400" dirty="0">
                <a:latin typeface="Times New Roman" panose="02020603050405020304" pitchFamily="18" charset="0"/>
                <a:cs typeface="Times New Roman" panose="02020603050405020304" pitchFamily="18" charset="0"/>
              </a:rPr>
              <a:t>В данном пособии рассматривается работа директора современного образовательного учреждения, все трудности, с которыми он сталкивается в ходе своей </a:t>
            </a:r>
            <a:r>
              <a:rPr lang="ru-RU" sz="1400" dirty="0" err="1">
                <a:latin typeface="Times New Roman" panose="02020603050405020304" pitchFamily="18" charset="0"/>
                <a:cs typeface="Times New Roman" panose="02020603050405020304" pitchFamily="18" charset="0"/>
              </a:rPr>
              <a:t>прфессиональной</a:t>
            </a:r>
            <a:r>
              <a:rPr lang="ru-RU" sz="1400" dirty="0">
                <a:latin typeface="Times New Roman" panose="02020603050405020304" pitchFamily="18" charset="0"/>
                <a:cs typeface="Times New Roman" panose="02020603050405020304" pitchFamily="18" charset="0"/>
              </a:rPr>
              <a:t> деятельности, и методы преодоления данных трудностей. Пособие рассчитано на помощь руководящих кадров в системе образования.</a:t>
            </a:r>
          </a:p>
          <a:p>
            <a:r>
              <a:rPr lang="ru-RU" sz="1400" i="0" dirty="0">
                <a:latin typeface="Times New Roman" panose="02020603050405020304" pitchFamily="18" charset="0"/>
                <a:cs typeface="Times New Roman" panose="02020603050405020304" pitchFamily="18" charset="0"/>
              </a:rPr>
              <a:t> </a:t>
            </a:r>
          </a:p>
          <a:p>
            <a:r>
              <a:rPr lang="en-US" sz="1400" b="1" i="0" dirty="0" smtClean="0">
                <a:latin typeface="Times New Roman" panose="02020603050405020304" pitchFamily="18" charset="0"/>
                <a:cs typeface="Times New Roman" panose="02020603050405020304" pitchFamily="18" charset="0"/>
              </a:rPr>
              <a:t>2</a:t>
            </a:r>
            <a:r>
              <a:rPr lang="ru-RU" sz="1400" i="0" dirty="0" smtClean="0">
                <a:latin typeface="Times New Roman" panose="02020603050405020304" pitchFamily="18" charset="0"/>
                <a:cs typeface="Times New Roman" panose="02020603050405020304" pitchFamily="18" charset="0"/>
              </a:rPr>
              <a:t>. </a:t>
            </a:r>
            <a:r>
              <a:rPr lang="ru-RU" sz="1400" i="0" dirty="0">
                <a:latin typeface="Times New Roman" panose="02020603050405020304" pitchFamily="18" charset="0"/>
                <a:cs typeface="Times New Roman" panose="02020603050405020304" pitchFamily="18" charset="0"/>
              </a:rPr>
              <a:t>«Педагогический менеджмент: управление современным муниципальным лицеем (инновационный процесс)». - Методическое пособие для руководителей образовательных организаций /</a:t>
            </a:r>
            <a:r>
              <a:rPr lang="ru-RU" sz="1400" i="0" dirty="0" err="1">
                <a:latin typeface="Times New Roman" panose="02020603050405020304" pitchFamily="18" charset="0"/>
                <a:cs typeface="Times New Roman" panose="02020603050405020304" pitchFamily="18" charset="0"/>
              </a:rPr>
              <a:t>Афонин</a:t>
            </a:r>
            <a:r>
              <a:rPr lang="ru-RU" sz="1400" i="0" dirty="0">
                <a:latin typeface="Times New Roman" panose="02020603050405020304" pitchFamily="18" charset="0"/>
                <a:cs typeface="Times New Roman" panose="02020603050405020304" pitchFamily="18" charset="0"/>
              </a:rPr>
              <a:t> И.А., Оборотов В.Н. – 2016. - Доступ к ресурсу: доступ к ресурсу в помещении библиотеки-</a:t>
            </a:r>
            <a:r>
              <a:rPr lang="ru-RU" sz="1400" i="0" dirty="0" err="1">
                <a:latin typeface="Times New Roman" panose="02020603050405020304" pitchFamily="18" charset="0"/>
                <a:cs typeface="Times New Roman" panose="02020603050405020304" pitchFamily="18" charset="0"/>
              </a:rPr>
              <a:t>медиатеки</a:t>
            </a:r>
            <a:r>
              <a:rPr lang="ru-RU" sz="1400" i="0" dirty="0">
                <a:latin typeface="Times New Roman" panose="02020603050405020304" pitchFamily="18" charset="0"/>
                <a:cs typeface="Times New Roman" panose="02020603050405020304" pitchFamily="18" charset="0"/>
              </a:rPr>
              <a:t> СОИРО.</a:t>
            </a:r>
          </a:p>
          <a:p>
            <a:pPr algn="just"/>
            <a:r>
              <a:rPr lang="ru-RU" sz="1400" b="1" dirty="0">
                <a:latin typeface="Times New Roman" panose="02020603050405020304" pitchFamily="18" charset="0"/>
                <a:cs typeface="Times New Roman" panose="02020603050405020304" pitchFamily="18" charset="0"/>
              </a:rPr>
              <a:t>Аннотация</a:t>
            </a:r>
            <a:r>
              <a:rPr lang="ru-RU" sz="1400" dirty="0">
                <a:latin typeface="Times New Roman" panose="02020603050405020304" pitchFamily="18" charset="0"/>
                <a:cs typeface="Times New Roman" panose="02020603050405020304" pitchFamily="18" charset="0"/>
              </a:rPr>
              <a:t>:</a:t>
            </a:r>
          </a:p>
          <a:p>
            <a:pPr algn="just"/>
            <a:r>
              <a:rPr lang="ru-RU" sz="1400" dirty="0">
                <a:latin typeface="Times New Roman" panose="02020603050405020304" pitchFamily="18" charset="0"/>
                <a:cs typeface="Times New Roman" panose="02020603050405020304" pitchFamily="18" charset="0"/>
              </a:rPr>
              <a:t>Сегодня наша страна испытывает острый дефицит управленческих кадров, в том числе и в сфере образования. Система образования резко меняется и вместе с ней меняются и методы руководства современным образовательным учреждением. В данном методическом пособии для руководителей образовательных организаций подробнейшим образом изложены основные изменения, которые необходимо произвести каждому руководителю, если он хочет, что бы его организация смогла полностью реализовать свои возможности.</a:t>
            </a:r>
          </a:p>
          <a:p>
            <a:endParaRPr lang="ru-RU" dirty="0"/>
          </a:p>
          <a:p>
            <a:endParaRPr lang="ru-RU" dirty="0"/>
          </a:p>
        </p:txBody>
      </p:sp>
      <p:sp>
        <p:nvSpPr>
          <p:cNvPr id="4" name="object 2"/>
          <p:cNvSpPr txBox="1"/>
          <p:nvPr/>
        </p:nvSpPr>
        <p:spPr>
          <a:xfrm>
            <a:off x="3017647" y="0"/>
            <a:ext cx="4998085" cy="269240"/>
          </a:xfrm>
          <a:prstGeom prst="rect">
            <a:avLst/>
          </a:prstGeom>
        </p:spPr>
        <p:txBody>
          <a:bodyPr vert="horz" wrap="square" lIns="0" tIns="12065" rIns="0" bIns="0" rtlCol="0">
            <a:spAutoFit/>
          </a:bodyPr>
          <a:lstStyle/>
          <a:p>
            <a:pPr marL="12700">
              <a:lnSpc>
                <a:spcPct val="100000"/>
              </a:lnSpc>
              <a:spcBef>
                <a:spcPts val="95"/>
              </a:spcBef>
            </a:pPr>
            <a:r>
              <a:rPr sz="1600" spc="-10" dirty="0">
                <a:latin typeface="Calibri"/>
                <a:cs typeface="Calibri"/>
              </a:rPr>
              <a:t>Кафедра</a:t>
            </a:r>
            <a:r>
              <a:rPr sz="1600" spc="25" dirty="0">
                <a:latin typeface="Calibri"/>
                <a:cs typeface="Calibri"/>
              </a:rPr>
              <a:t> </a:t>
            </a:r>
            <a:r>
              <a:rPr sz="1600" spc="-10" dirty="0">
                <a:latin typeface="Calibri"/>
                <a:cs typeface="Calibri"/>
              </a:rPr>
              <a:t>управления</a:t>
            </a:r>
            <a:r>
              <a:rPr sz="1600" spc="5" dirty="0">
                <a:latin typeface="Calibri"/>
                <a:cs typeface="Calibri"/>
              </a:rPr>
              <a:t> </a:t>
            </a:r>
            <a:r>
              <a:rPr sz="1600" spc="-10" dirty="0">
                <a:latin typeface="Calibri"/>
                <a:cs typeface="Calibri"/>
              </a:rPr>
              <a:t>развитием</a:t>
            </a:r>
            <a:r>
              <a:rPr sz="1600" spc="15" dirty="0">
                <a:latin typeface="Calibri"/>
                <a:cs typeface="Calibri"/>
              </a:rPr>
              <a:t> </a:t>
            </a:r>
            <a:r>
              <a:rPr sz="1600" spc="-10" dirty="0">
                <a:latin typeface="Calibri"/>
                <a:cs typeface="Calibri"/>
              </a:rPr>
              <a:t>образовательных систем</a:t>
            </a:r>
            <a:endParaRPr sz="1600" dirty="0">
              <a:latin typeface="Calibri"/>
              <a:cs typeface="Calibri"/>
            </a:endParaRPr>
          </a:p>
        </p:txBody>
      </p:sp>
      <p:sp>
        <p:nvSpPr>
          <p:cNvPr id="5" name="object 3"/>
          <p:cNvSpPr txBox="1">
            <a:spLocks noGrp="1"/>
          </p:cNvSpPr>
          <p:nvPr>
            <p:ph type="title"/>
          </p:nvPr>
        </p:nvSpPr>
        <p:spPr>
          <a:xfrm>
            <a:off x="3633342" y="237185"/>
            <a:ext cx="3767454" cy="269240"/>
          </a:xfrm>
          <a:prstGeom prst="rect">
            <a:avLst/>
          </a:prstGeom>
        </p:spPr>
        <p:txBody>
          <a:bodyPr vert="horz" wrap="square" lIns="0" tIns="12065" rIns="0" bIns="0" rtlCol="0">
            <a:spAutoFit/>
          </a:bodyPr>
          <a:lstStyle/>
          <a:p>
            <a:pPr marL="12700">
              <a:lnSpc>
                <a:spcPct val="100000"/>
              </a:lnSpc>
              <a:spcBef>
                <a:spcPts val="95"/>
              </a:spcBef>
            </a:pPr>
            <a:r>
              <a:rPr spc="-10" dirty="0"/>
              <a:t>общего</a:t>
            </a:r>
            <a:r>
              <a:rPr spc="-5" dirty="0"/>
              <a:t> и</a:t>
            </a:r>
            <a:r>
              <a:rPr spc="5" dirty="0"/>
              <a:t> </a:t>
            </a:r>
            <a:r>
              <a:rPr spc="-10" dirty="0"/>
              <a:t>профессионального</a:t>
            </a:r>
            <a:r>
              <a:rPr spc="35" dirty="0"/>
              <a:t> </a:t>
            </a:r>
            <a:r>
              <a:rPr spc="-5" dirty="0"/>
              <a:t>образования</a:t>
            </a:r>
          </a:p>
        </p:txBody>
      </p:sp>
      <p:sp>
        <p:nvSpPr>
          <p:cNvPr id="6" name="object 4"/>
          <p:cNvSpPr/>
          <p:nvPr/>
        </p:nvSpPr>
        <p:spPr>
          <a:xfrm>
            <a:off x="2105025" y="529970"/>
            <a:ext cx="6715759" cy="0"/>
          </a:xfrm>
          <a:custGeom>
            <a:avLst/>
            <a:gdLst/>
            <a:ahLst/>
            <a:cxnLst/>
            <a:rect l="l" t="t" r="r" b="b"/>
            <a:pathLst>
              <a:path w="6715759">
                <a:moveTo>
                  <a:pt x="0" y="0"/>
                </a:moveTo>
                <a:lnTo>
                  <a:pt x="6715506" y="0"/>
                </a:lnTo>
              </a:path>
            </a:pathLst>
          </a:custGeom>
          <a:ln w="28575">
            <a:solidFill>
              <a:srgbClr val="A6A6A6"/>
            </a:solidFill>
          </a:ln>
        </p:spPr>
        <p:txBody>
          <a:bodyPr wrap="square" lIns="0" tIns="0" rIns="0" bIns="0" rtlCol="0"/>
          <a:lstStyle/>
          <a:p>
            <a:endParaRPr/>
          </a:p>
        </p:txBody>
      </p:sp>
    </p:spTree>
    <p:extLst>
      <p:ext uri="{BB962C8B-B14F-4D97-AF65-F5344CB8AC3E}">
        <p14:creationId xmlns:p14="http://schemas.microsoft.com/office/powerpoint/2010/main" val="28544766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335914" y="1600200"/>
            <a:ext cx="8484870" cy="3447098"/>
          </a:xfrm>
        </p:spPr>
        <p:txBody>
          <a:bodyPr/>
          <a:lstStyle/>
          <a:p>
            <a:r>
              <a:rPr lang="en-US" sz="1400" b="1" i="0" dirty="0" smtClean="0">
                <a:latin typeface="Times New Roman" panose="02020603050405020304" pitchFamily="18" charset="0"/>
                <a:cs typeface="Times New Roman" panose="02020603050405020304" pitchFamily="18" charset="0"/>
              </a:rPr>
              <a:t>3</a:t>
            </a:r>
            <a:r>
              <a:rPr lang="ru-RU" sz="1400" i="0" dirty="0" smtClean="0">
                <a:latin typeface="Times New Roman" panose="02020603050405020304" pitchFamily="18" charset="0"/>
                <a:cs typeface="Times New Roman" panose="02020603050405020304" pitchFamily="18" charset="0"/>
              </a:rPr>
              <a:t>. </a:t>
            </a:r>
            <a:r>
              <a:rPr lang="ru-RU" sz="1400" i="0" dirty="0">
                <a:latin typeface="Times New Roman" panose="02020603050405020304" pitchFamily="18" charset="0"/>
                <a:cs typeface="Times New Roman" panose="02020603050405020304" pitchFamily="18" charset="0"/>
              </a:rPr>
              <a:t>Учебно-методическое пособие «Некоторые особенности осуществления управленческой деятельности при организации образовательного процесса в современном муниципальном лицее (управленческий аспект)» /</a:t>
            </a:r>
            <a:r>
              <a:rPr lang="ru-RU" sz="1400" i="0" dirty="0" err="1">
                <a:latin typeface="Times New Roman" panose="02020603050405020304" pitchFamily="18" charset="0"/>
                <a:cs typeface="Times New Roman" panose="02020603050405020304" pitchFamily="18" charset="0"/>
              </a:rPr>
              <a:t>Афонин</a:t>
            </a:r>
            <a:r>
              <a:rPr lang="ru-RU" sz="1400" i="0" dirty="0">
                <a:latin typeface="Times New Roman" panose="02020603050405020304" pitchFamily="18" charset="0"/>
                <a:cs typeface="Times New Roman" panose="02020603050405020304" pitchFamily="18" charset="0"/>
              </a:rPr>
              <a:t> И.А. - 2017. - Доступ к ресурсу: доступ в помещении библиотеки-</a:t>
            </a:r>
            <a:r>
              <a:rPr lang="ru-RU" sz="1400" i="0" dirty="0" err="1">
                <a:latin typeface="Times New Roman" panose="02020603050405020304" pitchFamily="18" charset="0"/>
                <a:cs typeface="Times New Roman" panose="02020603050405020304" pitchFamily="18" charset="0"/>
              </a:rPr>
              <a:t>медиатеки</a:t>
            </a:r>
            <a:r>
              <a:rPr lang="ru-RU" sz="1400" i="0" dirty="0">
                <a:latin typeface="Times New Roman" panose="02020603050405020304" pitchFamily="18" charset="0"/>
                <a:cs typeface="Times New Roman" panose="02020603050405020304" pitchFamily="18" charset="0"/>
              </a:rPr>
              <a:t> СОИРО.</a:t>
            </a:r>
          </a:p>
          <a:p>
            <a:pPr algn="just"/>
            <a:r>
              <a:rPr lang="ru-RU" sz="1400" b="1" dirty="0">
                <a:latin typeface="Times New Roman" panose="02020603050405020304" pitchFamily="18" charset="0"/>
                <a:cs typeface="Times New Roman" panose="02020603050405020304" pitchFamily="18" charset="0"/>
              </a:rPr>
              <a:t>Аннотация:</a:t>
            </a:r>
            <a:endParaRPr lang="ru-RU" sz="1400" dirty="0">
              <a:latin typeface="Times New Roman" panose="02020603050405020304" pitchFamily="18" charset="0"/>
              <a:cs typeface="Times New Roman" panose="02020603050405020304" pitchFamily="18" charset="0"/>
            </a:endParaRPr>
          </a:p>
          <a:p>
            <a:pPr algn="just"/>
            <a:r>
              <a:rPr lang="ru-RU" sz="1400" dirty="0">
                <a:latin typeface="Times New Roman" panose="02020603050405020304" pitchFamily="18" charset="0"/>
                <a:cs typeface="Times New Roman" panose="02020603050405020304" pitchFamily="18" charset="0"/>
              </a:rPr>
              <a:t>В данном учебно-методическом пособии рассматриваются способы и методы осуществления управленческой деятельности при организации образовательного процесса в современном образовательном учреждении. Пособие рассчитано на помощь руководящим кадрам в системе образования</a:t>
            </a:r>
            <a:r>
              <a:rPr lang="ru-RU" sz="1400" dirty="0" smtClean="0">
                <a:latin typeface="Times New Roman" panose="02020603050405020304" pitchFamily="18" charset="0"/>
                <a:cs typeface="Times New Roman" panose="02020603050405020304" pitchFamily="18" charset="0"/>
              </a:rPr>
              <a:t>.</a:t>
            </a:r>
            <a:endParaRPr lang="en-US" sz="1400" dirty="0" smtClean="0">
              <a:latin typeface="Times New Roman" panose="02020603050405020304" pitchFamily="18" charset="0"/>
              <a:cs typeface="Times New Roman" panose="02020603050405020304" pitchFamily="18" charset="0"/>
            </a:endParaRPr>
          </a:p>
          <a:p>
            <a:pPr algn="just"/>
            <a:endParaRPr lang="ru-RU" sz="1400" dirty="0">
              <a:latin typeface="Times New Roman" panose="02020603050405020304" pitchFamily="18" charset="0"/>
              <a:cs typeface="Times New Roman" panose="02020603050405020304" pitchFamily="18" charset="0"/>
            </a:endParaRPr>
          </a:p>
          <a:p>
            <a:r>
              <a:rPr lang="en-US" sz="1400" b="1" i="0" dirty="0">
                <a:latin typeface="Times New Roman" panose="02020603050405020304" pitchFamily="18" charset="0"/>
                <a:cs typeface="Times New Roman" panose="02020603050405020304" pitchFamily="18" charset="0"/>
              </a:rPr>
              <a:t>4</a:t>
            </a:r>
            <a:r>
              <a:rPr lang="ru-RU" sz="1400" dirty="0" smtClean="0">
                <a:latin typeface="Times New Roman" panose="02020603050405020304" pitchFamily="18" charset="0"/>
                <a:cs typeface="Times New Roman" panose="02020603050405020304" pitchFamily="18" charset="0"/>
              </a:rPr>
              <a:t>. </a:t>
            </a:r>
            <a:r>
              <a:rPr lang="ru-RU" sz="1400" dirty="0">
                <a:latin typeface="Times New Roman" panose="02020603050405020304" pitchFamily="18" charset="0"/>
                <a:cs typeface="Times New Roman" panose="02020603050405020304" pitchFamily="18" charset="0"/>
              </a:rPr>
              <a:t>«Тайм-менеджмент: формула эффективного планирования деятельности». - Методические рекомендации /Боброва Е.А., </a:t>
            </a:r>
            <a:r>
              <a:rPr lang="ru-RU" sz="1400" dirty="0" err="1">
                <a:latin typeface="Times New Roman" panose="02020603050405020304" pitchFamily="18" charset="0"/>
                <a:cs typeface="Times New Roman" panose="02020603050405020304" pitchFamily="18" charset="0"/>
              </a:rPr>
              <a:t>Шебловинская</a:t>
            </a:r>
            <a:r>
              <a:rPr lang="ru-RU" sz="1400" dirty="0">
                <a:latin typeface="Times New Roman" panose="02020603050405020304" pitchFamily="18" charset="0"/>
                <a:cs typeface="Times New Roman" panose="02020603050405020304" pitchFamily="18" charset="0"/>
              </a:rPr>
              <a:t> И.В. – 2016. Доступ к ресурсу: </a:t>
            </a:r>
            <a:r>
              <a:rPr lang="ru-RU" sz="1400" u="sng" dirty="0">
                <a:latin typeface="Times New Roman" panose="02020603050405020304" pitchFamily="18" charset="0"/>
                <a:cs typeface="Times New Roman" panose="02020603050405020304" pitchFamily="18" charset="0"/>
                <a:hlinkClick r:id="rId2"/>
              </a:rPr>
              <a:t>https://www.calameo.com/read/006398858e9b8ed5cc090</a:t>
            </a:r>
            <a:endParaRPr lang="ru-RU" sz="1400" dirty="0">
              <a:latin typeface="Times New Roman" panose="02020603050405020304" pitchFamily="18" charset="0"/>
              <a:cs typeface="Times New Roman" panose="02020603050405020304" pitchFamily="18" charset="0"/>
            </a:endParaRPr>
          </a:p>
          <a:p>
            <a:r>
              <a:rPr lang="ru-RU" sz="1400" b="1" dirty="0">
                <a:latin typeface="Times New Roman" panose="02020603050405020304" pitchFamily="18" charset="0"/>
                <a:cs typeface="Times New Roman" panose="02020603050405020304" pitchFamily="18" charset="0"/>
              </a:rPr>
              <a:t>Аннотация:</a:t>
            </a:r>
            <a:endParaRPr lang="ru-RU" sz="1400" dirty="0">
              <a:latin typeface="Times New Roman" panose="02020603050405020304" pitchFamily="18" charset="0"/>
              <a:cs typeface="Times New Roman" panose="02020603050405020304" pitchFamily="18" charset="0"/>
            </a:endParaRPr>
          </a:p>
          <a:p>
            <a:pPr algn="just"/>
            <a:r>
              <a:rPr lang="ru-RU" sz="1400" dirty="0">
                <a:latin typeface="Times New Roman" panose="02020603050405020304" pitchFamily="18" charset="0"/>
                <a:cs typeface="Times New Roman" panose="02020603050405020304" pitchFamily="18" charset="0"/>
              </a:rPr>
              <a:t>Рекомендации подготовлены в помощь руководителям и педагогическим работникам образовательных организаций, которые хотят научиться эффективно планировать деятельность и достичь успехов в личностном и профессиональном саморазвитии.</a:t>
            </a:r>
          </a:p>
          <a:p>
            <a:endParaRPr lang="ru-RU" sz="1400" dirty="0">
              <a:latin typeface="Times New Roman" panose="02020603050405020304" pitchFamily="18" charset="0"/>
              <a:cs typeface="Times New Roman" panose="02020603050405020304" pitchFamily="18" charset="0"/>
            </a:endParaRPr>
          </a:p>
        </p:txBody>
      </p:sp>
      <p:sp>
        <p:nvSpPr>
          <p:cNvPr id="4" name="object 2"/>
          <p:cNvSpPr txBox="1"/>
          <p:nvPr/>
        </p:nvSpPr>
        <p:spPr>
          <a:xfrm>
            <a:off x="3017647" y="0"/>
            <a:ext cx="4998085" cy="269240"/>
          </a:xfrm>
          <a:prstGeom prst="rect">
            <a:avLst/>
          </a:prstGeom>
        </p:spPr>
        <p:txBody>
          <a:bodyPr vert="horz" wrap="square" lIns="0" tIns="12065" rIns="0" bIns="0" rtlCol="0">
            <a:spAutoFit/>
          </a:bodyPr>
          <a:lstStyle/>
          <a:p>
            <a:pPr marL="12700">
              <a:lnSpc>
                <a:spcPct val="100000"/>
              </a:lnSpc>
              <a:spcBef>
                <a:spcPts val="95"/>
              </a:spcBef>
            </a:pPr>
            <a:r>
              <a:rPr sz="1600" spc="-10" dirty="0">
                <a:latin typeface="Calibri"/>
                <a:cs typeface="Calibri"/>
              </a:rPr>
              <a:t>Кафедра</a:t>
            </a:r>
            <a:r>
              <a:rPr sz="1600" spc="25" dirty="0">
                <a:latin typeface="Calibri"/>
                <a:cs typeface="Calibri"/>
              </a:rPr>
              <a:t> </a:t>
            </a:r>
            <a:r>
              <a:rPr sz="1600" spc="-10" dirty="0">
                <a:latin typeface="Calibri"/>
                <a:cs typeface="Calibri"/>
              </a:rPr>
              <a:t>управления</a:t>
            </a:r>
            <a:r>
              <a:rPr sz="1600" spc="5" dirty="0">
                <a:latin typeface="Calibri"/>
                <a:cs typeface="Calibri"/>
              </a:rPr>
              <a:t> </a:t>
            </a:r>
            <a:r>
              <a:rPr sz="1600" spc="-10" dirty="0">
                <a:latin typeface="Calibri"/>
                <a:cs typeface="Calibri"/>
              </a:rPr>
              <a:t>развитием</a:t>
            </a:r>
            <a:r>
              <a:rPr sz="1600" spc="15" dirty="0">
                <a:latin typeface="Calibri"/>
                <a:cs typeface="Calibri"/>
              </a:rPr>
              <a:t> </a:t>
            </a:r>
            <a:r>
              <a:rPr sz="1600" spc="-10" dirty="0">
                <a:latin typeface="Calibri"/>
                <a:cs typeface="Calibri"/>
              </a:rPr>
              <a:t>образовательных систем</a:t>
            </a:r>
            <a:endParaRPr sz="1600" dirty="0">
              <a:latin typeface="Calibri"/>
              <a:cs typeface="Calibri"/>
            </a:endParaRPr>
          </a:p>
        </p:txBody>
      </p:sp>
      <p:sp>
        <p:nvSpPr>
          <p:cNvPr id="5" name="object 3"/>
          <p:cNvSpPr txBox="1">
            <a:spLocks noGrp="1"/>
          </p:cNvSpPr>
          <p:nvPr>
            <p:ph type="title"/>
          </p:nvPr>
        </p:nvSpPr>
        <p:spPr>
          <a:xfrm>
            <a:off x="3633342" y="237185"/>
            <a:ext cx="3767454" cy="269240"/>
          </a:xfrm>
          <a:prstGeom prst="rect">
            <a:avLst/>
          </a:prstGeom>
        </p:spPr>
        <p:txBody>
          <a:bodyPr vert="horz" wrap="square" lIns="0" tIns="12065" rIns="0" bIns="0" rtlCol="0">
            <a:spAutoFit/>
          </a:bodyPr>
          <a:lstStyle/>
          <a:p>
            <a:pPr marL="12700">
              <a:lnSpc>
                <a:spcPct val="100000"/>
              </a:lnSpc>
              <a:spcBef>
                <a:spcPts val="95"/>
              </a:spcBef>
            </a:pPr>
            <a:r>
              <a:rPr spc="-10" dirty="0"/>
              <a:t>общего</a:t>
            </a:r>
            <a:r>
              <a:rPr spc="-5" dirty="0"/>
              <a:t> и</a:t>
            </a:r>
            <a:r>
              <a:rPr spc="5" dirty="0"/>
              <a:t> </a:t>
            </a:r>
            <a:r>
              <a:rPr spc="-10" dirty="0"/>
              <a:t>профессионального</a:t>
            </a:r>
            <a:r>
              <a:rPr spc="35" dirty="0"/>
              <a:t> </a:t>
            </a:r>
            <a:r>
              <a:rPr spc="-5" dirty="0"/>
              <a:t>образования</a:t>
            </a:r>
          </a:p>
        </p:txBody>
      </p:sp>
      <p:sp>
        <p:nvSpPr>
          <p:cNvPr id="6" name="object 4"/>
          <p:cNvSpPr/>
          <p:nvPr/>
        </p:nvSpPr>
        <p:spPr>
          <a:xfrm>
            <a:off x="2105025" y="529970"/>
            <a:ext cx="6715759" cy="0"/>
          </a:xfrm>
          <a:custGeom>
            <a:avLst/>
            <a:gdLst/>
            <a:ahLst/>
            <a:cxnLst/>
            <a:rect l="l" t="t" r="r" b="b"/>
            <a:pathLst>
              <a:path w="6715759">
                <a:moveTo>
                  <a:pt x="0" y="0"/>
                </a:moveTo>
                <a:lnTo>
                  <a:pt x="6715506" y="0"/>
                </a:lnTo>
              </a:path>
            </a:pathLst>
          </a:custGeom>
          <a:ln w="28575">
            <a:solidFill>
              <a:srgbClr val="A6A6A6"/>
            </a:solidFill>
          </a:ln>
        </p:spPr>
        <p:txBody>
          <a:bodyPr wrap="square" lIns="0" tIns="0" rIns="0" bIns="0" rtlCol="0"/>
          <a:lstStyle/>
          <a:p>
            <a:endParaRPr/>
          </a:p>
        </p:txBody>
      </p:sp>
    </p:spTree>
    <p:extLst>
      <p:ext uri="{BB962C8B-B14F-4D97-AF65-F5344CB8AC3E}">
        <p14:creationId xmlns:p14="http://schemas.microsoft.com/office/powerpoint/2010/main" val="7816141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304800" y="498571"/>
            <a:ext cx="8484870" cy="6207029"/>
          </a:xfrm>
        </p:spPr>
        <p:txBody>
          <a:bodyPr/>
          <a:lstStyle/>
          <a:p>
            <a:pPr algn="ctr"/>
            <a:endParaRPr lang="en-US" sz="800" b="1" i="0" dirty="0" smtClean="0">
              <a:latin typeface="Times New Roman" panose="02020603050405020304" pitchFamily="18" charset="0"/>
              <a:cs typeface="Times New Roman" panose="02020603050405020304" pitchFamily="18" charset="0"/>
            </a:endParaRPr>
          </a:p>
          <a:p>
            <a:pPr algn="ctr"/>
            <a:r>
              <a:rPr lang="en-US" sz="1800" b="1" i="0" dirty="0" smtClean="0">
                <a:latin typeface="Times New Roman" panose="02020603050405020304" pitchFamily="18" charset="0"/>
                <a:cs typeface="Times New Roman" panose="02020603050405020304" pitchFamily="18" charset="0"/>
              </a:rPr>
              <a:t>IV</a:t>
            </a:r>
            <a:r>
              <a:rPr lang="ru-RU" sz="1800" b="1" i="0" dirty="0" smtClean="0">
                <a:latin typeface="Times New Roman" panose="02020603050405020304" pitchFamily="18" charset="0"/>
                <a:cs typeface="Times New Roman" panose="02020603050405020304" pitchFamily="18" charset="0"/>
              </a:rPr>
              <a:t>. КНИЖНЫЙ </a:t>
            </a:r>
            <a:r>
              <a:rPr lang="ru-RU" sz="1800" b="1" i="0" dirty="0">
                <a:latin typeface="Times New Roman" panose="02020603050405020304" pitchFamily="18" charset="0"/>
                <a:cs typeface="Times New Roman" panose="02020603050405020304" pitchFamily="18" charset="0"/>
              </a:rPr>
              <a:t>КАТАЛОГ</a:t>
            </a:r>
            <a:endParaRPr lang="ru-RU" sz="1800" i="0" dirty="0">
              <a:latin typeface="Times New Roman" panose="02020603050405020304" pitchFamily="18" charset="0"/>
              <a:cs typeface="Times New Roman" panose="02020603050405020304" pitchFamily="18" charset="0"/>
            </a:endParaRPr>
          </a:p>
          <a:p>
            <a:pPr algn="ctr"/>
            <a:r>
              <a:rPr lang="ru-RU" sz="1800" b="1" i="0" dirty="0">
                <a:latin typeface="Times New Roman" panose="02020603050405020304" pitchFamily="18" charset="0"/>
                <a:cs typeface="Times New Roman" panose="02020603050405020304" pitchFamily="18" charset="0"/>
              </a:rPr>
              <a:t>РАЗДЕЛ «ШКОЛОВЕДЕНИЕ»</a:t>
            </a:r>
            <a:endParaRPr lang="ru-RU" sz="1800" i="0" dirty="0">
              <a:latin typeface="Times New Roman" panose="02020603050405020304" pitchFamily="18" charset="0"/>
              <a:cs typeface="Times New Roman" panose="02020603050405020304" pitchFamily="18" charset="0"/>
            </a:endParaRPr>
          </a:p>
          <a:p>
            <a:r>
              <a:rPr lang="ru-RU" sz="1400" b="1" dirty="0">
                <a:latin typeface="Times New Roman" panose="02020603050405020304" pitchFamily="18" charset="0"/>
                <a:cs typeface="Times New Roman" panose="02020603050405020304" pitchFamily="18" charset="0"/>
              </a:rPr>
              <a:t> </a:t>
            </a:r>
            <a:endParaRPr lang="en-US" sz="1400" b="1" dirty="0" smtClean="0">
              <a:latin typeface="Times New Roman" panose="02020603050405020304" pitchFamily="18" charset="0"/>
              <a:cs typeface="Times New Roman" panose="02020603050405020304" pitchFamily="18" charset="0"/>
            </a:endParaRPr>
          </a:p>
          <a:p>
            <a:r>
              <a:rPr lang="ru-RU" sz="1400" b="1" i="0" dirty="0" smtClean="0">
                <a:latin typeface="Times New Roman" panose="02020603050405020304" pitchFamily="18" charset="0"/>
                <a:cs typeface="Times New Roman" panose="02020603050405020304" pitchFamily="18" charset="0"/>
              </a:rPr>
              <a:t>1</a:t>
            </a:r>
            <a:r>
              <a:rPr lang="ru-RU" sz="1400" i="0" dirty="0">
                <a:latin typeface="Times New Roman" panose="02020603050405020304" pitchFamily="18" charset="0"/>
                <a:cs typeface="Times New Roman" panose="02020603050405020304" pitchFamily="18" charset="0"/>
              </a:rPr>
              <a:t>. Виноградов В. Н., Глебова Г. Ф., </a:t>
            </a:r>
            <a:r>
              <a:rPr lang="ru-RU" sz="1400" i="0" dirty="0" err="1">
                <a:latin typeface="Times New Roman" panose="02020603050405020304" pitchFamily="18" charset="0"/>
                <a:cs typeface="Times New Roman" panose="02020603050405020304" pitchFamily="18" charset="0"/>
              </a:rPr>
              <a:t>Прикот</a:t>
            </a:r>
            <a:r>
              <a:rPr lang="ru-RU" sz="1400" i="0" dirty="0">
                <a:latin typeface="Times New Roman" panose="02020603050405020304" pitchFamily="18" charset="0"/>
                <a:cs typeface="Times New Roman" panose="02020603050405020304" pitchFamily="18" charset="0"/>
              </a:rPr>
              <a:t> О. Г.</a:t>
            </a:r>
          </a:p>
          <a:p>
            <a:r>
              <a:rPr lang="ru-RU" sz="1400" i="0" dirty="0">
                <a:latin typeface="Times New Roman" panose="02020603050405020304" pitchFamily="18" charset="0"/>
                <a:cs typeface="Times New Roman" panose="02020603050405020304" pitchFamily="18" charset="0"/>
              </a:rPr>
              <a:t>Инновационный менеджмент школы. Учебное пособие / В. Н. Виноградов, Г. Ф. Глебова, О. Г. </a:t>
            </a:r>
            <a:r>
              <a:rPr lang="ru-RU" sz="1400" i="0" dirty="0" err="1">
                <a:latin typeface="Times New Roman" panose="02020603050405020304" pitchFamily="18" charset="0"/>
                <a:cs typeface="Times New Roman" panose="02020603050405020304" pitchFamily="18" charset="0"/>
              </a:rPr>
              <a:t>Прикот</a:t>
            </a:r>
            <a:r>
              <a:rPr lang="ru-RU" sz="1400" i="0" dirty="0">
                <a:latin typeface="Times New Roman" panose="02020603050405020304" pitchFamily="18" charset="0"/>
                <a:cs typeface="Times New Roman" panose="02020603050405020304" pitchFamily="18" charset="0"/>
              </a:rPr>
              <a:t>; под общ. ред. канд. </a:t>
            </a:r>
            <a:r>
              <a:rPr lang="ru-RU" sz="1400" i="0" dirty="0" err="1">
                <a:latin typeface="Times New Roman" panose="02020603050405020304" pitchFamily="18" charset="0"/>
                <a:cs typeface="Times New Roman" panose="02020603050405020304" pitchFamily="18" charset="0"/>
              </a:rPr>
              <a:t>пед</a:t>
            </a:r>
            <a:r>
              <a:rPr lang="ru-RU" sz="1400" i="0" dirty="0">
                <a:latin typeface="Times New Roman" panose="02020603050405020304" pitchFamily="18" charset="0"/>
                <a:cs typeface="Times New Roman" panose="02020603050405020304" pitchFamily="18" charset="0"/>
              </a:rPr>
              <a:t>. наук, доц. Г. Ф. Глебовой. – Смоленск: изд-во </a:t>
            </a:r>
            <a:r>
              <a:rPr lang="ru-RU" sz="1400" i="0" dirty="0" err="1">
                <a:latin typeface="Times New Roman" panose="02020603050405020304" pitchFamily="18" charset="0"/>
                <a:cs typeface="Times New Roman" panose="02020603050405020304" pitchFamily="18" charset="0"/>
              </a:rPr>
              <a:t>СмолГУ</a:t>
            </a:r>
            <a:r>
              <a:rPr lang="ru-RU" sz="1400" i="0" dirty="0">
                <a:latin typeface="Times New Roman" panose="02020603050405020304" pitchFamily="18" charset="0"/>
                <a:cs typeface="Times New Roman" panose="02020603050405020304" pitchFamily="18" charset="0"/>
              </a:rPr>
              <a:t>, 2012. – 472 с.</a:t>
            </a:r>
          </a:p>
          <a:p>
            <a:r>
              <a:rPr lang="ru-RU" sz="1400" b="1" dirty="0">
                <a:latin typeface="Times New Roman" panose="02020603050405020304" pitchFamily="18" charset="0"/>
                <a:cs typeface="Times New Roman" panose="02020603050405020304" pitchFamily="18" charset="0"/>
              </a:rPr>
              <a:t>Аннотация:</a:t>
            </a:r>
            <a:endParaRPr lang="ru-RU" sz="1400" dirty="0">
              <a:latin typeface="Times New Roman" panose="02020603050405020304" pitchFamily="18" charset="0"/>
              <a:cs typeface="Times New Roman" panose="02020603050405020304" pitchFamily="18" charset="0"/>
            </a:endParaRPr>
          </a:p>
          <a:p>
            <a:pPr algn="just"/>
            <a:r>
              <a:rPr lang="ru-RU" sz="1400" dirty="0">
                <a:latin typeface="Times New Roman" panose="02020603050405020304" pitchFamily="18" charset="0"/>
                <a:cs typeface="Times New Roman" panose="02020603050405020304" pitchFamily="18" charset="0"/>
              </a:rPr>
              <a:t>В пособии рассматриваются научно-практические основы инновационного управления образованием в контексте современных изменений в образовательной сфере. Определяется статус проектного менеджмента в инновационном управлении школой. Обозначается роль инновационного менеджера в условиях развития организационной культуры школы, ее социально-педагогической и профессиональной среды. Особое внимание уделяется специфике инновационного проекта. Обосновывается идея необходимости системного проектирования инновационной деятельности учителя и индивидуальной образовательной траектории учащихся, представляются их целостные процессы. Приведены примеры из практики проектного менеджмента школы. В приложения включены нормативные документы, авторские материалы, раскрывающие содержание и особенности инновационной деятельности педагогов, описание проектных форм работы.</a:t>
            </a:r>
          </a:p>
          <a:p>
            <a:pPr algn="just"/>
            <a:r>
              <a:rPr lang="ru-RU" sz="1400" dirty="0">
                <a:latin typeface="Times New Roman" panose="02020603050405020304" pitchFamily="18" charset="0"/>
                <a:cs typeface="Times New Roman" panose="02020603050405020304" pitchFamily="18" charset="0"/>
              </a:rPr>
              <a:t>Адресовано студентам, аспирантам и </a:t>
            </a:r>
            <a:r>
              <a:rPr lang="ru-RU" sz="1400" dirty="0" smtClean="0">
                <a:latin typeface="Times New Roman" panose="02020603050405020304" pitchFamily="18" charset="0"/>
                <a:cs typeface="Times New Roman" panose="02020603050405020304" pitchFamily="18" charset="0"/>
              </a:rPr>
              <a:t>преподавателям </a:t>
            </a:r>
            <a:r>
              <a:rPr lang="ru-RU" sz="1400" dirty="0">
                <a:latin typeface="Times New Roman" panose="02020603050405020304" pitchFamily="18" charset="0"/>
                <a:cs typeface="Times New Roman" panose="02020603050405020304" pitchFamily="18" charset="0"/>
              </a:rPr>
              <a:t>вузов, учителям, руководителям школ. Может быть полезно слушателям системы повышения квалификации, менеджерам, организаторам профессиональной переподготовки в образовательных организациях и учреждениях.</a:t>
            </a:r>
          </a:p>
          <a:p>
            <a:r>
              <a:rPr lang="ru-RU" sz="1400" dirty="0">
                <a:latin typeface="Times New Roman" panose="02020603050405020304" pitchFamily="18" charset="0"/>
                <a:cs typeface="Times New Roman" panose="02020603050405020304" pitchFamily="18" charset="0"/>
              </a:rPr>
              <a:t> </a:t>
            </a:r>
          </a:p>
          <a:p>
            <a:r>
              <a:rPr lang="ru-RU" sz="1400" b="1" i="0" dirty="0">
                <a:latin typeface="Times New Roman" panose="02020603050405020304" pitchFamily="18" charset="0"/>
                <a:cs typeface="Times New Roman" panose="02020603050405020304" pitchFamily="18" charset="0"/>
              </a:rPr>
              <a:t>2</a:t>
            </a:r>
            <a:r>
              <a:rPr lang="ru-RU" sz="1400" dirty="0">
                <a:latin typeface="Times New Roman" panose="02020603050405020304" pitchFamily="18" charset="0"/>
                <a:cs typeface="Times New Roman" panose="02020603050405020304" pitchFamily="18" charset="0"/>
              </a:rPr>
              <a:t>. </a:t>
            </a:r>
            <a:r>
              <a:rPr lang="ru-RU" sz="1400" i="0" dirty="0" err="1">
                <a:latin typeface="Times New Roman" panose="02020603050405020304" pitchFamily="18" charset="0"/>
                <a:cs typeface="Times New Roman" panose="02020603050405020304" pitchFamily="18" charset="0"/>
              </a:rPr>
              <a:t>Конаржевский</a:t>
            </a:r>
            <a:r>
              <a:rPr lang="ru-RU" sz="1400" i="0" dirty="0">
                <a:latin typeface="Times New Roman" panose="02020603050405020304" pitchFamily="18" charset="0"/>
                <a:cs typeface="Times New Roman" panose="02020603050405020304" pitchFamily="18" charset="0"/>
              </a:rPr>
              <a:t> Ю. А.</a:t>
            </a:r>
          </a:p>
          <a:p>
            <a:r>
              <a:rPr lang="ru-RU" sz="1400" i="0" dirty="0" err="1">
                <a:latin typeface="Times New Roman" panose="02020603050405020304" pitchFamily="18" charset="0"/>
                <a:cs typeface="Times New Roman" panose="02020603050405020304" pitchFamily="18" charset="0"/>
              </a:rPr>
              <a:t>Внутришкольный</a:t>
            </a:r>
            <a:r>
              <a:rPr lang="ru-RU" sz="1400" i="0" dirty="0">
                <a:latin typeface="Times New Roman" panose="02020603050405020304" pitchFamily="18" charset="0"/>
                <a:cs typeface="Times New Roman" panose="02020603050405020304" pitchFamily="18" charset="0"/>
              </a:rPr>
              <a:t> менеджмент. /Ю. А. </a:t>
            </a:r>
            <a:r>
              <a:rPr lang="ru-RU" sz="1400" i="0" dirty="0" err="1">
                <a:latin typeface="Times New Roman" panose="02020603050405020304" pitchFamily="18" charset="0"/>
                <a:cs typeface="Times New Roman" panose="02020603050405020304" pitchFamily="18" charset="0"/>
              </a:rPr>
              <a:t>Конаржевский</a:t>
            </a:r>
            <a:r>
              <a:rPr lang="ru-RU" sz="1400" i="0" dirty="0">
                <a:latin typeface="Times New Roman" panose="02020603050405020304" pitchFamily="18" charset="0"/>
                <a:cs typeface="Times New Roman" panose="02020603050405020304" pitchFamily="18" charset="0"/>
              </a:rPr>
              <a:t>. – Псков, (НМО «Творческая педагогика». МП «Новая школа»). - 1993. – 134 с.</a:t>
            </a:r>
          </a:p>
          <a:p>
            <a:r>
              <a:rPr lang="ru-RU" sz="1400" b="1" dirty="0">
                <a:latin typeface="Times New Roman" panose="02020603050405020304" pitchFamily="18" charset="0"/>
                <a:cs typeface="Times New Roman" panose="02020603050405020304" pitchFamily="18" charset="0"/>
              </a:rPr>
              <a:t>Аннотация</a:t>
            </a:r>
            <a:endParaRPr lang="ru-RU" sz="1400" dirty="0">
              <a:latin typeface="Times New Roman" panose="02020603050405020304" pitchFamily="18" charset="0"/>
              <a:cs typeface="Times New Roman" panose="02020603050405020304" pitchFamily="18" charset="0"/>
            </a:endParaRPr>
          </a:p>
          <a:p>
            <a:pPr algn="just"/>
            <a:r>
              <a:rPr lang="ru-RU" sz="1400" dirty="0">
                <a:latin typeface="Times New Roman" panose="02020603050405020304" pitchFamily="18" charset="0"/>
                <a:cs typeface="Times New Roman" panose="02020603050405020304" pitchFamily="18" charset="0"/>
              </a:rPr>
              <a:t>Книга представляет собой попытку найти точки соприкосновения теоретических положений менеджмента и </a:t>
            </a:r>
            <a:r>
              <a:rPr lang="ru-RU" sz="1400" dirty="0" err="1">
                <a:latin typeface="Times New Roman" panose="02020603050405020304" pitchFamily="18" charset="0"/>
                <a:cs typeface="Times New Roman" panose="02020603050405020304" pitchFamily="18" charset="0"/>
              </a:rPr>
              <a:t>внутришкольного</a:t>
            </a:r>
            <a:r>
              <a:rPr lang="ru-RU" sz="1400" dirty="0">
                <a:latin typeface="Times New Roman" panose="02020603050405020304" pitchFamily="18" charset="0"/>
                <a:cs typeface="Times New Roman" panose="02020603050405020304" pitchFamily="18" charset="0"/>
              </a:rPr>
              <a:t> управления путем конструирования концепции последнего с использованием некоторых позиций менеджмента. Излагаются основные принципы управления, сориентированного на человека.</a:t>
            </a:r>
          </a:p>
          <a:p>
            <a:endParaRPr lang="ru-RU" sz="1400" dirty="0">
              <a:latin typeface="Times New Roman" panose="02020603050405020304" pitchFamily="18" charset="0"/>
              <a:cs typeface="Times New Roman" panose="02020603050405020304" pitchFamily="18" charset="0"/>
            </a:endParaRPr>
          </a:p>
        </p:txBody>
      </p:sp>
      <p:sp>
        <p:nvSpPr>
          <p:cNvPr id="4" name="object 2"/>
          <p:cNvSpPr txBox="1"/>
          <p:nvPr/>
        </p:nvSpPr>
        <p:spPr>
          <a:xfrm>
            <a:off x="3017647" y="0"/>
            <a:ext cx="4998085" cy="269240"/>
          </a:xfrm>
          <a:prstGeom prst="rect">
            <a:avLst/>
          </a:prstGeom>
        </p:spPr>
        <p:txBody>
          <a:bodyPr vert="horz" wrap="square" lIns="0" tIns="12065" rIns="0" bIns="0" rtlCol="0">
            <a:spAutoFit/>
          </a:bodyPr>
          <a:lstStyle/>
          <a:p>
            <a:pPr marL="12700">
              <a:lnSpc>
                <a:spcPct val="100000"/>
              </a:lnSpc>
              <a:spcBef>
                <a:spcPts val="95"/>
              </a:spcBef>
            </a:pPr>
            <a:r>
              <a:rPr sz="1600" spc="-10" dirty="0">
                <a:latin typeface="Calibri"/>
                <a:cs typeface="Calibri"/>
              </a:rPr>
              <a:t>Кафедра</a:t>
            </a:r>
            <a:r>
              <a:rPr sz="1600" spc="25" dirty="0">
                <a:latin typeface="Calibri"/>
                <a:cs typeface="Calibri"/>
              </a:rPr>
              <a:t> </a:t>
            </a:r>
            <a:r>
              <a:rPr sz="1600" spc="-10" dirty="0">
                <a:latin typeface="Calibri"/>
                <a:cs typeface="Calibri"/>
              </a:rPr>
              <a:t>управления</a:t>
            </a:r>
            <a:r>
              <a:rPr sz="1600" spc="5" dirty="0">
                <a:latin typeface="Calibri"/>
                <a:cs typeface="Calibri"/>
              </a:rPr>
              <a:t> </a:t>
            </a:r>
            <a:r>
              <a:rPr sz="1600" spc="-10" dirty="0">
                <a:latin typeface="Calibri"/>
                <a:cs typeface="Calibri"/>
              </a:rPr>
              <a:t>развитием</a:t>
            </a:r>
            <a:r>
              <a:rPr sz="1600" spc="15" dirty="0">
                <a:latin typeface="Calibri"/>
                <a:cs typeface="Calibri"/>
              </a:rPr>
              <a:t> </a:t>
            </a:r>
            <a:r>
              <a:rPr sz="1600" spc="-10" dirty="0">
                <a:latin typeface="Calibri"/>
                <a:cs typeface="Calibri"/>
              </a:rPr>
              <a:t>образовательных систем</a:t>
            </a:r>
            <a:endParaRPr sz="1600" dirty="0">
              <a:latin typeface="Calibri"/>
              <a:cs typeface="Calibri"/>
            </a:endParaRPr>
          </a:p>
        </p:txBody>
      </p:sp>
      <p:sp>
        <p:nvSpPr>
          <p:cNvPr id="5" name="object 3"/>
          <p:cNvSpPr txBox="1">
            <a:spLocks noGrp="1"/>
          </p:cNvSpPr>
          <p:nvPr>
            <p:ph type="title"/>
          </p:nvPr>
        </p:nvSpPr>
        <p:spPr>
          <a:xfrm>
            <a:off x="3633342" y="237185"/>
            <a:ext cx="3767454" cy="269240"/>
          </a:xfrm>
          <a:prstGeom prst="rect">
            <a:avLst/>
          </a:prstGeom>
        </p:spPr>
        <p:txBody>
          <a:bodyPr vert="horz" wrap="square" lIns="0" tIns="12065" rIns="0" bIns="0" rtlCol="0">
            <a:spAutoFit/>
          </a:bodyPr>
          <a:lstStyle/>
          <a:p>
            <a:pPr marL="12700">
              <a:lnSpc>
                <a:spcPct val="100000"/>
              </a:lnSpc>
              <a:spcBef>
                <a:spcPts val="95"/>
              </a:spcBef>
            </a:pPr>
            <a:r>
              <a:rPr spc="-10" dirty="0"/>
              <a:t>общего</a:t>
            </a:r>
            <a:r>
              <a:rPr spc="-5" dirty="0"/>
              <a:t> и</a:t>
            </a:r>
            <a:r>
              <a:rPr spc="5" dirty="0"/>
              <a:t> </a:t>
            </a:r>
            <a:r>
              <a:rPr spc="-10" dirty="0"/>
              <a:t>профессионального</a:t>
            </a:r>
            <a:r>
              <a:rPr spc="35" dirty="0"/>
              <a:t> </a:t>
            </a:r>
            <a:r>
              <a:rPr spc="-5" dirty="0"/>
              <a:t>образования</a:t>
            </a:r>
          </a:p>
        </p:txBody>
      </p:sp>
      <p:sp>
        <p:nvSpPr>
          <p:cNvPr id="6" name="object 4"/>
          <p:cNvSpPr/>
          <p:nvPr/>
        </p:nvSpPr>
        <p:spPr>
          <a:xfrm>
            <a:off x="2105025" y="529970"/>
            <a:ext cx="6715759" cy="0"/>
          </a:xfrm>
          <a:custGeom>
            <a:avLst/>
            <a:gdLst/>
            <a:ahLst/>
            <a:cxnLst/>
            <a:rect l="l" t="t" r="r" b="b"/>
            <a:pathLst>
              <a:path w="6715759">
                <a:moveTo>
                  <a:pt x="0" y="0"/>
                </a:moveTo>
                <a:lnTo>
                  <a:pt x="6715506" y="0"/>
                </a:lnTo>
              </a:path>
            </a:pathLst>
          </a:custGeom>
          <a:ln w="28575">
            <a:solidFill>
              <a:srgbClr val="A6A6A6"/>
            </a:solidFill>
          </a:ln>
        </p:spPr>
        <p:txBody>
          <a:bodyPr wrap="square" lIns="0" tIns="0" rIns="0" bIns="0" rtlCol="0"/>
          <a:lstStyle/>
          <a:p>
            <a:endParaRPr/>
          </a:p>
        </p:txBody>
      </p:sp>
    </p:spTree>
    <p:extLst>
      <p:ext uri="{BB962C8B-B14F-4D97-AF65-F5344CB8AC3E}">
        <p14:creationId xmlns:p14="http://schemas.microsoft.com/office/powerpoint/2010/main" val="9755978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457200" y="838200"/>
            <a:ext cx="8484870" cy="4401205"/>
          </a:xfrm>
        </p:spPr>
        <p:txBody>
          <a:bodyPr/>
          <a:lstStyle/>
          <a:p>
            <a:r>
              <a:rPr lang="ru-RU" b="1" dirty="0"/>
              <a:t>3</a:t>
            </a:r>
            <a:r>
              <a:rPr lang="ru-RU" dirty="0"/>
              <a:t>. </a:t>
            </a:r>
            <a:r>
              <a:rPr lang="ru-RU" dirty="0" err="1"/>
              <a:t>Конаржевский</a:t>
            </a:r>
            <a:r>
              <a:rPr lang="ru-RU" dirty="0"/>
              <a:t> Ю. А.</a:t>
            </a:r>
          </a:p>
          <a:p>
            <a:r>
              <a:rPr lang="ru-RU" dirty="0"/>
              <a:t>Менеджмент и </a:t>
            </a:r>
            <a:r>
              <a:rPr lang="ru-RU" dirty="0" err="1"/>
              <a:t>внутришкольное</a:t>
            </a:r>
            <a:r>
              <a:rPr lang="ru-RU" dirty="0"/>
              <a:t> управление /Ю. А. </a:t>
            </a:r>
            <a:r>
              <a:rPr lang="ru-RU" dirty="0" err="1"/>
              <a:t>Конаржевский</a:t>
            </a:r>
            <a:r>
              <a:rPr lang="ru-RU" dirty="0"/>
              <a:t>. - М.: Образовательный центр «Педагогический поиск», 1999. – 224 с.</a:t>
            </a:r>
          </a:p>
          <a:p>
            <a:r>
              <a:rPr lang="ru-RU" b="1" dirty="0"/>
              <a:t>Аннотация</a:t>
            </a:r>
            <a:endParaRPr lang="ru-RU" dirty="0"/>
          </a:p>
          <a:p>
            <a:r>
              <a:rPr lang="ru-RU" dirty="0"/>
              <a:t>Книга представляет собой попытку найти точки соприкосновения теоретических положений менеджмента (поведенческий аспект) и </a:t>
            </a:r>
            <a:r>
              <a:rPr lang="ru-RU" dirty="0" err="1"/>
              <a:t>внутришкольного</a:t>
            </a:r>
            <a:r>
              <a:rPr lang="ru-RU" dirty="0"/>
              <a:t> управления путем конструирования концепции последнего с использованием некоторых позиций менеджмента. В работе излагаются основные принципы управления, сориентированного на человека, используемые крупнейшими, наиболее преуспевающими американскими и японскими компаниями и фирмами. Опираясь на этот материал и на существующий опыт, автор выстраивает концепцию </a:t>
            </a:r>
            <a:r>
              <a:rPr lang="ru-RU" dirty="0" err="1"/>
              <a:t>внутришкольного</a:t>
            </a:r>
            <a:r>
              <a:rPr lang="ru-RU" dirty="0"/>
              <a:t> управления с ярко выраженной </a:t>
            </a:r>
            <a:r>
              <a:rPr lang="ru-RU" dirty="0" err="1"/>
              <a:t>человекоцентристской</a:t>
            </a:r>
            <a:r>
              <a:rPr lang="ru-RU" dirty="0"/>
              <a:t> направленностью, а также делает попытку разрешения проблемы совершенствования управленческих функций, имеющих непосредственное значение для процесса управления школой.</a:t>
            </a:r>
          </a:p>
          <a:p>
            <a:r>
              <a:rPr lang="ru-RU" dirty="0"/>
              <a:t>Книга предназначена для широкого круга читателей: руководителей органов образования, школ, учителей, студентов педагогических вузов.</a:t>
            </a:r>
          </a:p>
          <a:p>
            <a:r>
              <a:rPr lang="ru-RU" dirty="0"/>
              <a:t> </a:t>
            </a:r>
          </a:p>
          <a:p>
            <a:r>
              <a:rPr lang="ru-RU" b="1" dirty="0"/>
              <a:t>4</a:t>
            </a:r>
            <a:r>
              <a:rPr lang="ru-RU" dirty="0"/>
              <a:t>. Менеджмент в управлении школой. Учебное пособие для слушателей системы подготовки и повышения квалификации организаторов образования /Науч. ред. Т. И. Шамова. – М.: МИП «</a:t>
            </a:r>
            <a:r>
              <a:rPr lang="en-US" dirty="0"/>
              <a:t>NB</a:t>
            </a:r>
            <a:r>
              <a:rPr lang="ru-RU" dirty="0"/>
              <a:t> Магистр». – 1992. – 230 с.</a:t>
            </a:r>
          </a:p>
          <a:p>
            <a:r>
              <a:rPr lang="ru-RU" b="1" dirty="0"/>
              <a:t>Аннотация</a:t>
            </a:r>
            <a:endParaRPr lang="ru-RU" dirty="0"/>
          </a:p>
          <a:p>
            <a:r>
              <a:rPr lang="ru-RU" dirty="0"/>
              <a:t>Основная цель книги состоит в том, чтобы помочь руководителям школы в процессе их обучения в системе подготовки повышения квалификации, а также самообразования овладеть теорией и практикой </a:t>
            </a:r>
            <a:r>
              <a:rPr lang="ru-RU" dirty="0" err="1"/>
              <a:t>внутришкольного</a:t>
            </a:r>
            <a:r>
              <a:rPr lang="ru-RU" dirty="0"/>
              <a:t> управления, обогащенного данными теории и практики менеджмента и маркетинга.</a:t>
            </a:r>
          </a:p>
          <a:p>
            <a:endParaRPr lang="ru-RU" dirty="0"/>
          </a:p>
        </p:txBody>
      </p:sp>
      <p:sp>
        <p:nvSpPr>
          <p:cNvPr id="6" name="object 2"/>
          <p:cNvSpPr txBox="1"/>
          <p:nvPr/>
        </p:nvSpPr>
        <p:spPr>
          <a:xfrm>
            <a:off x="3017647" y="0"/>
            <a:ext cx="4998085" cy="269240"/>
          </a:xfrm>
          <a:prstGeom prst="rect">
            <a:avLst/>
          </a:prstGeom>
        </p:spPr>
        <p:txBody>
          <a:bodyPr vert="horz" wrap="square" lIns="0" tIns="12065" rIns="0" bIns="0" rtlCol="0">
            <a:spAutoFit/>
          </a:bodyPr>
          <a:lstStyle/>
          <a:p>
            <a:pPr marL="12700">
              <a:lnSpc>
                <a:spcPct val="100000"/>
              </a:lnSpc>
              <a:spcBef>
                <a:spcPts val="95"/>
              </a:spcBef>
            </a:pPr>
            <a:r>
              <a:rPr sz="1600" spc="-10" dirty="0">
                <a:latin typeface="Calibri"/>
                <a:cs typeface="Calibri"/>
              </a:rPr>
              <a:t>Кафедра</a:t>
            </a:r>
            <a:r>
              <a:rPr sz="1600" spc="25" dirty="0">
                <a:latin typeface="Calibri"/>
                <a:cs typeface="Calibri"/>
              </a:rPr>
              <a:t> </a:t>
            </a:r>
            <a:r>
              <a:rPr sz="1600" spc="-10" dirty="0">
                <a:latin typeface="Calibri"/>
                <a:cs typeface="Calibri"/>
              </a:rPr>
              <a:t>управления</a:t>
            </a:r>
            <a:r>
              <a:rPr sz="1600" spc="5" dirty="0">
                <a:latin typeface="Calibri"/>
                <a:cs typeface="Calibri"/>
              </a:rPr>
              <a:t> </a:t>
            </a:r>
            <a:r>
              <a:rPr sz="1600" spc="-10" dirty="0">
                <a:latin typeface="Calibri"/>
                <a:cs typeface="Calibri"/>
              </a:rPr>
              <a:t>развитием</a:t>
            </a:r>
            <a:r>
              <a:rPr sz="1600" spc="15" dirty="0">
                <a:latin typeface="Calibri"/>
                <a:cs typeface="Calibri"/>
              </a:rPr>
              <a:t> </a:t>
            </a:r>
            <a:r>
              <a:rPr sz="1600" spc="-10" dirty="0">
                <a:latin typeface="Calibri"/>
                <a:cs typeface="Calibri"/>
              </a:rPr>
              <a:t>образовательных систем</a:t>
            </a:r>
            <a:endParaRPr sz="1600" dirty="0">
              <a:latin typeface="Calibri"/>
              <a:cs typeface="Calibri"/>
            </a:endParaRPr>
          </a:p>
        </p:txBody>
      </p:sp>
      <p:sp>
        <p:nvSpPr>
          <p:cNvPr id="7" name="object 3"/>
          <p:cNvSpPr txBox="1">
            <a:spLocks noGrp="1"/>
          </p:cNvSpPr>
          <p:nvPr>
            <p:ph type="title"/>
          </p:nvPr>
        </p:nvSpPr>
        <p:spPr>
          <a:xfrm>
            <a:off x="3633342" y="237185"/>
            <a:ext cx="3767454" cy="269240"/>
          </a:xfrm>
          <a:prstGeom prst="rect">
            <a:avLst/>
          </a:prstGeom>
        </p:spPr>
        <p:txBody>
          <a:bodyPr vert="horz" wrap="square" lIns="0" tIns="12065" rIns="0" bIns="0" rtlCol="0">
            <a:spAutoFit/>
          </a:bodyPr>
          <a:lstStyle/>
          <a:p>
            <a:pPr marL="12700">
              <a:lnSpc>
                <a:spcPct val="100000"/>
              </a:lnSpc>
              <a:spcBef>
                <a:spcPts val="95"/>
              </a:spcBef>
            </a:pPr>
            <a:r>
              <a:rPr spc="-10" dirty="0"/>
              <a:t>общего</a:t>
            </a:r>
            <a:r>
              <a:rPr spc="-5" dirty="0"/>
              <a:t> и</a:t>
            </a:r>
            <a:r>
              <a:rPr spc="5" dirty="0"/>
              <a:t> </a:t>
            </a:r>
            <a:r>
              <a:rPr spc="-10" dirty="0"/>
              <a:t>профессионального</a:t>
            </a:r>
            <a:r>
              <a:rPr spc="35" dirty="0"/>
              <a:t> </a:t>
            </a:r>
            <a:r>
              <a:rPr spc="-5" dirty="0"/>
              <a:t>образования</a:t>
            </a:r>
          </a:p>
        </p:txBody>
      </p:sp>
      <p:sp>
        <p:nvSpPr>
          <p:cNvPr id="8" name="object 4"/>
          <p:cNvSpPr/>
          <p:nvPr/>
        </p:nvSpPr>
        <p:spPr>
          <a:xfrm>
            <a:off x="2105025" y="529970"/>
            <a:ext cx="6715759" cy="0"/>
          </a:xfrm>
          <a:custGeom>
            <a:avLst/>
            <a:gdLst/>
            <a:ahLst/>
            <a:cxnLst/>
            <a:rect l="l" t="t" r="r" b="b"/>
            <a:pathLst>
              <a:path w="6715759">
                <a:moveTo>
                  <a:pt x="0" y="0"/>
                </a:moveTo>
                <a:lnTo>
                  <a:pt x="6715506" y="0"/>
                </a:lnTo>
              </a:path>
            </a:pathLst>
          </a:custGeom>
          <a:ln w="28575">
            <a:solidFill>
              <a:srgbClr val="A6A6A6"/>
            </a:solidFill>
          </a:ln>
        </p:spPr>
        <p:txBody>
          <a:bodyPr wrap="square" lIns="0" tIns="0" rIns="0" bIns="0" rtlCol="0"/>
          <a:lstStyle/>
          <a:p>
            <a:endParaRPr/>
          </a:p>
        </p:txBody>
      </p:sp>
    </p:spTree>
    <p:extLst>
      <p:ext uri="{BB962C8B-B14F-4D97-AF65-F5344CB8AC3E}">
        <p14:creationId xmlns:p14="http://schemas.microsoft.com/office/powerpoint/2010/main" val="26508307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380999" y="990600"/>
            <a:ext cx="8472111" cy="5075748"/>
          </a:xfrm>
        </p:spPr>
        <p:txBody>
          <a:bodyPr/>
          <a:lstStyle/>
          <a:p>
            <a:pPr fontAlgn="t"/>
            <a:r>
              <a:rPr lang="ru-RU" sz="1800" b="1" i="0" dirty="0">
                <a:latin typeface="Times New Roman" panose="02020603050405020304" pitchFamily="18" charset="0"/>
                <a:cs typeface="Times New Roman" panose="02020603050405020304" pitchFamily="18" charset="0"/>
              </a:rPr>
              <a:t>Подготовили:</a:t>
            </a:r>
            <a:endParaRPr lang="ru-RU" sz="1800" i="0" dirty="0">
              <a:latin typeface="Times New Roman" panose="02020603050405020304" pitchFamily="18" charset="0"/>
              <a:cs typeface="Times New Roman" panose="02020603050405020304" pitchFamily="18" charset="0"/>
            </a:endParaRPr>
          </a:p>
          <a:p>
            <a:pPr fontAlgn="t"/>
            <a:r>
              <a:rPr lang="ru-RU" sz="1800" b="1" i="0" dirty="0">
                <a:latin typeface="Times New Roman" panose="02020603050405020304" pitchFamily="18" charset="0"/>
                <a:cs typeface="Times New Roman" panose="02020603050405020304" pitchFamily="18" charset="0"/>
              </a:rPr>
              <a:t>Логинова Л. М. </a:t>
            </a:r>
            <a:r>
              <a:rPr lang="ru-RU" sz="1800" i="0" dirty="0">
                <a:latin typeface="Times New Roman" panose="02020603050405020304" pitchFamily="18" charset="0"/>
                <a:cs typeface="Times New Roman" panose="02020603050405020304" pitchFamily="18" charset="0"/>
              </a:rPr>
              <a:t>– методист </a:t>
            </a:r>
            <a:r>
              <a:rPr lang="ru-RU" sz="1800" i="0" dirty="0" smtClean="0">
                <a:latin typeface="Times New Roman" panose="02020603050405020304" pitchFamily="18" charset="0"/>
                <a:cs typeface="Times New Roman" panose="02020603050405020304" pitchFamily="18" charset="0"/>
              </a:rPr>
              <a:t>регионального</a:t>
            </a:r>
            <a:r>
              <a:rPr lang="en-US" sz="1800" i="0" dirty="0" smtClean="0">
                <a:latin typeface="Times New Roman" panose="02020603050405020304" pitchFamily="18" charset="0"/>
                <a:cs typeface="Times New Roman" panose="02020603050405020304" pitchFamily="18" charset="0"/>
              </a:rPr>
              <a:t> </a:t>
            </a:r>
            <a:r>
              <a:rPr lang="ru-RU" sz="1800" i="0" dirty="0" smtClean="0">
                <a:latin typeface="Times New Roman" panose="02020603050405020304" pitchFamily="18" charset="0"/>
                <a:cs typeface="Times New Roman" panose="02020603050405020304" pitchFamily="18" charset="0"/>
              </a:rPr>
              <a:t>центра </a:t>
            </a:r>
            <a:r>
              <a:rPr lang="ru-RU" sz="1800" i="0" dirty="0">
                <a:latin typeface="Times New Roman" panose="02020603050405020304" pitchFamily="18" charset="0"/>
                <a:cs typeface="Times New Roman" panose="02020603050405020304" pitchFamily="18" charset="0"/>
              </a:rPr>
              <a:t>ГАУ ДПО СОИРО;</a:t>
            </a:r>
          </a:p>
          <a:p>
            <a:pPr algn="l" fontAlgn="t"/>
            <a:r>
              <a:rPr lang="ru-RU" sz="1800" b="1" i="0" dirty="0" smtClean="0">
                <a:latin typeface="Times New Roman" panose="02020603050405020304" pitchFamily="18" charset="0"/>
                <a:cs typeface="Times New Roman" panose="02020603050405020304" pitchFamily="18" charset="0"/>
              </a:rPr>
              <a:t>Логинова</a:t>
            </a:r>
            <a:r>
              <a:rPr lang="en-US" sz="1800" b="1" i="0" dirty="0">
                <a:latin typeface="Times New Roman" panose="02020603050405020304" pitchFamily="18" charset="0"/>
                <a:cs typeface="Times New Roman" panose="02020603050405020304" pitchFamily="18" charset="0"/>
              </a:rPr>
              <a:t> </a:t>
            </a:r>
            <a:r>
              <a:rPr lang="ru-RU" sz="1800" b="1" i="0" dirty="0" smtClean="0">
                <a:latin typeface="Times New Roman" panose="02020603050405020304" pitchFamily="18" charset="0"/>
                <a:cs typeface="Times New Roman" panose="02020603050405020304" pitchFamily="18" charset="0"/>
              </a:rPr>
              <a:t>О.</a:t>
            </a:r>
            <a:r>
              <a:rPr lang="en-US" sz="1800" b="1" i="0" dirty="0" smtClean="0">
                <a:latin typeface="Times New Roman" panose="02020603050405020304" pitchFamily="18" charset="0"/>
                <a:cs typeface="Times New Roman" panose="02020603050405020304" pitchFamily="18" charset="0"/>
              </a:rPr>
              <a:t> </a:t>
            </a:r>
            <a:r>
              <a:rPr lang="ru-RU" sz="1800" b="1" i="0" dirty="0" smtClean="0">
                <a:latin typeface="Times New Roman" panose="02020603050405020304" pitchFamily="18" charset="0"/>
                <a:cs typeface="Times New Roman" panose="02020603050405020304" pitchFamily="18" charset="0"/>
              </a:rPr>
              <a:t>Н.</a:t>
            </a:r>
            <a:r>
              <a:rPr lang="en-US" sz="1800" b="1" i="0" dirty="0" smtClean="0">
                <a:latin typeface="Times New Roman" panose="02020603050405020304" pitchFamily="18" charset="0"/>
                <a:cs typeface="Times New Roman" panose="02020603050405020304" pitchFamily="18" charset="0"/>
              </a:rPr>
              <a:t> </a:t>
            </a:r>
            <a:r>
              <a:rPr lang="ru-RU" sz="1800" i="0" dirty="0" smtClean="0">
                <a:latin typeface="Times New Roman" panose="02020603050405020304" pitchFamily="18" charset="0"/>
                <a:cs typeface="Times New Roman" panose="02020603050405020304" pitchFamily="18" charset="0"/>
              </a:rPr>
              <a:t>–</a:t>
            </a:r>
            <a:r>
              <a:rPr lang="ru-RU" sz="1800" i="0" dirty="0">
                <a:latin typeface="Times New Roman" panose="02020603050405020304" pitchFamily="18" charset="0"/>
                <a:cs typeface="Times New Roman" panose="02020603050405020304" pitchFamily="18" charset="0"/>
              </a:rPr>
              <a:t>	</a:t>
            </a:r>
            <a:r>
              <a:rPr lang="ru-RU" sz="1800" i="0" dirty="0" smtClean="0">
                <a:latin typeface="Times New Roman" panose="02020603050405020304" pitchFamily="18" charset="0"/>
                <a:cs typeface="Times New Roman" panose="02020603050405020304" pitchFamily="18" charset="0"/>
              </a:rPr>
              <a:t>методист </a:t>
            </a:r>
            <a:r>
              <a:rPr lang="ru-RU" sz="1800" i="0" dirty="0">
                <a:latin typeface="Times New Roman" panose="02020603050405020304" pitchFamily="18" charset="0"/>
                <a:cs typeface="Times New Roman" panose="02020603050405020304" pitchFamily="18" charset="0"/>
              </a:rPr>
              <a:t>регионального</a:t>
            </a:r>
            <a:r>
              <a:rPr lang="en-US" sz="1800" i="0" dirty="0">
                <a:latin typeface="Times New Roman" panose="02020603050405020304" pitchFamily="18" charset="0"/>
                <a:cs typeface="Times New Roman" panose="02020603050405020304" pitchFamily="18" charset="0"/>
              </a:rPr>
              <a:t> </a:t>
            </a:r>
            <a:r>
              <a:rPr lang="ru-RU" sz="1800" i="0" dirty="0">
                <a:latin typeface="Times New Roman" panose="02020603050405020304" pitchFamily="18" charset="0"/>
                <a:cs typeface="Times New Roman" panose="02020603050405020304" pitchFamily="18" charset="0"/>
              </a:rPr>
              <a:t>центра ГАУ ДПО СОИРО</a:t>
            </a:r>
            <a:endParaRPr lang="en-US" sz="1800" i="0" dirty="0" smtClean="0">
              <a:latin typeface="Times New Roman" panose="02020603050405020304" pitchFamily="18" charset="0"/>
              <a:cs typeface="Times New Roman" panose="02020603050405020304" pitchFamily="18" charset="0"/>
            </a:endParaRPr>
          </a:p>
          <a:p>
            <a:pPr algn="l" fontAlgn="t"/>
            <a:endParaRPr lang="en-US" sz="1800" i="0" dirty="0">
              <a:latin typeface="Times New Roman" panose="02020603050405020304" pitchFamily="18" charset="0"/>
              <a:cs typeface="Times New Roman" panose="02020603050405020304" pitchFamily="18" charset="0"/>
            </a:endParaRPr>
          </a:p>
          <a:p>
            <a:pPr algn="l" fontAlgn="t"/>
            <a:endParaRPr lang="en-US" sz="1800" i="0" dirty="0" smtClean="0">
              <a:latin typeface="Times New Roman" panose="02020603050405020304" pitchFamily="18" charset="0"/>
              <a:cs typeface="Times New Roman" panose="02020603050405020304" pitchFamily="18" charset="0"/>
            </a:endParaRPr>
          </a:p>
          <a:p>
            <a:pPr algn="l" fontAlgn="t"/>
            <a:endParaRPr lang="en-US" sz="1800" i="0" dirty="0">
              <a:latin typeface="Times New Roman" panose="02020603050405020304" pitchFamily="18" charset="0"/>
              <a:cs typeface="Times New Roman" panose="02020603050405020304" pitchFamily="18" charset="0"/>
            </a:endParaRPr>
          </a:p>
          <a:p>
            <a:pPr algn="l" fontAlgn="t"/>
            <a:r>
              <a:rPr lang="ru-RU" sz="1800" i="0" dirty="0" smtClean="0">
                <a:latin typeface="Times New Roman" panose="02020603050405020304" pitchFamily="18" charset="0"/>
                <a:cs typeface="Times New Roman" panose="02020603050405020304" pitchFamily="18" charset="0"/>
              </a:rPr>
              <a:t>Дата </a:t>
            </a:r>
            <a:r>
              <a:rPr lang="ru-RU" sz="1800" i="0" dirty="0">
                <a:latin typeface="Times New Roman" panose="02020603050405020304" pitchFamily="18" charset="0"/>
                <a:cs typeface="Times New Roman" panose="02020603050405020304" pitchFamily="18" charset="0"/>
              </a:rPr>
              <a:t>подготовки материала: </a:t>
            </a:r>
            <a:r>
              <a:rPr lang="en-US" sz="1800" i="0" dirty="0" smtClean="0">
                <a:latin typeface="Times New Roman" panose="02020603050405020304" pitchFamily="18" charset="0"/>
                <a:cs typeface="Times New Roman" panose="02020603050405020304" pitchFamily="18" charset="0"/>
              </a:rPr>
              <a:t>15</a:t>
            </a:r>
            <a:r>
              <a:rPr lang="ru-RU" sz="1800" i="0" dirty="0" smtClean="0">
                <a:latin typeface="Times New Roman" panose="02020603050405020304" pitchFamily="18" charset="0"/>
                <a:cs typeface="Times New Roman" panose="02020603050405020304" pitchFamily="18" charset="0"/>
              </a:rPr>
              <a:t>.0</a:t>
            </a:r>
            <a:r>
              <a:rPr lang="en-US" sz="1800" i="0" dirty="0" smtClean="0">
                <a:latin typeface="Times New Roman" panose="02020603050405020304" pitchFamily="18" charset="0"/>
                <a:cs typeface="Times New Roman" panose="02020603050405020304" pitchFamily="18" charset="0"/>
              </a:rPr>
              <a:t>2</a:t>
            </a:r>
            <a:r>
              <a:rPr lang="ru-RU" sz="1800" i="0" dirty="0" smtClean="0">
                <a:latin typeface="Times New Roman" panose="02020603050405020304" pitchFamily="18" charset="0"/>
                <a:cs typeface="Times New Roman" panose="02020603050405020304" pitchFamily="18" charset="0"/>
              </a:rPr>
              <a:t>.202</a:t>
            </a:r>
            <a:r>
              <a:rPr lang="en-US" sz="1800" i="0" dirty="0" smtClean="0">
                <a:latin typeface="Times New Roman" panose="02020603050405020304" pitchFamily="18" charset="0"/>
                <a:cs typeface="Times New Roman" panose="02020603050405020304" pitchFamily="18" charset="0"/>
              </a:rPr>
              <a:t>2</a:t>
            </a:r>
            <a:r>
              <a:rPr lang="ru-RU" sz="1800" i="0" dirty="0" smtClean="0">
                <a:latin typeface="Times New Roman" panose="02020603050405020304" pitchFamily="18" charset="0"/>
                <a:cs typeface="Times New Roman" panose="02020603050405020304" pitchFamily="18" charset="0"/>
              </a:rPr>
              <a:t> </a:t>
            </a:r>
            <a:r>
              <a:rPr lang="ru-RU" sz="1800" i="0" dirty="0">
                <a:latin typeface="Times New Roman" panose="02020603050405020304" pitchFamily="18" charset="0"/>
                <a:cs typeface="Times New Roman" panose="02020603050405020304" pitchFamily="18" charset="0"/>
              </a:rPr>
              <a:t>г</a:t>
            </a:r>
            <a:r>
              <a:rPr lang="ru-RU" sz="1800" i="0" dirty="0" smtClean="0">
                <a:latin typeface="Times New Roman" panose="02020603050405020304" pitchFamily="18" charset="0"/>
                <a:cs typeface="Times New Roman" panose="02020603050405020304" pitchFamily="18" charset="0"/>
              </a:rPr>
              <a:t>.</a:t>
            </a:r>
            <a:endParaRPr lang="en-US" sz="1800" i="0" dirty="0" smtClean="0">
              <a:latin typeface="Times New Roman" panose="02020603050405020304" pitchFamily="18" charset="0"/>
              <a:cs typeface="Times New Roman" panose="02020603050405020304" pitchFamily="18" charset="0"/>
            </a:endParaRPr>
          </a:p>
          <a:p>
            <a:pPr algn="l" fontAlgn="t"/>
            <a:endParaRPr lang="en-US" sz="1800" i="0" dirty="0">
              <a:latin typeface="Times New Roman" panose="02020603050405020304" pitchFamily="18" charset="0"/>
              <a:cs typeface="Times New Roman" panose="02020603050405020304" pitchFamily="18" charset="0"/>
            </a:endParaRPr>
          </a:p>
          <a:p>
            <a:pPr marL="12700">
              <a:lnSpc>
                <a:spcPct val="100000"/>
              </a:lnSpc>
              <a:spcBef>
                <a:spcPts val="105"/>
              </a:spcBef>
            </a:pPr>
            <a:r>
              <a:rPr lang="ru-RU" sz="1800" b="1" i="0" dirty="0">
                <a:latin typeface="Times New Roman" panose="02020603050405020304" pitchFamily="18" charset="0"/>
                <a:cs typeface="Times New Roman" panose="02020603050405020304" pitchFamily="18" charset="0"/>
              </a:rPr>
              <a:t>Вид</a:t>
            </a:r>
            <a:r>
              <a:rPr lang="ru-RU" sz="1800" b="1" i="0" spc="-50" dirty="0">
                <a:latin typeface="Times New Roman" panose="02020603050405020304" pitchFamily="18" charset="0"/>
                <a:cs typeface="Times New Roman" panose="02020603050405020304" pitchFamily="18" charset="0"/>
              </a:rPr>
              <a:t> </a:t>
            </a:r>
            <a:r>
              <a:rPr lang="ru-RU" sz="1800" b="1" i="0" spc="-5" dirty="0">
                <a:latin typeface="Times New Roman" panose="02020603050405020304" pitchFamily="18" charset="0"/>
                <a:cs typeface="Times New Roman" panose="02020603050405020304" pitchFamily="18" charset="0"/>
              </a:rPr>
              <a:t>документа:</a:t>
            </a:r>
            <a:endParaRPr lang="ru-RU" sz="1800" i="0" dirty="0">
              <a:latin typeface="Times New Roman" panose="02020603050405020304" pitchFamily="18" charset="0"/>
              <a:cs typeface="Times New Roman" panose="02020603050405020304" pitchFamily="18" charset="0"/>
            </a:endParaRPr>
          </a:p>
          <a:p>
            <a:pPr marL="12700">
              <a:lnSpc>
                <a:spcPct val="100000"/>
              </a:lnSpc>
            </a:pPr>
            <a:r>
              <a:rPr lang="ru-RU" sz="1800" i="0" spc="-5" dirty="0">
                <a:latin typeface="Times New Roman" panose="02020603050405020304" pitchFamily="18" charset="0"/>
                <a:cs typeface="Times New Roman" panose="02020603050405020304" pitchFamily="18" charset="0"/>
              </a:rPr>
              <a:t>Информационный</a:t>
            </a:r>
            <a:r>
              <a:rPr lang="ru-RU" sz="1800" i="0" spc="10" dirty="0">
                <a:latin typeface="Times New Roman" panose="02020603050405020304" pitchFamily="18" charset="0"/>
                <a:cs typeface="Times New Roman" panose="02020603050405020304" pitchFamily="18" charset="0"/>
              </a:rPr>
              <a:t> </a:t>
            </a:r>
            <a:r>
              <a:rPr lang="ru-RU" sz="1800" i="0" spc="-10" dirty="0">
                <a:latin typeface="Times New Roman" panose="02020603050405020304" pitchFamily="18" charset="0"/>
                <a:cs typeface="Times New Roman" panose="02020603050405020304" pitchFamily="18" charset="0"/>
              </a:rPr>
              <a:t>бюллетень</a:t>
            </a:r>
            <a:r>
              <a:rPr lang="ru-RU" sz="1800" i="0" spc="10" dirty="0">
                <a:latin typeface="Times New Roman" panose="02020603050405020304" pitchFamily="18" charset="0"/>
                <a:cs typeface="Times New Roman" panose="02020603050405020304" pitchFamily="18" charset="0"/>
              </a:rPr>
              <a:t> </a:t>
            </a:r>
            <a:r>
              <a:rPr lang="ru-RU" sz="1800" i="0" dirty="0">
                <a:latin typeface="Times New Roman" panose="02020603050405020304" pitchFamily="18" charset="0"/>
                <a:cs typeface="Times New Roman" panose="02020603050405020304" pitchFamily="18" charset="0"/>
              </a:rPr>
              <a:t>печатных</a:t>
            </a:r>
            <a:r>
              <a:rPr lang="ru-RU" sz="1800" i="0" spc="-10" dirty="0">
                <a:latin typeface="Times New Roman" panose="02020603050405020304" pitchFamily="18" charset="0"/>
                <a:cs typeface="Times New Roman" panose="02020603050405020304" pitchFamily="18" charset="0"/>
              </a:rPr>
              <a:t> </a:t>
            </a:r>
            <a:r>
              <a:rPr lang="ru-RU" sz="1800" i="0" dirty="0">
                <a:latin typeface="Times New Roman" panose="02020603050405020304" pitchFamily="18" charset="0"/>
                <a:cs typeface="Times New Roman" panose="02020603050405020304" pitchFamily="18" charset="0"/>
              </a:rPr>
              <a:t>и </a:t>
            </a:r>
            <a:r>
              <a:rPr lang="ru-RU" sz="1800" i="0" spc="-10" dirty="0">
                <a:latin typeface="Times New Roman" panose="02020603050405020304" pitchFamily="18" charset="0"/>
                <a:cs typeface="Times New Roman" panose="02020603050405020304" pitchFamily="18" charset="0"/>
              </a:rPr>
              <a:t>электронных</a:t>
            </a:r>
            <a:r>
              <a:rPr lang="ru-RU" sz="1800" i="0" spc="25" dirty="0">
                <a:latin typeface="Times New Roman" panose="02020603050405020304" pitchFamily="18" charset="0"/>
                <a:cs typeface="Times New Roman" panose="02020603050405020304" pitchFamily="18" charset="0"/>
              </a:rPr>
              <a:t> </a:t>
            </a:r>
            <a:r>
              <a:rPr lang="ru-RU" sz="1800" i="0" dirty="0">
                <a:latin typeface="Times New Roman" panose="02020603050405020304" pitchFamily="18" charset="0"/>
                <a:cs typeface="Times New Roman" panose="02020603050405020304" pitchFamily="18" charset="0"/>
              </a:rPr>
              <a:t>ресурсов</a:t>
            </a:r>
            <a:r>
              <a:rPr lang="ru-RU" sz="1800" i="0" spc="-15" dirty="0">
                <a:latin typeface="Times New Roman" panose="02020603050405020304" pitchFamily="18" charset="0"/>
                <a:cs typeface="Times New Roman" panose="02020603050405020304" pitchFamily="18" charset="0"/>
              </a:rPr>
              <a:t> </a:t>
            </a:r>
            <a:r>
              <a:rPr lang="ru-RU" sz="1800" i="0" spc="-5" dirty="0">
                <a:latin typeface="Times New Roman" panose="02020603050405020304" pitchFamily="18" charset="0"/>
                <a:cs typeface="Times New Roman" panose="02020603050405020304" pitchFamily="18" charset="0"/>
              </a:rPr>
              <a:t>РИБЦ</a:t>
            </a:r>
            <a:endParaRPr lang="ru-RU" sz="1800" i="0" dirty="0">
              <a:latin typeface="Times New Roman" panose="02020603050405020304" pitchFamily="18" charset="0"/>
              <a:cs typeface="Times New Roman" panose="02020603050405020304" pitchFamily="18" charset="0"/>
            </a:endParaRPr>
          </a:p>
          <a:p>
            <a:pPr>
              <a:lnSpc>
                <a:spcPct val="100000"/>
              </a:lnSpc>
              <a:spcBef>
                <a:spcPts val="20"/>
              </a:spcBef>
            </a:pPr>
            <a:endParaRPr lang="ru-RU" sz="1600" i="0" dirty="0">
              <a:latin typeface="Times New Roman" panose="02020603050405020304" pitchFamily="18" charset="0"/>
              <a:cs typeface="Times New Roman" panose="02020603050405020304" pitchFamily="18" charset="0"/>
            </a:endParaRPr>
          </a:p>
          <a:p>
            <a:pPr marL="12700">
              <a:lnSpc>
                <a:spcPct val="100000"/>
              </a:lnSpc>
              <a:tabLst>
                <a:tab pos="1452880" algn="l"/>
                <a:tab pos="3192145" algn="l"/>
                <a:tab pos="5603240" algn="l"/>
                <a:tab pos="7668259" algn="l"/>
              </a:tabLst>
            </a:pPr>
            <a:r>
              <a:rPr lang="ru-RU" sz="1600" b="1" i="0" spc="-10" dirty="0">
                <a:latin typeface="Times New Roman" panose="02020603050405020304" pitchFamily="18" charset="0"/>
                <a:cs typeface="Times New Roman" panose="02020603050405020304" pitchFamily="18" charset="0"/>
              </a:rPr>
              <a:t>На</a:t>
            </a:r>
            <a:r>
              <a:rPr lang="ru-RU" sz="1600" b="1" i="0" dirty="0">
                <a:latin typeface="Times New Roman" panose="02020603050405020304" pitchFamily="18" charset="0"/>
                <a:cs typeface="Times New Roman" panose="02020603050405020304" pitchFamily="18" charset="0"/>
              </a:rPr>
              <a:t>зв</a:t>
            </a:r>
            <a:r>
              <a:rPr lang="ru-RU" sz="1600" b="1" i="0" spc="-10" dirty="0">
                <a:latin typeface="Times New Roman" panose="02020603050405020304" pitchFamily="18" charset="0"/>
                <a:cs typeface="Times New Roman" panose="02020603050405020304" pitchFamily="18" charset="0"/>
              </a:rPr>
              <a:t>а</a:t>
            </a:r>
            <a:r>
              <a:rPr lang="ru-RU" sz="1600" b="1" i="0" spc="-5" dirty="0">
                <a:latin typeface="Times New Roman" panose="02020603050405020304" pitchFamily="18" charset="0"/>
                <a:cs typeface="Times New Roman" panose="02020603050405020304" pitchFamily="18" charset="0"/>
              </a:rPr>
              <a:t>ни</a:t>
            </a:r>
            <a:r>
              <a:rPr lang="ru-RU" sz="1600" b="1" i="0" dirty="0">
                <a:latin typeface="Times New Roman" panose="02020603050405020304" pitchFamily="18" charset="0"/>
                <a:cs typeface="Times New Roman" panose="02020603050405020304" pitchFamily="18" charset="0"/>
              </a:rPr>
              <a:t>е</a:t>
            </a:r>
            <a:r>
              <a:rPr lang="ru-RU" sz="1600" i="0" dirty="0" smtClean="0">
                <a:latin typeface="Times New Roman" panose="02020603050405020304" pitchFamily="18" charset="0"/>
                <a:cs typeface="Times New Roman" panose="02020603050405020304" pitchFamily="18" charset="0"/>
              </a:rPr>
              <a:t>: </a:t>
            </a:r>
            <a:r>
              <a:rPr lang="ru-RU" sz="1600" i="0" spc="-5" dirty="0" smtClean="0">
                <a:latin typeface="Times New Roman" panose="02020603050405020304" pitchFamily="18" charset="0"/>
                <a:cs typeface="Times New Roman" panose="02020603050405020304" pitchFamily="18" charset="0"/>
              </a:rPr>
              <a:t>«Основы педагогического менеджмента»</a:t>
            </a:r>
            <a:endParaRPr lang="ru-RU" sz="1600" i="0" dirty="0">
              <a:latin typeface="Times New Roman" panose="02020603050405020304" pitchFamily="18" charset="0"/>
              <a:cs typeface="Times New Roman" panose="02020603050405020304" pitchFamily="18" charset="0"/>
            </a:endParaRPr>
          </a:p>
          <a:p>
            <a:pPr>
              <a:lnSpc>
                <a:spcPct val="100000"/>
              </a:lnSpc>
            </a:pPr>
            <a:endParaRPr lang="ru-RU" sz="1600" i="0" dirty="0">
              <a:latin typeface="Times New Roman" panose="02020603050405020304" pitchFamily="18" charset="0"/>
              <a:cs typeface="Times New Roman" panose="02020603050405020304" pitchFamily="18" charset="0"/>
            </a:endParaRPr>
          </a:p>
          <a:p>
            <a:pPr>
              <a:lnSpc>
                <a:spcPct val="100000"/>
              </a:lnSpc>
              <a:spcBef>
                <a:spcPts val="40"/>
              </a:spcBef>
            </a:pPr>
            <a:endParaRPr lang="ru-RU" sz="1600" i="0" dirty="0">
              <a:latin typeface="Times New Roman" panose="02020603050405020304" pitchFamily="18" charset="0"/>
              <a:cs typeface="Times New Roman" panose="02020603050405020304" pitchFamily="18" charset="0"/>
            </a:endParaRPr>
          </a:p>
          <a:p>
            <a:pPr marL="12700" marR="5080" algn="just">
              <a:lnSpc>
                <a:spcPct val="100000"/>
              </a:lnSpc>
            </a:pPr>
            <a:r>
              <a:rPr lang="ru-RU" sz="1800" i="0" dirty="0">
                <a:latin typeface="Times New Roman" panose="02020603050405020304" pitchFamily="18" charset="0"/>
                <a:cs typeface="Times New Roman" panose="02020603050405020304" pitchFamily="18" charset="0"/>
              </a:rPr>
              <a:t>Информационный</a:t>
            </a:r>
            <a:r>
              <a:rPr lang="ru-RU" sz="1800" i="0" spc="5" dirty="0">
                <a:latin typeface="Times New Roman" panose="02020603050405020304" pitchFamily="18" charset="0"/>
                <a:cs typeface="Times New Roman" panose="02020603050405020304" pitchFamily="18" charset="0"/>
              </a:rPr>
              <a:t> </a:t>
            </a:r>
            <a:r>
              <a:rPr lang="ru-RU" sz="1800" i="0" spc="-10" dirty="0">
                <a:latin typeface="Times New Roman" panose="02020603050405020304" pitchFamily="18" charset="0"/>
                <a:cs typeface="Times New Roman" panose="02020603050405020304" pitchFamily="18" charset="0"/>
              </a:rPr>
              <a:t>бюллетень</a:t>
            </a:r>
            <a:r>
              <a:rPr lang="ru-RU" sz="1800" i="0" spc="-5" dirty="0">
                <a:latin typeface="Times New Roman" panose="02020603050405020304" pitchFamily="18" charset="0"/>
                <a:cs typeface="Times New Roman" panose="02020603050405020304" pitchFamily="18" charset="0"/>
              </a:rPr>
              <a:t> </a:t>
            </a:r>
            <a:r>
              <a:rPr lang="ru-RU" sz="1800" i="0" dirty="0">
                <a:latin typeface="Times New Roman" panose="02020603050405020304" pitchFamily="18" charset="0"/>
                <a:cs typeface="Times New Roman" panose="02020603050405020304" pitchFamily="18" charset="0"/>
              </a:rPr>
              <a:t>печатных</a:t>
            </a:r>
            <a:r>
              <a:rPr lang="ru-RU" sz="1800" i="0" spc="5" dirty="0">
                <a:latin typeface="Times New Roman" panose="02020603050405020304" pitchFamily="18" charset="0"/>
                <a:cs typeface="Times New Roman" panose="02020603050405020304" pitchFamily="18" charset="0"/>
              </a:rPr>
              <a:t> </a:t>
            </a:r>
            <a:r>
              <a:rPr lang="ru-RU" sz="1800" i="0" dirty="0">
                <a:latin typeface="Times New Roman" panose="02020603050405020304" pitchFamily="18" charset="0"/>
                <a:cs typeface="Times New Roman" panose="02020603050405020304" pitchFamily="18" charset="0"/>
              </a:rPr>
              <a:t>и</a:t>
            </a:r>
            <a:r>
              <a:rPr lang="ru-RU" sz="1800" i="0" spc="5" dirty="0">
                <a:latin typeface="Times New Roman" panose="02020603050405020304" pitchFamily="18" charset="0"/>
                <a:cs typeface="Times New Roman" panose="02020603050405020304" pitchFamily="18" charset="0"/>
              </a:rPr>
              <a:t> </a:t>
            </a:r>
            <a:r>
              <a:rPr lang="ru-RU" sz="1800" i="0" spc="-10" dirty="0">
                <a:latin typeface="Times New Roman" panose="02020603050405020304" pitchFamily="18" charset="0"/>
                <a:cs typeface="Times New Roman" panose="02020603050405020304" pitchFamily="18" charset="0"/>
              </a:rPr>
              <a:t>электронных</a:t>
            </a:r>
            <a:r>
              <a:rPr lang="ru-RU" sz="1800" i="0" spc="-5" dirty="0">
                <a:latin typeface="Times New Roman" panose="02020603050405020304" pitchFamily="18" charset="0"/>
                <a:cs typeface="Times New Roman" panose="02020603050405020304" pitchFamily="18" charset="0"/>
              </a:rPr>
              <a:t> </a:t>
            </a:r>
            <a:r>
              <a:rPr lang="ru-RU" sz="1800" i="0" dirty="0">
                <a:latin typeface="Times New Roman" panose="02020603050405020304" pitchFamily="18" charset="0"/>
                <a:cs typeface="Times New Roman" panose="02020603050405020304" pitchFamily="18" charset="0"/>
              </a:rPr>
              <a:t>ресурсов</a:t>
            </a:r>
            <a:r>
              <a:rPr lang="ru-RU" sz="1800" i="0" spc="450" dirty="0">
                <a:latin typeface="Times New Roman" panose="02020603050405020304" pitchFamily="18" charset="0"/>
                <a:cs typeface="Times New Roman" panose="02020603050405020304" pitchFamily="18" charset="0"/>
              </a:rPr>
              <a:t> </a:t>
            </a:r>
            <a:r>
              <a:rPr lang="ru-RU" sz="1800" i="0" dirty="0">
                <a:latin typeface="Times New Roman" panose="02020603050405020304" pitchFamily="18" charset="0"/>
                <a:cs typeface="Times New Roman" panose="02020603050405020304" pitchFamily="18" charset="0"/>
              </a:rPr>
              <a:t>РИБЦ</a:t>
            </a:r>
            <a:r>
              <a:rPr lang="ru-RU" sz="1800" i="0" spc="450" dirty="0">
                <a:latin typeface="Times New Roman" panose="02020603050405020304" pitchFamily="18" charset="0"/>
                <a:cs typeface="Times New Roman" panose="02020603050405020304" pitchFamily="18" charset="0"/>
              </a:rPr>
              <a:t> </a:t>
            </a:r>
            <a:r>
              <a:rPr lang="ru-RU" sz="1800" i="0" spc="-85" dirty="0">
                <a:latin typeface="Times New Roman" panose="02020603050405020304" pitchFamily="18" charset="0"/>
                <a:cs typeface="Times New Roman" panose="02020603050405020304" pitchFamily="18" charset="0"/>
              </a:rPr>
              <a:t>ГАУ </a:t>
            </a:r>
            <a:r>
              <a:rPr lang="ru-RU" sz="1800" i="0" spc="-80" dirty="0">
                <a:latin typeface="Times New Roman" panose="02020603050405020304" pitchFamily="18" charset="0"/>
                <a:cs typeface="Times New Roman" panose="02020603050405020304" pitchFamily="18" charset="0"/>
              </a:rPr>
              <a:t> </a:t>
            </a:r>
            <a:r>
              <a:rPr lang="ru-RU" sz="1800" i="0" spc="-5" dirty="0">
                <a:latin typeface="Times New Roman" panose="02020603050405020304" pitchFamily="18" charset="0"/>
                <a:cs typeface="Times New Roman" panose="02020603050405020304" pitchFamily="18" charset="0"/>
              </a:rPr>
              <a:t>ДПО СОИРО </a:t>
            </a:r>
            <a:r>
              <a:rPr lang="ru-RU" sz="1800" i="0" spc="-10" dirty="0">
                <a:latin typeface="Times New Roman" panose="02020603050405020304" pitchFamily="18" charset="0"/>
                <a:cs typeface="Times New Roman" panose="02020603050405020304" pitchFamily="18" charset="0"/>
              </a:rPr>
              <a:t>выполнен </a:t>
            </a:r>
            <a:r>
              <a:rPr lang="ru-RU" sz="1800" i="0" spc="-15" dirty="0">
                <a:latin typeface="Times New Roman" panose="02020603050405020304" pitchFamily="18" charset="0"/>
                <a:cs typeface="Times New Roman" panose="02020603050405020304" pitchFamily="18" charset="0"/>
              </a:rPr>
              <a:t>согласно </a:t>
            </a:r>
            <a:r>
              <a:rPr lang="ru-RU" sz="1800" i="0" spc="-5" dirty="0">
                <a:latin typeface="Times New Roman" panose="02020603050405020304" pitchFamily="18" charset="0"/>
                <a:cs typeface="Times New Roman" panose="02020603050405020304" pitchFamily="18" charset="0"/>
              </a:rPr>
              <a:t>утвержденному </a:t>
            </a:r>
            <a:r>
              <a:rPr lang="ru-RU" sz="1800" i="0" dirty="0">
                <a:latin typeface="Times New Roman" panose="02020603050405020304" pitchFamily="18" charset="0"/>
                <a:cs typeface="Times New Roman" panose="02020603050405020304" pitchFamily="18" charset="0"/>
              </a:rPr>
              <a:t>плану </a:t>
            </a:r>
            <a:r>
              <a:rPr lang="ru-RU" sz="1800" i="0" spc="-10" dirty="0">
                <a:latin typeface="Times New Roman" panose="02020603050405020304" pitchFamily="18" charset="0"/>
                <a:cs typeface="Times New Roman" panose="02020603050405020304" pitchFamily="18" charset="0"/>
              </a:rPr>
              <a:t>работы </a:t>
            </a:r>
            <a:r>
              <a:rPr lang="ru-RU" sz="1800" i="0" spc="-5" dirty="0">
                <a:latin typeface="Times New Roman" panose="02020603050405020304" pitchFamily="18" charset="0"/>
                <a:cs typeface="Times New Roman" panose="02020603050405020304" pitchFamily="18" charset="0"/>
              </a:rPr>
              <a:t>РИБЦ на 2021 </a:t>
            </a:r>
            <a:r>
              <a:rPr lang="ru-RU" sz="1800" i="0" dirty="0">
                <a:latin typeface="Times New Roman" panose="02020603050405020304" pitchFamily="18" charset="0"/>
                <a:cs typeface="Times New Roman" panose="02020603050405020304" pitchFamily="18" charset="0"/>
              </a:rPr>
              <a:t> </a:t>
            </a:r>
            <a:r>
              <a:rPr lang="ru-RU" sz="1800" i="0" spc="-5" dirty="0">
                <a:latin typeface="Times New Roman" panose="02020603050405020304" pitchFamily="18" charset="0"/>
                <a:cs typeface="Times New Roman" panose="02020603050405020304" pitchFamily="18" charset="0"/>
              </a:rPr>
              <a:t>календарный</a:t>
            </a:r>
            <a:r>
              <a:rPr lang="ru-RU" sz="1800" i="0" spc="5" dirty="0">
                <a:latin typeface="Times New Roman" panose="02020603050405020304" pitchFamily="18" charset="0"/>
                <a:cs typeface="Times New Roman" panose="02020603050405020304" pitchFamily="18" charset="0"/>
              </a:rPr>
              <a:t> </a:t>
            </a:r>
            <a:r>
              <a:rPr lang="ru-RU" sz="1800" i="0" spc="-25" dirty="0">
                <a:latin typeface="Times New Roman" panose="02020603050405020304" pitchFamily="18" charset="0"/>
                <a:cs typeface="Times New Roman" panose="02020603050405020304" pitchFamily="18" charset="0"/>
              </a:rPr>
              <a:t>год.</a:t>
            </a:r>
            <a:endParaRPr lang="ru-RU" sz="1800" i="0" dirty="0">
              <a:latin typeface="Times New Roman" panose="02020603050405020304" pitchFamily="18" charset="0"/>
              <a:cs typeface="Times New Roman" panose="02020603050405020304" pitchFamily="18" charset="0"/>
            </a:endParaRPr>
          </a:p>
          <a:p>
            <a:pPr algn="l" fontAlgn="t"/>
            <a:endParaRPr lang="ru-RU" sz="1800" i="0" dirty="0">
              <a:latin typeface="Times New Roman" panose="02020603050405020304" pitchFamily="18" charset="0"/>
              <a:cs typeface="Times New Roman" panose="02020603050405020304" pitchFamily="18" charset="0"/>
            </a:endParaRPr>
          </a:p>
          <a:p>
            <a:endParaRPr lang="ru-RU" dirty="0"/>
          </a:p>
        </p:txBody>
      </p:sp>
      <p:sp>
        <p:nvSpPr>
          <p:cNvPr id="4" name="object 2"/>
          <p:cNvSpPr txBox="1"/>
          <p:nvPr/>
        </p:nvSpPr>
        <p:spPr>
          <a:xfrm>
            <a:off x="3017647" y="0"/>
            <a:ext cx="4998085" cy="269240"/>
          </a:xfrm>
          <a:prstGeom prst="rect">
            <a:avLst/>
          </a:prstGeom>
        </p:spPr>
        <p:txBody>
          <a:bodyPr vert="horz" wrap="square" lIns="0" tIns="12065" rIns="0" bIns="0" rtlCol="0">
            <a:spAutoFit/>
          </a:bodyPr>
          <a:lstStyle/>
          <a:p>
            <a:pPr marL="12700">
              <a:lnSpc>
                <a:spcPct val="100000"/>
              </a:lnSpc>
              <a:spcBef>
                <a:spcPts val="95"/>
              </a:spcBef>
            </a:pPr>
            <a:r>
              <a:rPr sz="1600" spc="-10" dirty="0">
                <a:latin typeface="Calibri"/>
                <a:cs typeface="Calibri"/>
              </a:rPr>
              <a:t>Кафедра</a:t>
            </a:r>
            <a:r>
              <a:rPr sz="1600" spc="25" dirty="0">
                <a:latin typeface="Calibri"/>
                <a:cs typeface="Calibri"/>
              </a:rPr>
              <a:t> </a:t>
            </a:r>
            <a:r>
              <a:rPr sz="1600" spc="-10" dirty="0">
                <a:latin typeface="Calibri"/>
                <a:cs typeface="Calibri"/>
              </a:rPr>
              <a:t>управления</a:t>
            </a:r>
            <a:r>
              <a:rPr sz="1600" spc="5" dirty="0">
                <a:latin typeface="Calibri"/>
                <a:cs typeface="Calibri"/>
              </a:rPr>
              <a:t> </a:t>
            </a:r>
            <a:r>
              <a:rPr sz="1600" spc="-10" dirty="0">
                <a:latin typeface="Calibri"/>
                <a:cs typeface="Calibri"/>
              </a:rPr>
              <a:t>развитием</a:t>
            </a:r>
            <a:r>
              <a:rPr sz="1600" spc="15" dirty="0">
                <a:latin typeface="Calibri"/>
                <a:cs typeface="Calibri"/>
              </a:rPr>
              <a:t> </a:t>
            </a:r>
            <a:r>
              <a:rPr sz="1600" spc="-10" dirty="0">
                <a:latin typeface="Calibri"/>
                <a:cs typeface="Calibri"/>
              </a:rPr>
              <a:t>образовательных систем</a:t>
            </a:r>
            <a:endParaRPr sz="1600" dirty="0">
              <a:latin typeface="Calibri"/>
              <a:cs typeface="Calibri"/>
            </a:endParaRPr>
          </a:p>
        </p:txBody>
      </p:sp>
      <p:sp>
        <p:nvSpPr>
          <p:cNvPr id="5" name="object 3"/>
          <p:cNvSpPr txBox="1">
            <a:spLocks noGrp="1"/>
          </p:cNvSpPr>
          <p:nvPr>
            <p:ph type="title"/>
          </p:nvPr>
        </p:nvSpPr>
        <p:spPr>
          <a:xfrm>
            <a:off x="3633342" y="237185"/>
            <a:ext cx="3767454" cy="269240"/>
          </a:xfrm>
          <a:prstGeom prst="rect">
            <a:avLst/>
          </a:prstGeom>
        </p:spPr>
        <p:txBody>
          <a:bodyPr vert="horz" wrap="square" lIns="0" tIns="12065" rIns="0" bIns="0" rtlCol="0">
            <a:spAutoFit/>
          </a:bodyPr>
          <a:lstStyle/>
          <a:p>
            <a:pPr marL="12700">
              <a:lnSpc>
                <a:spcPct val="100000"/>
              </a:lnSpc>
              <a:spcBef>
                <a:spcPts val="95"/>
              </a:spcBef>
            </a:pPr>
            <a:r>
              <a:rPr spc="-10" dirty="0"/>
              <a:t>общего</a:t>
            </a:r>
            <a:r>
              <a:rPr spc="-5" dirty="0"/>
              <a:t> и</a:t>
            </a:r>
            <a:r>
              <a:rPr spc="5" dirty="0"/>
              <a:t> </a:t>
            </a:r>
            <a:r>
              <a:rPr spc="-10" dirty="0"/>
              <a:t>профессионального</a:t>
            </a:r>
            <a:r>
              <a:rPr spc="35" dirty="0"/>
              <a:t> </a:t>
            </a:r>
            <a:r>
              <a:rPr spc="-5" dirty="0"/>
              <a:t>образования</a:t>
            </a:r>
          </a:p>
        </p:txBody>
      </p:sp>
      <p:sp>
        <p:nvSpPr>
          <p:cNvPr id="6" name="object 4"/>
          <p:cNvSpPr/>
          <p:nvPr/>
        </p:nvSpPr>
        <p:spPr>
          <a:xfrm>
            <a:off x="2105025" y="529970"/>
            <a:ext cx="6715759" cy="0"/>
          </a:xfrm>
          <a:custGeom>
            <a:avLst/>
            <a:gdLst/>
            <a:ahLst/>
            <a:cxnLst/>
            <a:rect l="l" t="t" r="r" b="b"/>
            <a:pathLst>
              <a:path w="6715759">
                <a:moveTo>
                  <a:pt x="0" y="0"/>
                </a:moveTo>
                <a:lnTo>
                  <a:pt x="6715506" y="0"/>
                </a:lnTo>
              </a:path>
            </a:pathLst>
          </a:custGeom>
          <a:ln w="28575">
            <a:solidFill>
              <a:srgbClr val="A6A6A6"/>
            </a:solidFill>
          </a:ln>
        </p:spPr>
        <p:txBody>
          <a:bodyPr wrap="square" lIns="0" tIns="0" rIns="0" bIns="0" rtlCol="0"/>
          <a:lstStyle/>
          <a:p>
            <a:endParaRPr/>
          </a:p>
        </p:txBody>
      </p:sp>
    </p:spTree>
    <p:extLst>
      <p:ext uri="{BB962C8B-B14F-4D97-AF65-F5344CB8AC3E}">
        <p14:creationId xmlns:p14="http://schemas.microsoft.com/office/powerpoint/2010/main" val="551975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017647" y="0"/>
            <a:ext cx="4998085" cy="513080"/>
          </a:xfrm>
          <a:prstGeom prst="rect">
            <a:avLst/>
          </a:prstGeom>
        </p:spPr>
        <p:txBody>
          <a:bodyPr vert="horz" wrap="square" lIns="0" tIns="12065" rIns="0" bIns="0" rtlCol="0">
            <a:spAutoFit/>
          </a:bodyPr>
          <a:lstStyle/>
          <a:p>
            <a:pPr algn="ctr">
              <a:lnSpc>
                <a:spcPct val="100000"/>
              </a:lnSpc>
              <a:spcBef>
                <a:spcPts val="95"/>
              </a:spcBef>
            </a:pPr>
            <a:r>
              <a:rPr sz="1600" spc="-10" dirty="0">
                <a:latin typeface="Calibri"/>
                <a:cs typeface="Calibri"/>
              </a:rPr>
              <a:t>Кафедра</a:t>
            </a:r>
            <a:r>
              <a:rPr sz="1600" spc="25" dirty="0">
                <a:latin typeface="Calibri"/>
                <a:cs typeface="Calibri"/>
              </a:rPr>
              <a:t> </a:t>
            </a:r>
            <a:r>
              <a:rPr sz="1600" spc="-10" dirty="0">
                <a:latin typeface="Calibri"/>
                <a:cs typeface="Calibri"/>
              </a:rPr>
              <a:t>управления</a:t>
            </a:r>
            <a:r>
              <a:rPr sz="1600" spc="5" dirty="0">
                <a:latin typeface="Calibri"/>
                <a:cs typeface="Calibri"/>
              </a:rPr>
              <a:t> </a:t>
            </a:r>
            <a:r>
              <a:rPr sz="1600" spc="-10" dirty="0">
                <a:latin typeface="Calibri"/>
                <a:cs typeface="Calibri"/>
              </a:rPr>
              <a:t>развитием</a:t>
            </a:r>
            <a:r>
              <a:rPr sz="1600" spc="10" dirty="0">
                <a:latin typeface="Calibri"/>
                <a:cs typeface="Calibri"/>
              </a:rPr>
              <a:t> </a:t>
            </a:r>
            <a:r>
              <a:rPr sz="1600" spc="-10" dirty="0">
                <a:latin typeface="Calibri"/>
                <a:cs typeface="Calibri"/>
              </a:rPr>
              <a:t>образовательных</a:t>
            </a:r>
            <a:r>
              <a:rPr sz="1600" spc="-5" dirty="0">
                <a:latin typeface="Calibri"/>
                <a:cs typeface="Calibri"/>
              </a:rPr>
              <a:t> </a:t>
            </a:r>
            <a:r>
              <a:rPr sz="1600" spc="-10" dirty="0">
                <a:latin typeface="Calibri"/>
                <a:cs typeface="Calibri"/>
              </a:rPr>
              <a:t>систем</a:t>
            </a:r>
            <a:endParaRPr sz="1600" dirty="0">
              <a:latin typeface="Calibri"/>
              <a:cs typeface="Calibri"/>
            </a:endParaRPr>
          </a:p>
          <a:p>
            <a:pPr algn="ctr">
              <a:lnSpc>
                <a:spcPct val="100000"/>
              </a:lnSpc>
            </a:pPr>
            <a:r>
              <a:rPr sz="1600" spc="-10" dirty="0">
                <a:latin typeface="Calibri"/>
                <a:cs typeface="Calibri"/>
              </a:rPr>
              <a:t>общего</a:t>
            </a:r>
            <a:r>
              <a:rPr sz="1600" spc="-5" dirty="0">
                <a:latin typeface="Calibri"/>
                <a:cs typeface="Calibri"/>
              </a:rPr>
              <a:t> и</a:t>
            </a:r>
            <a:r>
              <a:rPr sz="1600" spc="5" dirty="0">
                <a:latin typeface="Calibri"/>
                <a:cs typeface="Calibri"/>
              </a:rPr>
              <a:t> </a:t>
            </a:r>
            <a:r>
              <a:rPr sz="1600" spc="-10" dirty="0">
                <a:latin typeface="Calibri"/>
                <a:cs typeface="Calibri"/>
              </a:rPr>
              <a:t>профессионального</a:t>
            </a:r>
            <a:r>
              <a:rPr sz="1600" spc="35" dirty="0">
                <a:latin typeface="Calibri"/>
                <a:cs typeface="Calibri"/>
              </a:rPr>
              <a:t> </a:t>
            </a:r>
            <a:r>
              <a:rPr sz="1600" spc="-5" dirty="0">
                <a:latin typeface="Calibri"/>
                <a:cs typeface="Calibri"/>
              </a:rPr>
              <a:t>образования</a:t>
            </a:r>
            <a:endParaRPr sz="1600" dirty="0">
              <a:latin typeface="Calibri"/>
              <a:cs typeface="Calibri"/>
            </a:endParaRPr>
          </a:p>
        </p:txBody>
      </p:sp>
      <p:sp>
        <p:nvSpPr>
          <p:cNvPr id="3" name="object 3"/>
          <p:cNvSpPr/>
          <p:nvPr/>
        </p:nvSpPr>
        <p:spPr>
          <a:xfrm>
            <a:off x="2105025" y="529970"/>
            <a:ext cx="6715759" cy="0"/>
          </a:xfrm>
          <a:custGeom>
            <a:avLst/>
            <a:gdLst/>
            <a:ahLst/>
            <a:cxnLst/>
            <a:rect l="l" t="t" r="r" b="b"/>
            <a:pathLst>
              <a:path w="6715759">
                <a:moveTo>
                  <a:pt x="0" y="0"/>
                </a:moveTo>
                <a:lnTo>
                  <a:pt x="6715506" y="0"/>
                </a:lnTo>
              </a:path>
            </a:pathLst>
          </a:custGeom>
          <a:ln w="28575">
            <a:solidFill>
              <a:srgbClr val="A6A6A6"/>
            </a:solidFill>
          </a:ln>
        </p:spPr>
        <p:txBody>
          <a:bodyPr wrap="square" lIns="0" tIns="0" rIns="0" bIns="0" rtlCol="0"/>
          <a:lstStyle/>
          <a:p>
            <a:endParaRPr/>
          </a:p>
        </p:txBody>
      </p:sp>
      <p:sp>
        <p:nvSpPr>
          <p:cNvPr id="4" name="object 4"/>
          <p:cNvSpPr txBox="1"/>
          <p:nvPr/>
        </p:nvSpPr>
        <p:spPr>
          <a:xfrm>
            <a:off x="258267" y="988008"/>
            <a:ext cx="8422640" cy="4001737"/>
          </a:xfrm>
          <a:prstGeom prst="rect">
            <a:avLst/>
          </a:prstGeom>
        </p:spPr>
        <p:txBody>
          <a:bodyPr vert="horz" wrap="square" lIns="0" tIns="13335" rIns="0" bIns="0" rtlCol="0">
            <a:spAutoFit/>
          </a:bodyPr>
          <a:lstStyle/>
          <a:p>
            <a:pPr marL="12700" algn="ctr">
              <a:lnSpc>
                <a:spcPct val="100000"/>
              </a:lnSpc>
              <a:spcBef>
                <a:spcPts val="105"/>
              </a:spcBef>
            </a:pPr>
            <a:r>
              <a:rPr sz="3200" b="1" spc="-10" dirty="0">
                <a:latin typeface="Times New Roman" pitchFamily="18" charset="0"/>
                <a:cs typeface="Times New Roman" pitchFamily="18" charset="0"/>
              </a:rPr>
              <a:t>СОДЕРЖАНИЕ:</a:t>
            </a:r>
            <a:endParaRPr sz="3200" dirty="0">
              <a:latin typeface="Times New Roman" pitchFamily="18" charset="0"/>
              <a:cs typeface="Times New Roman" pitchFamily="18" charset="0"/>
            </a:endParaRPr>
          </a:p>
          <a:p>
            <a:pPr marL="628650" indent="-628650">
              <a:lnSpc>
                <a:spcPct val="100000"/>
              </a:lnSpc>
              <a:spcBef>
                <a:spcPts val="55"/>
              </a:spcBef>
            </a:pPr>
            <a:r>
              <a:rPr lang="en-US" sz="3200" dirty="0" smtClean="0">
                <a:latin typeface="Times New Roman" pitchFamily="18" charset="0"/>
                <a:cs typeface="Times New Roman" pitchFamily="18" charset="0"/>
              </a:rPr>
              <a:t>I</a:t>
            </a:r>
            <a:r>
              <a:rPr lang="ru-RU" sz="3200" dirty="0" smtClean="0">
                <a:latin typeface="Times New Roman" pitchFamily="18" charset="0"/>
                <a:cs typeface="Times New Roman" pitchFamily="18" charset="0"/>
              </a:rPr>
              <a:t>.   Каталог </a:t>
            </a:r>
            <a:r>
              <a:rPr lang="ru-RU" sz="3200" dirty="0">
                <a:latin typeface="Times New Roman" pitchFamily="18" charset="0"/>
                <a:cs typeface="Times New Roman" pitchFamily="18" charset="0"/>
              </a:rPr>
              <a:t>статей. Раздел «Менеджмент в образовании</a:t>
            </a:r>
            <a:r>
              <a:rPr lang="ru-RU" sz="3200" dirty="0" smtClean="0">
                <a:latin typeface="Times New Roman" pitchFamily="18" charset="0"/>
                <a:cs typeface="Times New Roman" pitchFamily="18" charset="0"/>
              </a:rPr>
              <a:t>»</a:t>
            </a:r>
          </a:p>
          <a:p>
            <a:pPr marL="628650" indent="-628650">
              <a:lnSpc>
                <a:spcPct val="100000"/>
              </a:lnSpc>
              <a:spcBef>
                <a:spcPts val="55"/>
              </a:spcBef>
            </a:pPr>
            <a:r>
              <a:rPr lang="en-US" sz="3200" dirty="0" smtClean="0">
                <a:latin typeface="Times New Roman" pitchFamily="18" charset="0"/>
                <a:cs typeface="Times New Roman" pitchFamily="18" charset="0"/>
              </a:rPr>
              <a:t>II</a:t>
            </a:r>
            <a:r>
              <a:rPr lang="ru-RU" sz="3200" dirty="0" smtClean="0">
                <a:latin typeface="Times New Roman" pitchFamily="18" charset="0"/>
                <a:cs typeface="Times New Roman" pitchFamily="18" charset="0"/>
              </a:rPr>
              <a:t>.  Каталог </a:t>
            </a:r>
            <a:r>
              <a:rPr lang="ru-RU" sz="3200" dirty="0">
                <a:latin typeface="Times New Roman" pitchFamily="18" charset="0"/>
                <a:cs typeface="Times New Roman" pitchFamily="18" charset="0"/>
              </a:rPr>
              <a:t>статей. Раздел «Управление временем. Тайм-менеджмент</a:t>
            </a:r>
            <a:r>
              <a:rPr lang="ru-RU" sz="3200" dirty="0" smtClean="0">
                <a:latin typeface="Times New Roman" pitchFamily="18" charset="0"/>
                <a:cs typeface="Times New Roman" pitchFamily="18" charset="0"/>
              </a:rPr>
              <a:t>»</a:t>
            </a:r>
          </a:p>
          <a:p>
            <a:pPr marL="268288" indent="-268288">
              <a:lnSpc>
                <a:spcPct val="100000"/>
              </a:lnSpc>
              <a:spcBef>
                <a:spcPts val="55"/>
              </a:spcBef>
            </a:pPr>
            <a:r>
              <a:rPr lang="en-US" sz="3200" dirty="0" smtClean="0">
                <a:latin typeface="Times New Roman" pitchFamily="18" charset="0"/>
                <a:cs typeface="Times New Roman" pitchFamily="18" charset="0"/>
              </a:rPr>
              <a:t>III</a:t>
            </a:r>
            <a:r>
              <a:rPr lang="ru-RU" sz="3200" dirty="0" smtClean="0">
                <a:latin typeface="Times New Roman" pitchFamily="18" charset="0"/>
                <a:cs typeface="Times New Roman" pitchFamily="18" charset="0"/>
              </a:rPr>
              <a:t>. </a:t>
            </a:r>
            <a:r>
              <a:rPr lang="ru-RU" sz="3200" dirty="0">
                <a:latin typeface="Times New Roman" pitchFamily="18" charset="0"/>
                <a:cs typeface="Times New Roman" pitchFamily="18" charset="0"/>
              </a:rPr>
              <a:t>Издания </a:t>
            </a:r>
            <a:r>
              <a:rPr lang="ru-RU" sz="3200" dirty="0" smtClean="0">
                <a:latin typeface="Times New Roman" pitchFamily="18" charset="0"/>
                <a:cs typeface="Times New Roman" pitchFamily="18" charset="0"/>
              </a:rPr>
              <a:t>СОИРО</a:t>
            </a:r>
          </a:p>
          <a:p>
            <a:pPr marL="268288" indent="-268288">
              <a:lnSpc>
                <a:spcPct val="100000"/>
              </a:lnSpc>
              <a:spcBef>
                <a:spcPts val="55"/>
              </a:spcBef>
            </a:pPr>
            <a:r>
              <a:rPr lang="en-US" sz="3200" dirty="0" smtClean="0">
                <a:latin typeface="Times New Roman" pitchFamily="18" charset="0"/>
                <a:cs typeface="Times New Roman" pitchFamily="18" charset="0"/>
              </a:rPr>
              <a:t>IV</a:t>
            </a:r>
            <a:r>
              <a:rPr lang="ru-RU" sz="3200" dirty="0" smtClean="0">
                <a:latin typeface="Times New Roman" pitchFamily="18" charset="0"/>
                <a:cs typeface="Times New Roman" pitchFamily="18" charset="0"/>
              </a:rPr>
              <a:t>.</a:t>
            </a:r>
            <a:r>
              <a:rPr lang="ru-RU" sz="3200" dirty="0"/>
              <a:t> </a:t>
            </a:r>
            <a:r>
              <a:rPr lang="ru-RU" sz="3200" dirty="0">
                <a:latin typeface="Times New Roman" pitchFamily="18" charset="0"/>
                <a:cs typeface="Times New Roman" pitchFamily="18" charset="0"/>
              </a:rPr>
              <a:t>Книжный каталог. Раздел «Школоведение»</a:t>
            </a:r>
            <a:endParaRPr lang="ru-RU" sz="3200" dirty="0" smtClean="0">
              <a:latin typeface="Times New Roman" pitchFamily="18" charset="0"/>
              <a:cs typeface="Times New Roman" pitchFamily="18" charset="0"/>
            </a:endParaRPr>
          </a:p>
          <a:p>
            <a:pPr>
              <a:lnSpc>
                <a:spcPct val="100000"/>
              </a:lnSpc>
              <a:spcBef>
                <a:spcPts val="55"/>
              </a:spcBef>
            </a:pPr>
            <a:endParaRPr sz="31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017647" y="0"/>
            <a:ext cx="4998085" cy="269240"/>
          </a:xfrm>
          <a:prstGeom prst="rect">
            <a:avLst/>
          </a:prstGeom>
        </p:spPr>
        <p:txBody>
          <a:bodyPr vert="horz" wrap="square" lIns="0" tIns="12065" rIns="0" bIns="0" rtlCol="0">
            <a:spAutoFit/>
          </a:bodyPr>
          <a:lstStyle/>
          <a:p>
            <a:pPr marL="12700">
              <a:lnSpc>
                <a:spcPct val="100000"/>
              </a:lnSpc>
              <a:spcBef>
                <a:spcPts val="95"/>
              </a:spcBef>
            </a:pPr>
            <a:r>
              <a:rPr sz="1600" spc="-10" dirty="0">
                <a:latin typeface="Calibri"/>
                <a:cs typeface="Calibri"/>
              </a:rPr>
              <a:t>Кафедра</a:t>
            </a:r>
            <a:r>
              <a:rPr sz="1600" spc="25" dirty="0">
                <a:latin typeface="Calibri"/>
                <a:cs typeface="Calibri"/>
              </a:rPr>
              <a:t> </a:t>
            </a:r>
            <a:r>
              <a:rPr sz="1600" spc="-10" dirty="0">
                <a:latin typeface="Calibri"/>
                <a:cs typeface="Calibri"/>
              </a:rPr>
              <a:t>управления</a:t>
            </a:r>
            <a:r>
              <a:rPr sz="1600" spc="5" dirty="0">
                <a:latin typeface="Calibri"/>
                <a:cs typeface="Calibri"/>
              </a:rPr>
              <a:t> </a:t>
            </a:r>
            <a:r>
              <a:rPr sz="1600" spc="-10" dirty="0">
                <a:latin typeface="Calibri"/>
                <a:cs typeface="Calibri"/>
              </a:rPr>
              <a:t>развитием</a:t>
            </a:r>
            <a:r>
              <a:rPr sz="1600" spc="15" dirty="0">
                <a:latin typeface="Calibri"/>
                <a:cs typeface="Calibri"/>
              </a:rPr>
              <a:t> </a:t>
            </a:r>
            <a:r>
              <a:rPr sz="1600" spc="-10" dirty="0">
                <a:latin typeface="Calibri"/>
                <a:cs typeface="Calibri"/>
              </a:rPr>
              <a:t>образовательных систем</a:t>
            </a:r>
            <a:endParaRPr sz="1600">
              <a:latin typeface="Calibri"/>
              <a:cs typeface="Calibri"/>
            </a:endParaRPr>
          </a:p>
        </p:txBody>
      </p:sp>
      <p:sp>
        <p:nvSpPr>
          <p:cNvPr id="3" name="object 3"/>
          <p:cNvSpPr txBox="1">
            <a:spLocks noGrp="1"/>
          </p:cNvSpPr>
          <p:nvPr>
            <p:ph type="title"/>
          </p:nvPr>
        </p:nvSpPr>
        <p:spPr>
          <a:prstGeom prst="rect">
            <a:avLst/>
          </a:prstGeom>
        </p:spPr>
        <p:txBody>
          <a:bodyPr vert="horz" wrap="square" lIns="0" tIns="12065" rIns="0" bIns="0" rtlCol="0">
            <a:spAutoFit/>
          </a:bodyPr>
          <a:lstStyle/>
          <a:p>
            <a:pPr marL="12700">
              <a:lnSpc>
                <a:spcPct val="100000"/>
              </a:lnSpc>
              <a:spcBef>
                <a:spcPts val="95"/>
              </a:spcBef>
            </a:pPr>
            <a:r>
              <a:rPr spc="-10" dirty="0"/>
              <a:t>общего</a:t>
            </a:r>
            <a:r>
              <a:rPr spc="-5" dirty="0"/>
              <a:t> и</a:t>
            </a:r>
            <a:r>
              <a:rPr spc="5" dirty="0"/>
              <a:t> </a:t>
            </a:r>
            <a:r>
              <a:rPr spc="-10" dirty="0"/>
              <a:t>профессионального</a:t>
            </a:r>
            <a:r>
              <a:rPr spc="35" dirty="0"/>
              <a:t> </a:t>
            </a:r>
            <a:r>
              <a:rPr spc="-5" dirty="0"/>
              <a:t>образования</a:t>
            </a:r>
          </a:p>
        </p:txBody>
      </p:sp>
      <p:sp>
        <p:nvSpPr>
          <p:cNvPr id="4" name="object 4"/>
          <p:cNvSpPr/>
          <p:nvPr/>
        </p:nvSpPr>
        <p:spPr>
          <a:xfrm>
            <a:off x="2105025" y="529970"/>
            <a:ext cx="6715759" cy="0"/>
          </a:xfrm>
          <a:custGeom>
            <a:avLst/>
            <a:gdLst/>
            <a:ahLst/>
            <a:cxnLst/>
            <a:rect l="l" t="t" r="r" b="b"/>
            <a:pathLst>
              <a:path w="6715759">
                <a:moveTo>
                  <a:pt x="0" y="0"/>
                </a:moveTo>
                <a:lnTo>
                  <a:pt x="6715506" y="0"/>
                </a:lnTo>
              </a:path>
            </a:pathLst>
          </a:custGeom>
          <a:ln w="28575">
            <a:solidFill>
              <a:srgbClr val="A6A6A6"/>
            </a:solidFill>
          </a:ln>
        </p:spPr>
        <p:txBody>
          <a:bodyPr wrap="square" lIns="0" tIns="0" rIns="0" bIns="0" rtlCol="0"/>
          <a:lstStyle/>
          <a:p>
            <a:endParaRPr/>
          </a:p>
        </p:txBody>
      </p:sp>
      <p:sp>
        <p:nvSpPr>
          <p:cNvPr id="5" name="object 5"/>
          <p:cNvSpPr txBox="1"/>
          <p:nvPr/>
        </p:nvSpPr>
        <p:spPr>
          <a:xfrm>
            <a:off x="371415" y="762000"/>
            <a:ext cx="8486140" cy="5091137"/>
          </a:xfrm>
          <a:prstGeom prst="rect">
            <a:avLst/>
          </a:prstGeom>
        </p:spPr>
        <p:txBody>
          <a:bodyPr vert="horz" wrap="square" lIns="0" tIns="12700" rIns="0" bIns="0" rtlCol="0">
            <a:spAutoFit/>
          </a:bodyPr>
          <a:lstStyle/>
          <a:p>
            <a:pPr marL="400050" indent="-400050" algn="ctr">
              <a:spcBef>
                <a:spcPts val="25"/>
              </a:spcBef>
              <a:buAutoNum type="romanUcPeriod"/>
            </a:pPr>
            <a:r>
              <a:rPr lang="ru-RU" b="1" dirty="0" smtClean="0">
                <a:latin typeface="Times New Roman" pitchFamily="18" charset="0"/>
                <a:cs typeface="Times New Roman" pitchFamily="18" charset="0"/>
              </a:rPr>
              <a:t>Каталог </a:t>
            </a:r>
            <a:r>
              <a:rPr lang="ru-RU" b="1" dirty="0">
                <a:latin typeface="Times New Roman" pitchFamily="18" charset="0"/>
                <a:cs typeface="Times New Roman" pitchFamily="18" charset="0"/>
              </a:rPr>
              <a:t>статей. Раздел «Менеджмент в образовании</a:t>
            </a:r>
            <a:r>
              <a:rPr lang="ru-RU" b="1" dirty="0" smtClean="0">
                <a:latin typeface="Times New Roman" pitchFamily="18" charset="0"/>
                <a:cs typeface="Times New Roman" pitchFamily="18" charset="0"/>
              </a:rPr>
              <a:t>»</a:t>
            </a:r>
            <a:endParaRPr lang="en-US" b="1" dirty="0" smtClean="0">
              <a:latin typeface="Times New Roman" pitchFamily="18" charset="0"/>
              <a:cs typeface="Times New Roman" pitchFamily="18" charset="0"/>
            </a:endParaRPr>
          </a:p>
          <a:p>
            <a:pPr algn="ctr">
              <a:spcBef>
                <a:spcPts val="25"/>
              </a:spcBef>
            </a:pPr>
            <a:endParaRPr lang="ru-RU" b="1" dirty="0">
              <a:latin typeface="Times New Roman" pitchFamily="18" charset="0"/>
              <a:cs typeface="Times New Roman" pitchFamily="18" charset="0"/>
            </a:endParaRPr>
          </a:p>
          <a:p>
            <a:r>
              <a:rPr lang="ru-RU" sz="1400" b="1" dirty="0">
                <a:latin typeface="Times New Roman" pitchFamily="18" charset="0"/>
                <a:cs typeface="Times New Roman" pitchFamily="18" charset="0"/>
              </a:rPr>
              <a:t>1. </a:t>
            </a:r>
            <a:r>
              <a:rPr lang="ru-RU" sz="1400" b="1" dirty="0" err="1">
                <a:latin typeface="Times New Roman" pitchFamily="18" charset="0"/>
                <a:cs typeface="Times New Roman" pitchFamily="18" charset="0"/>
              </a:rPr>
              <a:t>Лотова</a:t>
            </a:r>
            <a:r>
              <a:rPr lang="ru-RU" sz="1400" b="1" dirty="0">
                <a:latin typeface="Times New Roman" pitchFamily="18" charset="0"/>
                <a:cs typeface="Times New Roman" pitchFamily="18" charset="0"/>
              </a:rPr>
              <a:t> И. П.</a:t>
            </a:r>
            <a:endParaRPr lang="ru-RU" sz="1400" dirty="0">
              <a:latin typeface="Times New Roman" pitchFamily="18" charset="0"/>
              <a:cs typeface="Times New Roman" pitchFamily="18" charset="0"/>
            </a:endParaRPr>
          </a:p>
          <a:p>
            <a:r>
              <a:rPr lang="ru-RU" sz="1400" dirty="0">
                <a:latin typeface="Times New Roman" pitchFamily="18" charset="0"/>
                <a:cs typeface="Times New Roman" pitchFamily="18" charset="0"/>
              </a:rPr>
              <a:t>Оценка эффективности деятельности ДОО как составляющая социального управления.</a:t>
            </a:r>
          </a:p>
          <a:p>
            <a:r>
              <a:rPr lang="ru-RU" sz="1400" b="1" i="1" dirty="0">
                <a:latin typeface="Times New Roman" pitchFamily="18" charset="0"/>
                <a:cs typeface="Times New Roman" pitchFamily="18" charset="0"/>
              </a:rPr>
              <a:t>Аннотация</a:t>
            </a:r>
            <a:r>
              <a:rPr lang="ru-RU" sz="1400" dirty="0">
                <a:latin typeface="Times New Roman" pitchFamily="18" charset="0"/>
                <a:cs typeface="Times New Roman" pitchFamily="18" charset="0"/>
              </a:rPr>
              <a:t>:</a:t>
            </a:r>
          </a:p>
          <a:p>
            <a:pPr algn="just"/>
            <a:r>
              <a:rPr lang="ru-RU" sz="1400" i="1" dirty="0">
                <a:latin typeface="Times New Roman" pitchFamily="18" charset="0"/>
                <a:cs typeface="Times New Roman" pitchFamily="18" charset="0"/>
              </a:rPr>
              <a:t>В статье представлен инструментарий оценки эффективности деятельности ДОО, раскрыты принципы подбора соответствующих методов и методик, апробированных на базе одного из московских детских садов. Дана характеристика пошаговой методики повышения эффективности работы ДОО на основе внедрения системы менеджмента качества, описаны правила анализа информации; методики оценки конкурентоспособности ДОО; карты оценки направлений деятельности социального учреждения для повышения его эффективности и др. Доказательно представлено, что предложенные методы и методики с известной степенью корректировки могут быть использованы при оценке эффективности деятельности ДОО и рассматриваться как обязательная составляющая управления организацией.</a:t>
            </a:r>
            <a:endParaRPr lang="ru-RU" sz="1400" dirty="0">
              <a:latin typeface="Times New Roman" pitchFamily="18" charset="0"/>
              <a:cs typeface="Times New Roman" pitchFamily="18" charset="0"/>
            </a:endParaRPr>
          </a:p>
          <a:p>
            <a:r>
              <a:rPr lang="ru-RU" sz="1400" b="1" dirty="0">
                <a:latin typeface="Times New Roman" pitchFamily="18" charset="0"/>
                <a:cs typeface="Times New Roman" pitchFamily="18" charset="0"/>
              </a:rPr>
              <a:t>//Управление дошкольным образовательным учреждением. 2017. - №4. – С. 14.</a:t>
            </a:r>
            <a:endParaRPr lang="ru-RU" sz="1400" dirty="0">
              <a:latin typeface="Times New Roman" pitchFamily="18" charset="0"/>
              <a:cs typeface="Times New Roman" pitchFamily="18" charset="0"/>
            </a:endParaRPr>
          </a:p>
          <a:p>
            <a:r>
              <a:rPr lang="ru-RU" sz="1400" b="1" dirty="0">
                <a:latin typeface="Times New Roman" pitchFamily="18" charset="0"/>
                <a:cs typeface="Times New Roman" pitchFamily="18" charset="0"/>
              </a:rPr>
              <a:t> </a:t>
            </a:r>
            <a:endParaRPr lang="ru-RU" sz="1400" dirty="0">
              <a:latin typeface="Times New Roman" pitchFamily="18" charset="0"/>
              <a:cs typeface="Times New Roman" pitchFamily="18" charset="0"/>
            </a:endParaRPr>
          </a:p>
          <a:p>
            <a:r>
              <a:rPr lang="ru-RU" sz="1400" b="1" dirty="0">
                <a:latin typeface="Times New Roman" pitchFamily="18" charset="0"/>
                <a:cs typeface="Times New Roman" pitchFamily="18" charset="0"/>
              </a:rPr>
              <a:t>2. </a:t>
            </a:r>
            <a:r>
              <a:rPr lang="ru-RU" sz="1400" b="1" dirty="0" err="1">
                <a:latin typeface="Times New Roman" pitchFamily="18" charset="0"/>
                <a:cs typeface="Times New Roman" pitchFamily="18" charset="0"/>
              </a:rPr>
              <a:t>Лотова</a:t>
            </a:r>
            <a:r>
              <a:rPr lang="ru-RU" sz="1400" b="1" dirty="0">
                <a:latin typeface="Times New Roman" pitchFamily="18" charset="0"/>
                <a:cs typeface="Times New Roman" pitchFamily="18" charset="0"/>
              </a:rPr>
              <a:t> И. П.</a:t>
            </a:r>
            <a:endParaRPr lang="ru-RU" sz="1400" dirty="0">
              <a:latin typeface="Times New Roman" pitchFamily="18" charset="0"/>
              <a:cs typeface="Times New Roman" pitchFamily="18" charset="0"/>
            </a:endParaRPr>
          </a:p>
          <a:p>
            <a:r>
              <a:rPr lang="ru-RU" sz="1400" dirty="0" err="1">
                <a:latin typeface="Times New Roman" pitchFamily="18" charset="0"/>
                <a:cs typeface="Times New Roman" pitchFamily="18" charset="0"/>
              </a:rPr>
              <a:t>Самоменеджмент</a:t>
            </a:r>
            <a:r>
              <a:rPr lang="ru-RU" sz="1400" dirty="0">
                <a:latin typeface="Times New Roman" pitchFamily="18" charset="0"/>
                <a:cs typeface="Times New Roman" pitchFamily="18" charset="0"/>
              </a:rPr>
              <a:t> руководителя ДОО: </a:t>
            </a:r>
            <a:r>
              <a:rPr lang="ru-RU" sz="1400" dirty="0" err="1">
                <a:latin typeface="Times New Roman" pitchFamily="18" charset="0"/>
                <a:cs typeface="Times New Roman" pitchFamily="18" charset="0"/>
              </a:rPr>
              <a:t>сущностно</a:t>
            </a:r>
            <a:r>
              <a:rPr lang="ru-RU" sz="1400" dirty="0">
                <a:latin typeface="Times New Roman" pitchFamily="18" charset="0"/>
                <a:cs typeface="Times New Roman" pitchFamily="18" charset="0"/>
              </a:rPr>
              <a:t>-содержательная характеристика.</a:t>
            </a:r>
          </a:p>
          <a:p>
            <a:r>
              <a:rPr lang="ru-RU" sz="1400" b="1" i="1" dirty="0">
                <a:latin typeface="Times New Roman" pitchFamily="18" charset="0"/>
                <a:cs typeface="Times New Roman" pitchFamily="18" charset="0"/>
              </a:rPr>
              <a:t>Аннотация</a:t>
            </a:r>
            <a:r>
              <a:rPr lang="ru-RU" sz="1400" dirty="0">
                <a:latin typeface="Times New Roman" pitchFamily="18" charset="0"/>
                <a:cs typeface="Times New Roman" pitchFamily="18" charset="0"/>
              </a:rPr>
              <a:t>:</a:t>
            </a:r>
          </a:p>
          <a:p>
            <a:pPr algn="just"/>
            <a:r>
              <a:rPr lang="ru-RU" sz="1400" i="1" dirty="0">
                <a:latin typeface="Times New Roman" pitchFamily="18" charset="0"/>
                <a:cs typeface="Times New Roman" pitchFamily="18" charset="0"/>
              </a:rPr>
              <a:t>В статье дана </a:t>
            </a:r>
            <a:r>
              <a:rPr lang="ru-RU" sz="1400" i="1" dirty="0" err="1">
                <a:latin typeface="Times New Roman" pitchFamily="18" charset="0"/>
                <a:cs typeface="Times New Roman" pitchFamily="18" charset="0"/>
              </a:rPr>
              <a:t>сущностно</a:t>
            </a:r>
            <a:r>
              <a:rPr lang="ru-RU" sz="1400" i="1" dirty="0">
                <a:latin typeface="Times New Roman" pitchFamily="18" charset="0"/>
                <a:cs typeface="Times New Roman" pitchFamily="18" charset="0"/>
              </a:rPr>
              <a:t>-содержательная характеристика </a:t>
            </a:r>
            <a:r>
              <a:rPr lang="ru-RU" sz="1400" i="1" dirty="0" err="1">
                <a:latin typeface="Times New Roman" pitchFamily="18" charset="0"/>
                <a:cs typeface="Times New Roman" pitchFamily="18" charset="0"/>
              </a:rPr>
              <a:t>самоменеджмента</a:t>
            </a:r>
            <a:r>
              <a:rPr lang="ru-RU" sz="1400" i="1" dirty="0">
                <a:latin typeface="Times New Roman" pitchFamily="18" charset="0"/>
                <a:cs typeface="Times New Roman" pitchFamily="18" charset="0"/>
              </a:rPr>
              <a:t> руководителя ДОО. Охарактеризованы функции, основные принципы и методы </a:t>
            </a:r>
            <a:r>
              <a:rPr lang="ru-RU" sz="1400" i="1" dirty="0" err="1">
                <a:latin typeface="Times New Roman" pitchFamily="18" charset="0"/>
                <a:cs typeface="Times New Roman" pitchFamily="18" charset="0"/>
              </a:rPr>
              <a:t>самоменеджмента</a:t>
            </a:r>
            <a:r>
              <a:rPr lang="ru-RU" sz="1400" i="1" dirty="0">
                <a:latin typeface="Times New Roman" pitchFamily="18" charset="0"/>
                <a:cs typeface="Times New Roman" pitchFamily="18" charset="0"/>
              </a:rPr>
              <a:t>.</a:t>
            </a:r>
            <a:endParaRPr lang="ru-RU" sz="1400" dirty="0">
              <a:latin typeface="Times New Roman" pitchFamily="18" charset="0"/>
              <a:cs typeface="Times New Roman" pitchFamily="18" charset="0"/>
            </a:endParaRPr>
          </a:p>
          <a:p>
            <a:r>
              <a:rPr lang="ru-RU" sz="1400" b="1" dirty="0">
                <a:latin typeface="Times New Roman" pitchFamily="18" charset="0"/>
                <a:cs typeface="Times New Roman" pitchFamily="18" charset="0"/>
              </a:rPr>
              <a:t>//Управление дошкольным образовательным учреждением. – 2016. - №4. – С. 12.</a:t>
            </a:r>
            <a:endParaRPr lang="ru-RU" sz="1400" dirty="0">
              <a:latin typeface="Times New Roman" pitchFamily="18" charset="0"/>
              <a:cs typeface="Times New Roman" pitchFamily="18" charset="0"/>
            </a:endParaRPr>
          </a:p>
          <a:p>
            <a:r>
              <a:rPr lang="ru-RU" sz="1400" b="1" dirty="0">
                <a:latin typeface="Times New Roman" pitchFamily="18" charset="0"/>
                <a:cs typeface="Times New Roman" pitchFamily="18" charset="0"/>
              </a:rPr>
              <a:t> </a:t>
            </a:r>
            <a:endParaRPr lang="ru-RU" sz="1400" dirty="0">
              <a:latin typeface="Times New Roman" pitchFamily="18" charset="0"/>
              <a:cs typeface="Times New Roman" pitchFamily="18" charset="0"/>
            </a:endParaRPr>
          </a:p>
          <a:p>
            <a:pPr>
              <a:lnSpc>
                <a:spcPct val="100000"/>
              </a:lnSpc>
              <a:spcBef>
                <a:spcPts val="25"/>
              </a:spcBef>
            </a:pPr>
            <a:endParaRPr sz="14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017647" y="0"/>
            <a:ext cx="4998085" cy="269240"/>
          </a:xfrm>
          <a:prstGeom prst="rect">
            <a:avLst/>
          </a:prstGeom>
        </p:spPr>
        <p:txBody>
          <a:bodyPr vert="horz" wrap="square" lIns="0" tIns="12065" rIns="0" bIns="0" rtlCol="0">
            <a:spAutoFit/>
          </a:bodyPr>
          <a:lstStyle/>
          <a:p>
            <a:pPr marL="12700">
              <a:lnSpc>
                <a:spcPct val="100000"/>
              </a:lnSpc>
              <a:spcBef>
                <a:spcPts val="95"/>
              </a:spcBef>
            </a:pPr>
            <a:r>
              <a:rPr sz="1600" spc="-10" dirty="0">
                <a:latin typeface="Calibri"/>
                <a:cs typeface="Calibri"/>
              </a:rPr>
              <a:t>Кафедра</a:t>
            </a:r>
            <a:r>
              <a:rPr sz="1600" spc="25" dirty="0">
                <a:latin typeface="Calibri"/>
                <a:cs typeface="Calibri"/>
              </a:rPr>
              <a:t> </a:t>
            </a:r>
            <a:r>
              <a:rPr sz="1600" spc="-10" dirty="0">
                <a:latin typeface="Calibri"/>
                <a:cs typeface="Calibri"/>
              </a:rPr>
              <a:t>управления</a:t>
            </a:r>
            <a:r>
              <a:rPr sz="1600" spc="5" dirty="0">
                <a:latin typeface="Calibri"/>
                <a:cs typeface="Calibri"/>
              </a:rPr>
              <a:t> </a:t>
            </a:r>
            <a:r>
              <a:rPr sz="1600" spc="-10" dirty="0">
                <a:latin typeface="Calibri"/>
                <a:cs typeface="Calibri"/>
              </a:rPr>
              <a:t>развитием</a:t>
            </a:r>
            <a:r>
              <a:rPr sz="1600" spc="15" dirty="0">
                <a:latin typeface="Calibri"/>
                <a:cs typeface="Calibri"/>
              </a:rPr>
              <a:t> </a:t>
            </a:r>
            <a:r>
              <a:rPr sz="1600" spc="-10" dirty="0">
                <a:latin typeface="Calibri"/>
                <a:cs typeface="Calibri"/>
              </a:rPr>
              <a:t>образовательных систем</a:t>
            </a:r>
            <a:endParaRPr sz="1600" dirty="0">
              <a:latin typeface="Calibri"/>
              <a:cs typeface="Calibri"/>
            </a:endParaRPr>
          </a:p>
        </p:txBody>
      </p:sp>
      <p:sp>
        <p:nvSpPr>
          <p:cNvPr id="3" name="object 3"/>
          <p:cNvSpPr txBox="1">
            <a:spLocks noGrp="1"/>
          </p:cNvSpPr>
          <p:nvPr>
            <p:ph type="title"/>
          </p:nvPr>
        </p:nvSpPr>
        <p:spPr>
          <a:prstGeom prst="rect">
            <a:avLst/>
          </a:prstGeom>
        </p:spPr>
        <p:txBody>
          <a:bodyPr vert="horz" wrap="square" lIns="0" tIns="12065" rIns="0" bIns="0" rtlCol="0">
            <a:spAutoFit/>
          </a:bodyPr>
          <a:lstStyle/>
          <a:p>
            <a:pPr marL="12700">
              <a:lnSpc>
                <a:spcPct val="100000"/>
              </a:lnSpc>
              <a:spcBef>
                <a:spcPts val="95"/>
              </a:spcBef>
            </a:pPr>
            <a:r>
              <a:rPr spc="-10" dirty="0"/>
              <a:t>общего</a:t>
            </a:r>
            <a:r>
              <a:rPr spc="-5" dirty="0"/>
              <a:t> и</a:t>
            </a:r>
            <a:r>
              <a:rPr spc="5" dirty="0"/>
              <a:t> </a:t>
            </a:r>
            <a:r>
              <a:rPr spc="-10" dirty="0"/>
              <a:t>профессионального</a:t>
            </a:r>
            <a:r>
              <a:rPr spc="35" dirty="0"/>
              <a:t> </a:t>
            </a:r>
            <a:r>
              <a:rPr spc="-5" dirty="0"/>
              <a:t>образования</a:t>
            </a:r>
          </a:p>
        </p:txBody>
      </p:sp>
      <p:sp>
        <p:nvSpPr>
          <p:cNvPr id="4" name="object 4"/>
          <p:cNvSpPr/>
          <p:nvPr/>
        </p:nvSpPr>
        <p:spPr>
          <a:xfrm>
            <a:off x="2105025" y="529970"/>
            <a:ext cx="6715759" cy="0"/>
          </a:xfrm>
          <a:custGeom>
            <a:avLst/>
            <a:gdLst/>
            <a:ahLst/>
            <a:cxnLst/>
            <a:rect l="l" t="t" r="r" b="b"/>
            <a:pathLst>
              <a:path w="6715759">
                <a:moveTo>
                  <a:pt x="0" y="0"/>
                </a:moveTo>
                <a:lnTo>
                  <a:pt x="6715506" y="0"/>
                </a:lnTo>
              </a:path>
            </a:pathLst>
          </a:custGeom>
          <a:ln w="28575">
            <a:solidFill>
              <a:srgbClr val="A6A6A6"/>
            </a:solidFill>
          </a:ln>
        </p:spPr>
        <p:txBody>
          <a:bodyPr wrap="square" lIns="0" tIns="0" rIns="0" bIns="0" rtlCol="0"/>
          <a:lstStyle/>
          <a:p>
            <a:endParaRPr/>
          </a:p>
        </p:txBody>
      </p:sp>
      <p:sp>
        <p:nvSpPr>
          <p:cNvPr id="6" name="Текст 2"/>
          <p:cNvSpPr>
            <a:spLocks noGrp="1"/>
          </p:cNvSpPr>
          <p:nvPr>
            <p:ph type="body" idx="1"/>
          </p:nvPr>
        </p:nvSpPr>
        <p:spPr>
          <a:xfrm>
            <a:off x="304800" y="838201"/>
            <a:ext cx="8484870" cy="6001643"/>
          </a:xfrm>
        </p:spPr>
        <p:txBody>
          <a:bodyPr/>
          <a:lstStyle/>
          <a:p>
            <a:r>
              <a:rPr lang="ru-RU" sz="1400" b="1" i="0" dirty="0">
                <a:latin typeface="Times New Roman" panose="02020603050405020304" pitchFamily="18" charset="0"/>
                <a:cs typeface="Times New Roman" panose="02020603050405020304" pitchFamily="18" charset="0"/>
              </a:rPr>
              <a:t>3. Волобуева М. М.</a:t>
            </a:r>
            <a:endParaRPr lang="ru-RU" sz="1400" i="0" dirty="0">
              <a:latin typeface="Times New Roman" panose="02020603050405020304" pitchFamily="18" charset="0"/>
              <a:cs typeface="Times New Roman" panose="02020603050405020304" pitchFamily="18" charset="0"/>
            </a:endParaRPr>
          </a:p>
          <a:p>
            <a:r>
              <a:rPr lang="ru-RU" sz="1400" i="0" dirty="0">
                <a:latin typeface="Times New Roman" panose="02020603050405020304" pitchFamily="18" charset="0"/>
                <a:cs typeface="Times New Roman" panose="02020603050405020304" pitchFamily="18" charset="0"/>
              </a:rPr>
              <a:t>Проблемы современного менеджмента ДОО.</a:t>
            </a:r>
          </a:p>
          <a:p>
            <a:r>
              <a:rPr lang="ru-RU" sz="1400" b="1" dirty="0">
                <a:latin typeface="Times New Roman" panose="02020603050405020304" pitchFamily="18" charset="0"/>
                <a:cs typeface="Times New Roman" panose="02020603050405020304" pitchFamily="18" charset="0"/>
              </a:rPr>
              <a:t>Аннотация</a:t>
            </a:r>
            <a:r>
              <a:rPr lang="ru-RU" sz="1400" dirty="0">
                <a:latin typeface="Times New Roman" panose="02020603050405020304" pitchFamily="18" charset="0"/>
                <a:cs typeface="Times New Roman" panose="02020603050405020304" pitchFamily="18" charset="0"/>
              </a:rPr>
              <a:t>:</a:t>
            </a:r>
          </a:p>
          <a:p>
            <a:pPr algn="just"/>
            <a:r>
              <a:rPr lang="ru-RU" sz="1400" dirty="0">
                <a:latin typeface="Times New Roman" panose="02020603050405020304" pitchFamily="18" charset="0"/>
                <a:cs typeface="Times New Roman" panose="02020603050405020304" pitchFamily="18" charset="0"/>
              </a:rPr>
              <a:t>Система дошкольного образования в России существенно изменилась по своему содержанию и организации. Изменение нормативной основы ДОО оказывает существенное влияние на управленческую деятельность руководителя, предоставляет значительную степень самостоятельности. Современный руководитель должен знать основные законы эффективного менеджмента, учитывать многоаспектность работы ДОО, особенности организации образовательной деятельности. Важная составляющая современного менеджмента - методическая работа, способствующая развитию профессиональных компетенций каждого педагогического работника на рабочем месте.</a:t>
            </a:r>
          </a:p>
          <a:p>
            <a:r>
              <a:rPr lang="ru-RU" sz="1400" b="1" i="0" dirty="0">
                <a:latin typeface="Times New Roman" panose="02020603050405020304" pitchFamily="18" charset="0"/>
                <a:cs typeface="Times New Roman" panose="02020603050405020304" pitchFamily="18" charset="0"/>
              </a:rPr>
              <a:t>//Управление дошкольным образовательным учреждением. – 2016. - №7. – С. 16.</a:t>
            </a:r>
            <a:endParaRPr lang="ru-RU" sz="1400" i="0" dirty="0">
              <a:latin typeface="Times New Roman" panose="02020603050405020304" pitchFamily="18" charset="0"/>
              <a:cs typeface="Times New Roman" panose="02020603050405020304" pitchFamily="18" charset="0"/>
            </a:endParaRPr>
          </a:p>
          <a:p>
            <a:r>
              <a:rPr lang="ru-RU" sz="1400" b="1" i="0" dirty="0">
                <a:latin typeface="Times New Roman" panose="02020603050405020304" pitchFamily="18" charset="0"/>
                <a:cs typeface="Times New Roman" panose="02020603050405020304" pitchFamily="18" charset="0"/>
              </a:rPr>
              <a:t> </a:t>
            </a:r>
            <a:endParaRPr lang="ru-RU" sz="1400" i="0" dirty="0">
              <a:latin typeface="Times New Roman" panose="02020603050405020304" pitchFamily="18" charset="0"/>
              <a:cs typeface="Times New Roman" panose="02020603050405020304" pitchFamily="18" charset="0"/>
            </a:endParaRPr>
          </a:p>
          <a:p>
            <a:r>
              <a:rPr lang="ru-RU" sz="1400" b="1" i="0" dirty="0">
                <a:latin typeface="Times New Roman" panose="02020603050405020304" pitchFamily="18" charset="0"/>
                <a:cs typeface="Times New Roman" panose="02020603050405020304" pitchFamily="18" charset="0"/>
              </a:rPr>
              <a:t>4. Антипова Е. И.</a:t>
            </a:r>
            <a:endParaRPr lang="ru-RU" sz="1400" i="0" dirty="0">
              <a:latin typeface="Times New Roman" panose="02020603050405020304" pitchFamily="18" charset="0"/>
              <a:cs typeface="Times New Roman" panose="02020603050405020304" pitchFamily="18" charset="0"/>
            </a:endParaRPr>
          </a:p>
          <a:p>
            <a:r>
              <a:rPr lang="ru-RU" sz="1400" i="0" dirty="0">
                <a:latin typeface="Times New Roman" panose="02020603050405020304" pitchFamily="18" charset="0"/>
                <a:cs typeface="Times New Roman" panose="02020603050405020304" pitchFamily="18" charset="0"/>
              </a:rPr>
              <a:t>Основы эффективного </a:t>
            </a:r>
            <a:r>
              <a:rPr lang="ru-RU" sz="1400" i="0" dirty="0" err="1">
                <a:latin typeface="Times New Roman" panose="02020603050405020304" pitchFamily="18" charset="0"/>
                <a:cs typeface="Times New Roman" panose="02020603050405020304" pitchFamily="18" charset="0"/>
              </a:rPr>
              <a:t>самоменеджмента</a:t>
            </a:r>
            <a:r>
              <a:rPr lang="ru-RU" sz="1400" i="0" dirty="0">
                <a:latin typeface="Times New Roman" panose="02020603050405020304" pitchFamily="18" charset="0"/>
                <a:cs typeface="Times New Roman" panose="02020603050405020304" pitchFamily="18" charset="0"/>
              </a:rPr>
              <a:t> руководителя образовательной организации.</a:t>
            </a:r>
          </a:p>
          <a:p>
            <a:r>
              <a:rPr lang="ru-RU" sz="1400" b="1" dirty="0">
                <a:latin typeface="Times New Roman" panose="02020603050405020304" pitchFamily="18" charset="0"/>
                <a:cs typeface="Times New Roman" panose="02020603050405020304" pitchFamily="18" charset="0"/>
              </a:rPr>
              <a:t>Аннотация</a:t>
            </a:r>
            <a:r>
              <a:rPr lang="ru-RU" sz="1400" dirty="0">
                <a:latin typeface="Times New Roman" panose="02020603050405020304" pitchFamily="18" charset="0"/>
                <a:cs typeface="Times New Roman" panose="02020603050405020304" pitchFamily="18" charset="0"/>
              </a:rPr>
              <a:t>:</a:t>
            </a:r>
          </a:p>
          <a:p>
            <a:pPr algn="just"/>
            <a:r>
              <a:rPr lang="ru-RU" sz="1400" dirty="0">
                <a:latin typeface="Times New Roman" panose="02020603050405020304" pitchFamily="18" charset="0"/>
                <a:cs typeface="Times New Roman" panose="02020603050405020304" pitchFamily="18" charset="0"/>
              </a:rPr>
              <a:t>В статье рассматривается </a:t>
            </a:r>
            <a:r>
              <a:rPr lang="ru-RU" sz="1400" dirty="0" err="1">
                <a:latin typeface="Times New Roman" panose="02020603050405020304" pitchFamily="18" charset="0"/>
                <a:cs typeface="Times New Roman" panose="02020603050405020304" pitchFamily="18" charset="0"/>
              </a:rPr>
              <a:t>самоменеджмент</a:t>
            </a:r>
            <a:r>
              <a:rPr lang="ru-RU" sz="1400" dirty="0">
                <a:latin typeface="Times New Roman" panose="02020603050405020304" pitchFamily="18" charset="0"/>
                <a:cs typeface="Times New Roman" panose="02020603050405020304" pitchFamily="18" charset="0"/>
              </a:rPr>
              <a:t> как способ эффективной работы руководителя образовательной организации.</a:t>
            </a:r>
          </a:p>
          <a:p>
            <a:r>
              <a:rPr lang="ru-RU" sz="1400" b="1" i="0" dirty="0">
                <a:latin typeface="Times New Roman" panose="02020603050405020304" pitchFamily="18" charset="0"/>
                <a:cs typeface="Times New Roman" panose="02020603050405020304" pitchFamily="18" charset="0"/>
              </a:rPr>
              <a:t>//Научно практический журнал. Завуч. – 2016. - №7. – С. 7.</a:t>
            </a:r>
            <a:endParaRPr lang="ru-RU" sz="1400" i="0" dirty="0">
              <a:latin typeface="Times New Roman" panose="02020603050405020304" pitchFamily="18" charset="0"/>
              <a:cs typeface="Times New Roman" panose="02020603050405020304" pitchFamily="18" charset="0"/>
            </a:endParaRPr>
          </a:p>
          <a:p>
            <a:r>
              <a:rPr lang="ru-RU" sz="1400" b="1" i="0" dirty="0">
                <a:latin typeface="Times New Roman" panose="02020603050405020304" pitchFamily="18" charset="0"/>
                <a:cs typeface="Times New Roman" panose="02020603050405020304" pitchFamily="18" charset="0"/>
              </a:rPr>
              <a:t> </a:t>
            </a:r>
            <a:endParaRPr lang="ru-RU" sz="1400" i="0" dirty="0">
              <a:latin typeface="Times New Roman" panose="02020603050405020304" pitchFamily="18" charset="0"/>
              <a:cs typeface="Times New Roman" panose="02020603050405020304" pitchFamily="18" charset="0"/>
            </a:endParaRPr>
          </a:p>
          <a:p>
            <a:r>
              <a:rPr lang="ru-RU" sz="1400" b="1" i="0" dirty="0">
                <a:latin typeface="Times New Roman" panose="02020603050405020304" pitchFamily="18" charset="0"/>
                <a:cs typeface="Times New Roman" panose="02020603050405020304" pitchFamily="18" charset="0"/>
              </a:rPr>
              <a:t>5. </a:t>
            </a:r>
            <a:r>
              <a:rPr lang="ru-RU" sz="1400" b="1" i="0" dirty="0" err="1">
                <a:latin typeface="Times New Roman" panose="02020603050405020304" pitchFamily="18" charset="0"/>
                <a:cs typeface="Times New Roman" panose="02020603050405020304" pitchFamily="18" charset="0"/>
              </a:rPr>
              <a:t>Тартынских</a:t>
            </a:r>
            <a:r>
              <a:rPr lang="ru-RU" sz="1400" b="1" i="0" dirty="0">
                <a:latin typeface="Times New Roman" panose="02020603050405020304" pitchFamily="18" charset="0"/>
                <a:cs typeface="Times New Roman" panose="02020603050405020304" pitchFamily="18" charset="0"/>
              </a:rPr>
              <a:t> В. В.</a:t>
            </a:r>
            <a:endParaRPr lang="ru-RU" sz="1400" i="0" dirty="0">
              <a:latin typeface="Times New Roman" panose="02020603050405020304" pitchFamily="18" charset="0"/>
              <a:cs typeface="Times New Roman" panose="02020603050405020304" pitchFamily="18" charset="0"/>
            </a:endParaRPr>
          </a:p>
          <a:p>
            <a:r>
              <a:rPr lang="ru-RU" sz="1400" i="0" dirty="0">
                <a:latin typeface="Times New Roman" panose="02020603050405020304" pitchFamily="18" charset="0"/>
                <a:cs typeface="Times New Roman" panose="02020603050405020304" pitchFamily="18" charset="0"/>
              </a:rPr>
              <a:t>Актуальная бизнес-терминология менеджмента в современной образовательной практике.</a:t>
            </a:r>
          </a:p>
          <a:p>
            <a:r>
              <a:rPr lang="ru-RU" sz="1400" b="1" dirty="0">
                <a:latin typeface="Times New Roman" panose="02020603050405020304" pitchFamily="18" charset="0"/>
                <a:cs typeface="Times New Roman" panose="02020603050405020304" pitchFamily="18" charset="0"/>
              </a:rPr>
              <a:t>Аннотация</a:t>
            </a:r>
            <a:r>
              <a:rPr lang="ru-RU" sz="1400" dirty="0">
                <a:latin typeface="Times New Roman" panose="02020603050405020304" pitchFamily="18" charset="0"/>
                <a:cs typeface="Times New Roman" panose="02020603050405020304" pitchFamily="18" charset="0"/>
              </a:rPr>
              <a:t>:</a:t>
            </a:r>
          </a:p>
          <a:p>
            <a:pPr algn="just"/>
            <a:r>
              <a:rPr lang="ru-RU" sz="1400" dirty="0">
                <a:latin typeface="Times New Roman" panose="02020603050405020304" pitchFamily="18" charset="0"/>
                <a:cs typeface="Times New Roman" panose="02020603050405020304" pitchFamily="18" charset="0"/>
              </a:rPr>
              <a:t>Чёткой границы применения терминологического ряда: «</a:t>
            </a:r>
            <a:r>
              <a:rPr lang="ru-RU" sz="1400" dirty="0" err="1">
                <a:latin typeface="Times New Roman" panose="02020603050405020304" pitchFamily="18" charset="0"/>
                <a:cs typeface="Times New Roman" panose="02020603050405020304" pitchFamily="18" charset="0"/>
              </a:rPr>
              <a:t>коуч</a:t>
            </a:r>
            <a:r>
              <a:rPr lang="ru-RU" sz="1400" dirty="0">
                <a:latin typeface="Times New Roman" panose="02020603050405020304" pitchFamily="18" charset="0"/>
                <a:cs typeface="Times New Roman" panose="02020603050405020304" pitchFamily="18" charset="0"/>
              </a:rPr>
              <a:t>, ментор, </a:t>
            </a:r>
            <a:r>
              <a:rPr lang="ru-RU" sz="1400" dirty="0" err="1">
                <a:latin typeface="Times New Roman" panose="02020603050405020304" pitchFamily="18" charset="0"/>
                <a:cs typeface="Times New Roman" panose="02020603050405020304" pitchFamily="18" charset="0"/>
              </a:rPr>
              <a:t>тьютор</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эдвайзер</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фасилитатор</a:t>
            </a:r>
            <a:r>
              <a:rPr lang="ru-RU" sz="1400" dirty="0">
                <a:latin typeface="Times New Roman" panose="02020603050405020304" pitchFamily="18" charset="0"/>
                <a:cs typeface="Times New Roman" panose="02020603050405020304" pitchFamily="18" charset="0"/>
              </a:rPr>
              <a:t>» -не существует ни в российских, ни в зарубежных научно-педагогических источниках. В статье представлены различные подходы к определению структуры изучаемого объекта.</a:t>
            </a:r>
          </a:p>
          <a:p>
            <a:r>
              <a:rPr lang="ru-RU" sz="1400" b="1" i="0" dirty="0">
                <a:latin typeface="Times New Roman" panose="02020603050405020304" pitchFamily="18" charset="0"/>
                <a:cs typeface="Times New Roman" panose="02020603050405020304" pitchFamily="18" charset="0"/>
              </a:rPr>
              <a:t>//Методист. – 2016. - №10. – С. 48.</a:t>
            </a:r>
            <a:endParaRPr lang="ru-RU" sz="1400" i="0" dirty="0">
              <a:latin typeface="Times New Roman" panose="02020603050405020304" pitchFamily="18" charset="0"/>
              <a:cs typeface="Times New Roman" panose="02020603050405020304" pitchFamily="18" charset="0"/>
            </a:endParaRPr>
          </a:p>
          <a:p>
            <a:endParaRPr lang="en-US" dirty="0" smtClean="0"/>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304800" y="762001"/>
            <a:ext cx="8458200" cy="5770811"/>
          </a:xfrm>
        </p:spPr>
        <p:txBody>
          <a:bodyPr/>
          <a:lstStyle/>
          <a:p>
            <a:r>
              <a:rPr lang="ru-RU" sz="1400" b="1" i="0" dirty="0">
                <a:latin typeface="Times New Roman" panose="02020603050405020304" pitchFamily="18" charset="0"/>
                <a:cs typeface="Times New Roman" panose="02020603050405020304" pitchFamily="18" charset="0"/>
              </a:rPr>
              <a:t>6. </a:t>
            </a:r>
            <a:r>
              <a:rPr lang="ru-RU" sz="1400" b="1" i="0" dirty="0" err="1">
                <a:latin typeface="Times New Roman" panose="02020603050405020304" pitchFamily="18" charset="0"/>
                <a:cs typeface="Times New Roman" panose="02020603050405020304" pitchFamily="18" charset="0"/>
              </a:rPr>
              <a:t>Искрин</a:t>
            </a:r>
            <a:r>
              <a:rPr lang="ru-RU" sz="1400" b="1" i="0" dirty="0">
                <a:latin typeface="Times New Roman" panose="02020603050405020304" pitchFamily="18" charset="0"/>
                <a:cs typeface="Times New Roman" panose="02020603050405020304" pitchFamily="18" charset="0"/>
              </a:rPr>
              <a:t> Н. С., </a:t>
            </a:r>
            <a:r>
              <a:rPr lang="ru-RU" sz="1400" b="1" i="0" dirty="0" err="1">
                <a:latin typeface="Times New Roman" panose="02020603050405020304" pitchFamily="18" charset="0"/>
                <a:cs typeface="Times New Roman" panose="02020603050405020304" pitchFamily="18" charset="0"/>
              </a:rPr>
              <a:t>Чичканова</a:t>
            </a:r>
            <a:r>
              <a:rPr lang="ru-RU" sz="1400" b="1" i="0" dirty="0">
                <a:latin typeface="Times New Roman" panose="02020603050405020304" pitchFamily="18" charset="0"/>
                <a:cs typeface="Times New Roman" panose="02020603050405020304" pitchFamily="18" charset="0"/>
              </a:rPr>
              <a:t> Т. А.</a:t>
            </a:r>
            <a:endParaRPr lang="ru-RU" sz="1400" i="0" dirty="0">
              <a:latin typeface="Times New Roman" panose="02020603050405020304" pitchFamily="18" charset="0"/>
              <a:cs typeface="Times New Roman" panose="02020603050405020304" pitchFamily="18" charset="0"/>
            </a:endParaRPr>
          </a:p>
          <a:p>
            <a:r>
              <a:rPr lang="ru-RU" sz="1400" i="0" dirty="0">
                <a:latin typeface="Times New Roman" panose="02020603050405020304" pitchFamily="18" charset="0"/>
                <a:cs typeface="Times New Roman" panose="02020603050405020304" pitchFamily="18" charset="0"/>
              </a:rPr>
              <a:t>Менеджмент в образовании: системный подход.</a:t>
            </a:r>
          </a:p>
          <a:p>
            <a:pPr algn="just"/>
            <a:r>
              <a:rPr lang="ru-RU" sz="1400" b="1" dirty="0">
                <a:latin typeface="Times New Roman" panose="02020603050405020304" pitchFamily="18" charset="0"/>
                <a:cs typeface="Times New Roman" panose="02020603050405020304" pitchFamily="18" charset="0"/>
              </a:rPr>
              <a:t>Аннотация</a:t>
            </a:r>
            <a:r>
              <a:rPr lang="ru-RU" sz="1400" dirty="0">
                <a:latin typeface="Times New Roman" panose="02020603050405020304" pitchFamily="18" charset="0"/>
                <a:cs typeface="Times New Roman" panose="02020603050405020304" pitchFamily="18" charset="0"/>
              </a:rPr>
              <a:t>:</a:t>
            </a:r>
          </a:p>
          <a:p>
            <a:pPr algn="just"/>
            <a:r>
              <a:rPr lang="ru-RU" sz="1400" dirty="0">
                <a:latin typeface="Times New Roman" panose="02020603050405020304" pitchFamily="18" charset="0"/>
                <a:cs typeface="Times New Roman" panose="02020603050405020304" pitchFamily="18" charset="0"/>
              </a:rPr>
              <a:t>Цель работы - исследование возможностей системного подхода в управлении отдельными образовательными учреждениями и системой образования в целом. Методика и методология. При проведении исследования использовались анализ теории и практики применения системного подхода к управленческим задачам; положения общей теории систем; синергетический подход как «механизм оптимального управления сложноорганизованными системами»; адаптация для сферы образования управленческих технологий, ранее реализуемых преимущественно в экономике; анкетирование работников системы образования разных уровней. Результаты. Обоснована необходимость формирования системного мышления у менеджеров, специализация которых - спектр оказания образовательных услуг. Обозначены характеристики процесса управления образовательным учреждением. На основе анализа историографии и обобщения результатов анкетирования предложен вариант обучения «менеджеров образования». Научная новизна. Определены теоретические блоки содержания программы переподготовки и переориентации на новые установки функционирования работников образования. Базой данной программы стал системный подход к управлению деятельностью организации. Практическая значимость. Разработанный на основе результатов исследования и апробированный курс «Системный подход в практике образовательного учреждения: технологии и вопросы управления» помогает преодолению мышления и стереотипов, порождающих проблемы в развитии системы образования; способствует пониманию способов управления в соответствии с принципами системного мышления; формирует способности выявления взаимосвязей между внешними и внутренними по отношению к системе процессами и явлениями; вырабатывает умение прогнозировать будущее поведение систем и готовность менять структуру системы, связи между ее элементами и их функционал.</a:t>
            </a:r>
          </a:p>
          <a:p>
            <a:r>
              <a:rPr lang="ru-RU" sz="1400" b="1" i="0" dirty="0">
                <a:latin typeface="Times New Roman" panose="02020603050405020304" pitchFamily="18" charset="0"/>
                <a:cs typeface="Times New Roman" panose="02020603050405020304" pitchFamily="18" charset="0"/>
              </a:rPr>
              <a:t>//Образование и наука. – 2015. - №1. – С. 7.</a:t>
            </a:r>
            <a:endParaRPr lang="ru-RU" sz="1400" i="0" dirty="0">
              <a:latin typeface="Times New Roman" panose="02020603050405020304" pitchFamily="18" charset="0"/>
              <a:cs typeface="Times New Roman" panose="02020603050405020304" pitchFamily="18" charset="0"/>
            </a:endParaRPr>
          </a:p>
          <a:p>
            <a:r>
              <a:rPr lang="ru-RU" dirty="0"/>
              <a:t> </a:t>
            </a:r>
          </a:p>
          <a:p>
            <a:endParaRPr lang="en-US" dirty="0" smtClean="0"/>
          </a:p>
          <a:p>
            <a:endParaRPr lang="ru-RU" dirty="0"/>
          </a:p>
        </p:txBody>
      </p:sp>
      <p:sp>
        <p:nvSpPr>
          <p:cNvPr id="2" name="Прямоугольник 1"/>
          <p:cNvSpPr/>
          <p:nvPr/>
        </p:nvSpPr>
        <p:spPr>
          <a:xfrm>
            <a:off x="2057400" y="0"/>
            <a:ext cx="6705600" cy="338554"/>
          </a:xfrm>
          <a:prstGeom prst="rect">
            <a:avLst/>
          </a:prstGeom>
        </p:spPr>
        <p:txBody>
          <a:bodyPr wrap="square">
            <a:spAutoFit/>
          </a:bodyPr>
          <a:lstStyle/>
          <a:p>
            <a:pPr marL="12700" algn="ctr">
              <a:lnSpc>
                <a:spcPct val="100000"/>
              </a:lnSpc>
              <a:spcBef>
                <a:spcPts val="95"/>
              </a:spcBef>
            </a:pPr>
            <a:r>
              <a:rPr lang="ru-RU" sz="1600" spc="-10" dirty="0">
                <a:cs typeface="Calibri"/>
              </a:rPr>
              <a:t>Кафедра</a:t>
            </a:r>
            <a:r>
              <a:rPr lang="ru-RU" sz="1600" spc="25" dirty="0">
                <a:cs typeface="Calibri"/>
              </a:rPr>
              <a:t> </a:t>
            </a:r>
            <a:r>
              <a:rPr lang="ru-RU" sz="1600" spc="-10" dirty="0">
                <a:cs typeface="Calibri"/>
              </a:rPr>
              <a:t>управления</a:t>
            </a:r>
            <a:r>
              <a:rPr lang="ru-RU" sz="1600" spc="5" dirty="0">
                <a:cs typeface="Calibri"/>
              </a:rPr>
              <a:t> </a:t>
            </a:r>
            <a:r>
              <a:rPr lang="ru-RU" sz="1600" spc="-10" dirty="0">
                <a:cs typeface="Calibri"/>
              </a:rPr>
              <a:t>развитием</a:t>
            </a:r>
            <a:r>
              <a:rPr lang="ru-RU" sz="1600" spc="15" dirty="0">
                <a:cs typeface="Calibri"/>
              </a:rPr>
              <a:t> </a:t>
            </a:r>
            <a:r>
              <a:rPr lang="ru-RU" sz="1600" spc="-10" dirty="0">
                <a:cs typeface="Calibri"/>
              </a:rPr>
              <a:t>образовательных систем</a:t>
            </a:r>
            <a:endParaRPr lang="ru-RU" sz="1600" dirty="0">
              <a:cs typeface="Calibri"/>
            </a:endParaRPr>
          </a:p>
        </p:txBody>
      </p:sp>
      <p:sp>
        <p:nvSpPr>
          <p:cNvPr id="4" name="object 3"/>
          <p:cNvSpPr txBox="1">
            <a:spLocks noGrp="1"/>
          </p:cNvSpPr>
          <p:nvPr>
            <p:ph type="title"/>
          </p:nvPr>
        </p:nvSpPr>
        <p:spPr>
          <a:xfrm>
            <a:off x="3633342" y="237185"/>
            <a:ext cx="3767454" cy="269240"/>
          </a:xfrm>
          <a:prstGeom prst="rect">
            <a:avLst/>
          </a:prstGeom>
        </p:spPr>
        <p:txBody>
          <a:bodyPr vert="horz" wrap="square" lIns="0" tIns="12065" rIns="0" bIns="0" rtlCol="0">
            <a:spAutoFit/>
          </a:bodyPr>
          <a:lstStyle/>
          <a:p>
            <a:pPr marL="12700">
              <a:lnSpc>
                <a:spcPct val="100000"/>
              </a:lnSpc>
              <a:spcBef>
                <a:spcPts val="95"/>
              </a:spcBef>
            </a:pPr>
            <a:r>
              <a:rPr spc="-10" dirty="0"/>
              <a:t>общего</a:t>
            </a:r>
            <a:r>
              <a:rPr spc="-5" dirty="0"/>
              <a:t> и</a:t>
            </a:r>
            <a:r>
              <a:rPr spc="5" dirty="0"/>
              <a:t> </a:t>
            </a:r>
            <a:r>
              <a:rPr spc="-10" dirty="0"/>
              <a:t>профессионального</a:t>
            </a:r>
            <a:r>
              <a:rPr spc="35" dirty="0"/>
              <a:t> </a:t>
            </a:r>
            <a:r>
              <a:rPr spc="-5" dirty="0"/>
              <a:t>образования</a:t>
            </a:r>
          </a:p>
        </p:txBody>
      </p:sp>
      <p:sp>
        <p:nvSpPr>
          <p:cNvPr id="5" name="object 4"/>
          <p:cNvSpPr/>
          <p:nvPr/>
        </p:nvSpPr>
        <p:spPr>
          <a:xfrm>
            <a:off x="2105025" y="529970"/>
            <a:ext cx="6715759" cy="0"/>
          </a:xfrm>
          <a:custGeom>
            <a:avLst/>
            <a:gdLst/>
            <a:ahLst/>
            <a:cxnLst/>
            <a:rect l="l" t="t" r="r" b="b"/>
            <a:pathLst>
              <a:path w="6715759">
                <a:moveTo>
                  <a:pt x="0" y="0"/>
                </a:moveTo>
                <a:lnTo>
                  <a:pt x="6715506" y="0"/>
                </a:lnTo>
              </a:path>
            </a:pathLst>
          </a:custGeom>
          <a:ln w="28575">
            <a:solidFill>
              <a:srgbClr val="A6A6A6"/>
            </a:solidFill>
          </a:ln>
        </p:spPr>
        <p:txBody>
          <a:bodyPr wrap="square" lIns="0" tIns="0" rIns="0" bIns="0" rtlCol="0"/>
          <a:lstStyle/>
          <a:p>
            <a:endParaRPr/>
          </a:p>
        </p:txBody>
      </p:sp>
    </p:spTree>
    <p:extLst>
      <p:ext uri="{BB962C8B-B14F-4D97-AF65-F5344CB8AC3E}">
        <p14:creationId xmlns:p14="http://schemas.microsoft.com/office/powerpoint/2010/main" val="11884815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017647" y="0"/>
            <a:ext cx="4998085" cy="269240"/>
          </a:xfrm>
          <a:prstGeom prst="rect">
            <a:avLst/>
          </a:prstGeom>
        </p:spPr>
        <p:txBody>
          <a:bodyPr vert="horz" wrap="square" lIns="0" tIns="12065" rIns="0" bIns="0" rtlCol="0">
            <a:spAutoFit/>
          </a:bodyPr>
          <a:lstStyle/>
          <a:p>
            <a:pPr marL="12700">
              <a:lnSpc>
                <a:spcPct val="100000"/>
              </a:lnSpc>
              <a:spcBef>
                <a:spcPts val="95"/>
              </a:spcBef>
            </a:pPr>
            <a:r>
              <a:rPr sz="1600" spc="-10" dirty="0">
                <a:latin typeface="Calibri"/>
                <a:cs typeface="Calibri"/>
              </a:rPr>
              <a:t>Кафедра</a:t>
            </a:r>
            <a:r>
              <a:rPr sz="1600" spc="25" dirty="0">
                <a:latin typeface="Calibri"/>
                <a:cs typeface="Calibri"/>
              </a:rPr>
              <a:t> </a:t>
            </a:r>
            <a:r>
              <a:rPr sz="1600" spc="-10" dirty="0">
                <a:latin typeface="Calibri"/>
                <a:cs typeface="Calibri"/>
              </a:rPr>
              <a:t>управления</a:t>
            </a:r>
            <a:r>
              <a:rPr sz="1600" spc="5" dirty="0">
                <a:latin typeface="Calibri"/>
                <a:cs typeface="Calibri"/>
              </a:rPr>
              <a:t> </a:t>
            </a:r>
            <a:r>
              <a:rPr sz="1600" spc="-10" dirty="0">
                <a:latin typeface="Calibri"/>
                <a:cs typeface="Calibri"/>
              </a:rPr>
              <a:t>развитием</a:t>
            </a:r>
            <a:r>
              <a:rPr sz="1600" spc="15" dirty="0">
                <a:latin typeface="Calibri"/>
                <a:cs typeface="Calibri"/>
              </a:rPr>
              <a:t> </a:t>
            </a:r>
            <a:r>
              <a:rPr sz="1600" spc="-10" dirty="0">
                <a:latin typeface="Calibri"/>
                <a:cs typeface="Calibri"/>
              </a:rPr>
              <a:t>образовательных систем</a:t>
            </a:r>
            <a:endParaRPr sz="1600">
              <a:latin typeface="Calibri"/>
              <a:cs typeface="Calibri"/>
            </a:endParaRPr>
          </a:p>
        </p:txBody>
      </p:sp>
      <p:sp>
        <p:nvSpPr>
          <p:cNvPr id="3" name="object 3"/>
          <p:cNvSpPr txBox="1">
            <a:spLocks noGrp="1"/>
          </p:cNvSpPr>
          <p:nvPr>
            <p:ph type="title"/>
          </p:nvPr>
        </p:nvSpPr>
        <p:spPr>
          <a:prstGeom prst="rect">
            <a:avLst/>
          </a:prstGeom>
        </p:spPr>
        <p:txBody>
          <a:bodyPr vert="horz" wrap="square" lIns="0" tIns="12065" rIns="0" bIns="0" rtlCol="0">
            <a:spAutoFit/>
          </a:bodyPr>
          <a:lstStyle/>
          <a:p>
            <a:pPr marL="12700">
              <a:lnSpc>
                <a:spcPct val="100000"/>
              </a:lnSpc>
              <a:spcBef>
                <a:spcPts val="95"/>
              </a:spcBef>
            </a:pPr>
            <a:r>
              <a:rPr spc="-10" dirty="0"/>
              <a:t>общего</a:t>
            </a:r>
            <a:r>
              <a:rPr spc="-5" dirty="0"/>
              <a:t> и</a:t>
            </a:r>
            <a:r>
              <a:rPr spc="5" dirty="0"/>
              <a:t> </a:t>
            </a:r>
            <a:r>
              <a:rPr spc="-10" dirty="0"/>
              <a:t>профессионального</a:t>
            </a:r>
            <a:r>
              <a:rPr spc="35" dirty="0"/>
              <a:t> </a:t>
            </a:r>
            <a:r>
              <a:rPr spc="-5" dirty="0"/>
              <a:t>образования</a:t>
            </a:r>
          </a:p>
        </p:txBody>
      </p:sp>
      <p:sp>
        <p:nvSpPr>
          <p:cNvPr id="4" name="object 4"/>
          <p:cNvSpPr/>
          <p:nvPr/>
        </p:nvSpPr>
        <p:spPr>
          <a:xfrm>
            <a:off x="2105025" y="529970"/>
            <a:ext cx="6715759" cy="0"/>
          </a:xfrm>
          <a:custGeom>
            <a:avLst/>
            <a:gdLst/>
            <a:ahLst/>
            <a:cxnLst/>
            <a:rect l="l" t="t" r="r" b="b"/>
            <a:pathLst>
              <a:path w="6715759">
                <a:moveTo>
                  <a:pt x="0" y="0"/>
                </a:moveTo>
                <a:lnTo>
                  <a:pt x="6715506" y="0"/>
                </a:lnTo>
              </a:path>
            </a:pathLst>
          </a:custGeom>
          <a:ln w="28575">
            <a:solidFill>
              <a:srgbClr val="A6A6A6"/>
            </a:solidFill>
          </a:ln>
        </p:spPr>
        <p:txBody>
          <a:bodyPr wrap="square" lIns="0" tIns="0" rIns="0" bIns="0" rtlCol="0"/>
          <a:lstStyle/>
          <a:p>
            <a:endParaRPr/>
          </a:p>
        </p:txBody>
      </p:sp>
      <p:sp>
        <p:nvSpPr>
          <p:cNvPr id="5" name="object 5"/>
          <p:cNvSpPr txBox="1"/>
          <p:nvPr/>
        </p:nvSpPr>
        <p:spPr>
          <a:xfrm>
            <a:off x="330200" y="705992"/>
            <a:ext cx="8559165" cy="6258123"/>
          </a:xfrm>
          <a:prstGeom prst="rect">
            <a:avLst/>
          </a:prstGeom>
        </p:spPr>
        <p:txBody>
          <a:bodyPr vert="horz" wrap="square" lIns="0" tIns="12700" rIns="0" bIns="0" rtlCol="0">
            <a:spAutoFit/>
          </a:bodyPr>
          <a:lstStyle/>
          <a:p>
            <a:r>
              <a:rPr lang="en-US" sz="1400" b="1" dirty="0" smtClean="0">
                <a:latin typeface="Times New Roman" panose="02020603050405020304" pitchFamily="18" charset="0"/>
                <a:cs typeface="Times New Roman" panose="02020603050405020304" pitchFamily="18" charset="0"/>
              </a:rPr>
              <a:t>7</a:t>
            </a:r>
            <a:r>
              <a:rPr lang="ru-RU" sz="1400" b="1" dirty="0" smtClean="0">
                <a:latin typeface="Times New Roman" panose="02020603050405020304" pitchFamily="18" charset="0"/>
                <a:cs typeface="Times New Roman" panose="02020603050405020304" pitchFamily="18" charset="0"/>
              </a:rPr>
              <a:t>. </a:t>
            </a:r>
            <a:r>
              <a:rPr lang="ru-RU" sz="1400" b="1" dirty="0">
                <a:latin typeface="Times New Roman" panose="02020603050405020304" pitchFamily="18" charset="0"/>
                <a:cs typeface="Times New Roman" panose="02020603050405020304" pitchFamily="18" charset="0"/>
              </a:rPr>
              <a:t>Хасанова С. Т., Афанасьева В. Н.</a:t>
            </a:r>
            <a:endParaRPr lang="ru-RU" sz="1400" dirty="0">
              <a:latin typeface="Times New Roman" panose="02020603050405020304" pitchFamily="18" charset="0"/>
              <a:cs typeface="Times New Roman" panose="02020603050405020304" pitchFamily="18" charset="0"/>
            </a:endParaRPr>
          </a:p>
          <a:p>
            <a:r>
              <a:rPr lang="ru-RU" sz="1400" dirty="0">
                <a:latin typeface="Times New Roman" panose="02020603050405020304" pitchFamily="18" charset="0"/>
                <a:cs typeface="Times New Roman" panose="02020603050405020304" pitchFamily="18" charset="0"/>
              </a:rPr>
              <a:t>Школьный менеджмент, ориентированный на конечный креативный результат.</a:t>
            </a:r>
          </a:p>
          <a:p>
            <a:r>
              <a:rPr lang="ru-RU" sz="1400" b="1" i="1" dirty="0">
                <a:latin typeface="Times New Roman" panose="02020603050405020304" pitchFamily="18" charset="0"/>
                <a:cs typeface="Times New Roman" panose="02020603050405020304" pitchFamily="18" charset="0"/>
              </a:rPr>
              <a:t>Аннотация</a:t>
            </a:r>
            <a:r>
              <a:rPr lang="ru-RU" sz="1400" dirty="0">
                <a:latin typeface="Times New Roman" panose="02020603050405020304" pitchFamily="18" charset="0"/>
                <a:cs typeface="Times New Roman" panose="02020603050405020304" pitchFamily="18" charset="0"/>
              </a:rPr>
              <a:t>:</a:t>
            </a:r>
          </a:p>
          <a:p>
            <a:pPr algn="just"/>
            <a:r>
              <a:rPr lang="ru-RU" sz="1400" i="1" dirty="0">
                <a:latin typeface="Times New Roman" panose="02020603050405020304" pitchFamily="18" charset="0"/>
                <a:cs typeface="Times New Roman" panose="02020603050405020304" pitchFamily="18" charset="0"/>
              </a:rPr>
              <a:t>В статье представлен опыт педагогов Казахстана и рассматриваются такие вопросы как:</a:t>
            </a:r>
          </a:p>
          <a:p>
            <a:pPr algn="just"/>
            <a:r>
              <a:rPr lang="ru-RU" sz="1400" i="1" dirty="0">
                <a:latin typeface="Times New Roman" panose="02020603050405020304" pitchFamily="18" charset="0"/>
                <a:cs typeface="Times New Roman" panose="02020603050405020304" pitchFamily="18" charset="0"/>
              </a:rPr>
              <a:t>- методологические источники организации </a:t>
            </a:r>
            <a:r>
              <a:rPr lang="ru-RU" sz="1400" i="1" dirty="0" err="1">
                <a:latin typeface="Times New Roman" panose="02020603050405020304" pitchFamily="18" charset="0"/>
                <a:cs typeface="Times New Roman" panose="02020603050405020304" pitchFamily="18" charset="0"/>
              </a:rPr>
              <a:t>внутришкольного</a:t>
            </a:r>
            <a:r>
              <a:rPr lang="ru-RU" sz="1400" i="1" dirty="0">
                <a:latin typeface="Times New Roman" panose="02020603050405020304" pitchFamily="18" charset="0"/>
                <a:cs typeface="Times New Roman" panose="02020603050405020304" pitchFamily="18" charset="0"/>
              </a:rPr>
              <a:t> управления;</a:t>
            </a:r>
          </a:p>
          <a:p>
            <a:pPr algn="just"/>
            <a:r>
              <a:rPr lang="ru-RU" sz="1400" i="1" dirty="0">
                <a:latin typeface="Times New Roman" panose="02020603050405020304" pitchFamily="18" charset="0"/>
                <a:cs typeface="Times New Roman" panose="02020603050405020304" pitchFamily="18" charset="0"/>
              </a:rPr>
              <a:t>- роль моделей и моделирования в управлении образовательным учреждением;</a:t>
            </a:r>
          </a:p>
          <a:p>
            <a:pPr algn="just"/>
            <a:r>
              <a:rPr lang="ru-RU" sz="1400" i="1" dirty="0">
                <a:latin typeface="Times New Roman" panose="02020603050405020304" pitchFamily="18" charset="0"/>
                <a:cs typeface="Times New Roman" panose="02020603050405020304" pitchFamily="18" charset="0"/>
              </a:rPr>
              <a:t>- модель менеджера организации образования (школьный уровень);</a:t>
            </a:r>
          </a:p>
          <a:p>
            <a:pPr algn="just"/>
            <a:r>
              <a:rPr lang="ru-RU" sz="1400" i="1" dirty="0">
                <a:latin typeface="Times New Roman" panose="02020603050405020304" pitchFamily="18" charset="0"/>
                <a:cs typeface="Times New Roman" panose="02020603050405020304" pitchFamily="18" charset="0"/>
              </a:rPr>
              <a:t>- инновационная деятельность педагогического коллектива как результат креативного менеджмента (из опыта работы школы Казахстана) и т. д.</a:t>
            </a:r>
          </a:p>
          <a:p>
            <a:r>
              <a:rPr lang="ru-RU" sz="1400" b="1" dirty="0">
                <a:latin typeface="Times New Roman" panose="02020603050405020304" pitchFamily="18" charset="0"/>
                <a:cs typeface="Times New Roman" panose="02020603050405020304" pitchFamily="18" charset="0"/>
              </a:rPr>
              <a:t>//Одаренный ребенок. – 2015. - №3. – С. 38</a:t>
            </a:r>
            <a:r>
              <a:rPr lang="ru-RU" sz="1400" b="1" dirty="0" smtClean="0">
                <a:latin typeface="Times New Roman" panose="02020603050405020304" pitchFamily="18" charset="0"/>
                <a:cs typeface="Times New Roman" panose="02020603050405020304" pitchFamily="18" charset="0"/>
              </a:rPr>
              <a:t>.</a:t>
            </a:r>
          </a:p>
          <a:p>
            <a:endParaRPr lang="ru-RU" sz="1400" b="1" dirty="0" smtClean="0">
              <a:latin typeface="Times New Roman" panose="02020603050405020304" pitchFamily="18" charset="0"/>
              <a:cs typeface="Times New Roman" panose="02020603050405020304" pitchFamily="18" charset="0"/>
            </a:endParaRPr>
          </a:p>
          <a:p>
            <a:r>
              <a:rPr lang="ru-RU" sz="1400" b="1" dirty="0" smtClean="0">
                <a:latin typeface="Times New Roman" panose="02020603050405020304" pitchFamily="18" charset="0"/>
                <a:cs typeface="Times New Roman" panose="02020603050405020304" pitchFamily="18" charset="0"/>
              </a:rPr>
              <a:t>8</a:t>
            </a:r>
            <a:r>
              <a:rPr lang="ru-RU" sz="1400" b="1" dirty="0">
                <a:latin typeface="Times New Roman" panose="02020603050405020304" pitchFamily="18" charset="0"/>
                <a:cs typeface="Times New Roman" panose="02020603050405020304" pitchFamily="18" charset="0"/>
              </a:rPr>
              <a:t>. </a:t>
            </a:r>
            <a:r>
              <a:rPr lang="ru-RU" sz="1400" b="1" dirty="0" err="1">
                <a:latin typeface="Times New Roman" panose="02020603050405020304" pitchFamily="18" charset="0"/>
                <a:cs typeface="Times New Roman" panose="02020603050405020304" pitchFamily="18" charset="0"/>
              </a:rPr>
              <a:t>Туктагулова</a:t>
            </a:r>
            <a:r>
              <a:rPr lang="ru-RU" sz="1400" b="1" dirty="0">
                <a:latin typeface="Times New Roman" panose="02020603050405020304" pitchFamily="18" charset="0"/>
                <a:cs typeface="Times New Roman" panose="02020603050405020304" pitchFamily="18" charset="0"/>
              </a:rPr>
              <a:t> Т. Н.</a:t>
            </a:r>
            <a:endParaRPr lang="ru-RU" sz="1400" dirty="0">
              <a:latin typeface="Times New Roman" panose="02020603050405020304" pitchFamily="18" charset="0"/>
              <a:cs typeface="Times New Roman" panose="02020603050405020304" pitchFamily="18" charset="0"/>
            </a:endParaRPr>
          </a:p>
          <a:p>
            <a:r>
              <a:rPr lang="ru-RU" sz="1400" dirty="0">
                <a:latin typeface="Times New Roman" panose="02020603050405020304" pitchFamily="18" charset="0"/>
                <a:cs typeface="Times New Roman" panose="02020603050405020304" pitchFamily="18" charset="0"/>
              </a:rPr>
              <a:t>Модель </a:t>
            </a:r>
            <a:r>
              <a:rPr lang="ru-RU" sz="1400" dirty="0" err="1">
                <a:latin typeface="Times New Roman" panose="02020603050405020304" pitchFamily="18" charset="0"/>
                <a:cs typeface="Times New Roman" panose="02020603050405020304" pitchFamily="18" charset="0"/>
              </a:rPr>
              <a:t>внутришкольной</a:t>
            </a:r>
            <a:r>
              <a:rPr lang="ru-RU" sz="1400" dirty="0">
                <a:latin typeface="Times New Roman" panose="02020603050405020304" pitchFamily="18" charset="0"/>
                <a:cs typeface="Times New Roman" panose="02020603050405020304" pitchFamily="18" charset="0"/>
              </a:rPr>
              <a:t> системы менеджмента качества образования.</a:t>
            </a:r>
          </a:p>
          <a:p>
            <a:r>
              <a:rPr lang="ru-RU" sz="1400" b="1" i="1" dirty="0">
                <a:latin typeface="Times New Roman" panose="02020603050405020304" pitchFamily="18" charset="0"/>
                <a:cs typeface="Times New Roman" panose="02020603050405020304" pitchFamily="18" charset="0"/>
              </a:rPr>
              <a:t>Аннотация</a:t>
            </a:r>
            <a:r>
              <a:rPr lang="ru-RU" sz="1400" dirty="0">
                <a:latin typeface="Times New Roman" panose="02020603050405020304" pitchFamily="18" charset="0"/>
                <a:cs typeface="Times New Roman" panose="02020603050405020304" pitchFamily="18" charset="0"/>
              </a:rPr>
              <a:t>:</a:t>
            </a:r>
          </a:p>
          <a:p>
            <a:pPr algn="just"/>
            <a:r>
              <a:rPr lang="ru-RU" sz="1400" i="1" dirty="0">
                <a:latin typeface="Times New Roman" panose="02020603050405020304" pitchFamily="18" charset="0"/>
                <a:cs typeface="Times New Roman" panose="02020603050405020304" pitchFamily="18" charset="0"/>
              </a:rPr>
              <a:t>В статье представлены стратегические цели, задачи, принципы менеджмента качества, модель совершенствования системы качества образовательного учреждения, структура плана развития, технологическая схема достижения качества образования, модели мониторинга качества образования МОУ Октябрьского сельского лицея, и т. д.</a:t>
            </a:r>
            <a:endParaRPr lang="ru-RU" sz="1400" dirty="0">
              <a:latin typeface="Times New Roman" panose="02020603050405020304" pitchFamily="18" charset="0"/>
              <a:cs typeface="Times New Roman" panose="02020603050405020304" pitchFamily="18" charset="0"/>
            </a:endParaRPr>
          </a:p>
          <a:p>
            <a:r>
              <a:rPr lang="ru-RU" sz="1400" b="1" dirty="0">
                <a:latin typeface="Times New Roman" panose="02020603050405020304" pitchFamily="18" charset="0"/>
                <a:cs typeface="Times New Roman" panose="02020603050405020304" pitchFamily="18" charset="0"/>
              </a:rPr>
              <a:t>//Научно практический журнал. Завуч. – 2015. - №5. – С. 35.</a:t>
            </a:r>
            <a:endParaRPr lang="ru-RU" sz="1400" dirty="0">
              <a:latin typeface="Times New Roman" panose="02020603050405020304" pitchFamily="18" charset="0"/>
              <a:cs typeface="Times New Roman" panose="02020603050405020304" pitchFamily="18" charset="0"/>
            </a:endParaRPr>
          </a:p>
          <a:p>
            <a:r>
              <a:rPr lang="ru-RU" sz="1400" i="1" dirty="0">
                <a:latin typeface="Times New Roman" panose="02020603050405020304" pitchFamily="18" charset="0"/>
                <a:cs typeface="Times New Roman" panose="02020603050405020304" pitchFamily="18" charset="0"/>
              </a:rPr>
              <a:t> </a:t>
            </a:r>
            <a:endParaRPr lang="ru-RU" sz="1400" dirty="0">
              <a:latin typeface="Times New Roman" panose="02020603050405020304" pitchFamily="18" charset="0"/>
              <a:cs typeface="Times New Roman" panose="02020603050405020304" pitchFamily="18" charset="0"/>
            </a:endParaRPr>
          </a:p>
          <a:p>
            <a:r>
              <a:rPr lang="ru-RU" sz="1400" b="1" dirty="0">
                <a:latin typeface="Times New Roman" panose="02020603050405020304" pitchFamily="18" charset="0"/>
                <a:cs typeface="Times New Roman" panose="02020603050405020304" pitchFamily="18" charset="0"/>
              </a:rPr>
              <a:t>9. </a:t>
            </a:r>
            <a:r>
              <a:rPr lang="ru-RU" sz="1400" b="1" dirty="0" err="1">
                <a:latin typeface="Times New Roman" panose="02020603050405020304" pitchFamily="18" charset="0"/>
                <a:cs typeface="Times New Roman" panose="02020603050405020304" pitchFamily="18" charset="0"/>
              </a:rPr>
              <a:t>Байкова</a:t>
            </a:r>
            <a:r>
              <a:rPr lang="ru-RU" sz="1400" b="1" dirty="0">
                <a:latin typeface="Times New Roman" panose="02020603050405020304" pitchFamily="18" charset="0"/>
                <a:cs typeface="Times New Roman" panose="02020603050405020304" pitchFamily="18" charset="0"/>
              </a:rPr>
              <a:t> И. Г., Савельев С. А.</a:t>
            </a:r>
            <a:endParaRPr lang="ru-RU" sz="1400" dirty="0">
              <a:latin typeface="Times New Roman" panose="02020603050405020304" pitchFamily="18" charset="0"/>
              <a:cs typeface="Times New Roman" panose="02020603050405020304" pitchFamily="18" charset="0"/>
            </a:endParaRPr>
          </a:p>
          <a:p>
            <a:r>
              <a:rPr lang="ru-RU" sz="1400" dirty="0">
                <a:latin typeface="Times New Roman" panose="02020603050405020304" pitchFamily="18" charset="0"/>
                <a:cs typeface="Times New Roman" panose="02020603050405020304" pitchFamily="18" charset="0"/>
              </a:rPr>
              <a:t>Опыт ГБОУ СОШ №619 Калининского района Санкт-Петербурга в управлении образовательным учреждением на основе системы менеджмента качества.</a:t>
            </a:r>
          </a:p>
          <a:p>
            <a:r>
              <a:rPr lang="ru-RU" sz="1400" b="1" i="1" dirty="0">
                <a:latin typeface="Times New Roman" panose="02020603050405020304" pitchFamily="18" charset="0"/>
                <a:cs typeface="Times New Roman" panose="02020603050405020304" pitchFamily="18" charset="0"/>
              </a:rPr>
              <a:t>Аннотация</a:t>
            </a:r>
            <a:r>
              <a:rPr lang="ru-RU" sz="1400" dirty="0">
                <a:latin typeface="Times New Roman" panose="02020603050405020304" pitchFamily="18" charset="0"/>
                <a:cs typeface="Times New Roman" panose="02020603050405020304" pitchFamily="18" charset="0"/>
              </a:rPr>
              <a:t>:</a:t>
            </a:r>
          </a:p>
          <a:p>
            <a:pPr algn="just"/>
            <a:r>
              <a:rPr lang="ru-RU" sz="1400" i="1" dirty="0">
                <a:latin typeface="Times New Roman" panose="02020603050405020304" pitchFamily="18" charset="0"/>
                <a:cs typeface="Times New Roman" panose="02020603050405020304" pitchFamily="18" charset="0"/>
              </a:rPr>
              <a:t>В статье представлен педагогический опыт, формальные достижения, содержательные результаты ГБОУ СОШ №619 Калининского района Санкт-Петербурга.</a:t>
            </a:r>
            <a:endParaRPr lang="ru-RU" sz="1400" dirty="0">
              <a:latin typeface="Times New Roman" panose="02020603050405020304" pitchFamily="18" charset="0"/>
              <a:cs typeface="Times New Roman" panose="02020603050405020304" pitchFamily="18" charset="0"/>
            </a:endParaRPr>
          </a:p>
          <a:p>
            <a:r>
              <a:rPr lang="ru-RU" sz="1400" b="1" dirty="0">
                <a:latin typeface="Times New Roman" panose="02020603050405020304" pitchFamily="18" charset="0"/>
                <a:cs typeface="Times New Roman" panose="02020603050405020304" pitchFamily="18" charset="0"/>
              </a:rPr>
              <a:t>//Непрерывное образование в Санкт-Петербурге. – 2015. - №1. – С. 66.</a:t>
            </a:r>
            <a:endParaRPr lang="ru-RU" sz="1400" dirty="0">
              <a:latin typeface="Times New Roman" panose="02020603050405020304" pitchFamily="18" charset="0"/>
              <a:cs typeface="Times New Roman" panose="02020603050405020304" pitchFamily="18" charset="0"/>
            </a:endParaRPr>
          </a:p>
          <a:p>
            <a:endParaRPr lang="ru-RU" sz="1400" dirty="0"/>
          </a:p>
          <a:p>
            <a:pPr marL="22860">
              <a:lnSpc>
                <a:spcPct val="100000"/>
              </a:lnSpc>
              <a:spcBef>
                <a:spcPts val="100"/>
              </a:spcBef>
            </a:pPr>
            <a:endParaRPr sz="1300" dirty="0">
              <a:latin typeface="Calibri"/>
              <a:cs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017647" y="0"/>
            <a:ext cx="4998085" cy="269240"/>
          </a:xfrm>
          <a:prstGeom prst="rect">
            <a:avLst/>
          </a:prstGeom>
        </p:spPr>
        <p:txBody>
          <a:bodyPr vert="horz" wrap="square" lIns="0" tIns="12065" rIns="0" bIns="0" rtlCol="0">
            <a:spAutoFit/>
          </a:bodyPr>
          <a:lstStyle/>
          <a:p>
            <a:pPr marL="12700">
              <a:lnSpc>
                <a:spcPct val="100000"/>
              </a:lnSpc>
              <a:spcBef>
                <a:spcPts val="95"/>
              </a:spcBef>
            </a:pPr>
            <a:r>
              <a:rPr sz="1600" spc="-10" dirty="0">
                <a:latin typeface="Calibri"/>
                <a:cs typeface="Calibri"/>
              </a:rPr>
              <a:t>Кафедра</a:t>
            </a:r>
            <a:r>
              <a:rPr sz="1600" spc="25" dirty="0">
                <a:latin typeface="Calibri"/>
                <a:cs typeface="Calibri"/>
              </a:rPr>
              <a:t> </a:t>
            </a:r>
            <a:r>
              <a:rPr sz="1600" spc="-10" dirty="0">
                <a:latin typeface="Calibri"/>
                <a:cs typeface="Calibri"/>
              </a:rPr>
              <a:t>управления</a:t>
            </a:r>
            <a:r>
              <a:rPr sz="1600" spc="5" dirty="0">
                <a:latin typeface="Calibri"/>
                <a:cs typeface="Calibri"/>
              </a:rPr>
              <a:t> </a:t>
            </a:r>
            <a:r>
              <a:rPr sz="1600" spc="-10" dirty="0">
                <a:latin typeface="Calibri"/>
                <a:cs typeface="Calibri"/>
              </a:rPr>
              <a:t>развитием</a:t>
            </a:r>
            <a:r>
              <a:rPr sz="1600" spc="15" dirty="0">
                <a:latin typeface="Calibri"/>
                <a:cs typeface="Calibri"/>
              </a:rPr>
              <a:t> </a:t>
            </a:r>
            <a:r>
              <a:rPr sz="1600" spc="-10" dirty="0">
                <a:latin typeface="Calibri"/>
                <a:cs typeface="Calibri"/>
              </a:rPr>
              <a:t>образовательных систем</a:t>
            </a:r>
            <a:endParaRPr sz="1600">
              <a:latin typeface="Calibri"/>
              <a:cs typeface="Calibri"/>
            </a:endParaRPr>
          </a:p>
        </p:txBody>
      </p:sp>
      <p:sp>
        <p:nvSpPr>
          <p:cNvPr id="3" name="object 3"/>
          <p:cNvSpPr txBox="1">
            <a:spLocks noGrp="1"/>
          </p:cNvSpPr>
          <p:nvPr>
            <p:ph type="title"/>
          </p:nvPr>
        </p:nvSpPr>
        <p:spPr>
          <a:prstGeom prst="rect">
            <a:avLst/>
          </a:prstGeom>
        </p:spPr>
        <p:txBody>
          <a:bodyPr vert="horz" wrap="square" lIns="0" tIns="12065" rIns="0" bIns="0" rtlCol="0">
            <a:spAutoFit/>
          </a:bodyPr>
          <a:lstStyle/>
          <a:p>
            <a:pPr marL="12700">
              <a:lnSpc>
                <a:spcPct val="100000"/>
              </a:lnSpc>
              <a:spcBef>
                <a:spcPts val="95"/>
              </a:spcBef>
            </a:pPr>
            <a:r>
              <a:rPr spc="-10" dirty="0"/>
              <a:t>общего</a:t>
            </a:r>
            <a:r>
              <a:rPr spc="-5" dirty="0"/>
              <a:t> и</a:t>
            </a:r>
            <a:r>
              <a:rPr spc="5" dirty="0"/>
              <a:t> </a:t>
            </a:r>
            <a:r>
              <a:rPr spc="-10" dirty="0"/>
              <a:t>профессионального</a:t>
            </a:r>
            <a:r>
              <a:rPr spc="35" dirty="0"/>
              <a:t> </a:t>
            </a:r>
            <a:r>
              <a:rPr spc="-5" dirty="0"/>
              <a:t>образования</a:t>
            </a:r>
          </a:p>
        </p:txBody>
      </p:sp>
      <p:sp>
        <p:nvSpPr>
          <p:cNvPr id="4" name="object 4"/>
          <p:cNvSpPr/>
          <p:nvPr/>
        </p:nvSpPr>
        <p:spPr>
          <a:xfrm>
            <a:off x="2105025" y="529970"/>
            <a:ext cx="6715759" cy="0"/>
          </a:xfrm>
          <a:custGeom>
            <a:avLst/>
            <a:gdLst/>
            <a:ahLst/>
            <a:cxnLst/>
            <a:rect l="l" t="t" r="r" b="b"/>
            <a:pathLst>
              <a:path w="6715759">
                <a:moveTo>
                  <a:pt x="0" y="0"/>
                </a:moveTo>
                <a:lnTo>
                  <a:pt x="6715506" y="0"/>
                </a:lnTo>
              </a:path>
            </a:pathLst>
          </a:custGeom>
          <a:ln w="28575">
            <a:solidFill>
              <a:srgbClr val="A6A6A6"/>
            </a:solidFill>
          </a:ln>
        </p:spPr>
        <p:txBody>
          <a:bodyPr wrap="square" lIns="0" tIns="0" rIns="0" bIns="0" rtlCol="0"/>
          <a:lstStyle/>
          <a:p>
            <a:endParaRPr/>
          </a:p>
        </p:txBody>
      </p:sp>
      <p:sp>
        <p:nvSpPr>
          <p:cNvPr id="5" name="object 5"/>
          <p:cNvSpPr txBox="1"/>
          <p:nvPr/>
        </p:nvSpPr>
        <p:spPr>
          <a:xfrm>
            <a:off x="186334" y="744473"/>
            <a:ext cx="8701405" cy="6258123"/>
          </a:xfrm>
          <a:prstGeom prst="rect">
            <a:avLst/>
          </a:prstGeom>
        </p:spPr>
        <p:txBody>
          <a:bodyPr vert="horz" wrap="square" lIns="0" tIns="12700" rIns="0" bIns="0" rtlCol="0">
            <a:spAutoFit/>
          </a:bodyPr>
          <a:lstStyle/>
          <a:p>
            <a:r>
              <a:rPr lang="ru-RU" sz="1400" b="1" dirty="0">
                <a:latin typeface="Times New Roman" panose="02020603050405020304" pitchFamily="18" charset="0"/>
                <a:cs typeface="Times New Roman" panose="02020603050405020304" pitchFamily="18" charset="0"/>
              </a:rPr>
              <a:t>10. Логинова Л. Г.</a:t>
            </a:r>
            <a:endParaRPr lang="ru-RU" sz="1400" dirty="0">
              <a:latin typeface="Times New Roman" panose="02020603050405020304" pitchFamily="18" charset="0"/>
              <a:cs typeface="Times New Roman" panose="02020603050405020304" pitchFamily="18" charset="0"/>
            </a:endParaRPr>
          </a:p>
          <a:p>
            <a:r>
              <a:rPr lang="ru-RU" sz="1400" dirty="0">
                <a:latin typeface="Times New Roman" panose="02020603050405020304" pitchFamily="18" charset="0"/>
                <a:cs typeface="Times New Roman" panose="02020603050405020304" pitchFamily="18" charset="0"/>
              </a:rPr>
              <a:t>К проблеме повышения квалификации менеджеров для образовательных организаций дополнительного образования детей.</a:t>
            </a:r>
          </a:p>
          <a:p>
            <a:r>
              <a:rPr lang="ru-RU" sz="1400" b="1" i="1" dirty="0">
                <a:latin typeface="Times New Roman" panose="02020603050405020304" pitchFamily="18" charset="0"/>
                <a:cs typeface="Times New Roman" panose="02020603050405020304" pitchFamily="18" charset="0"/>
              </a:rPr>
              <a:t>Аннотация</a:t>
            </a:r>
            <a:r>
              <a:rPr lang="ru-RU" sz="1400" dirty="0">
                <a:latin typeface="Times New Roman" panose="02020603050405020304" pitchFamily="18" charset="0"/>
                <a:cs typeface="Times New Roman" panose="02020603050405020304" pitchFamily="18" charset="0"/>
              </a:rPr>
              <a:t>:</a:t>
            </a:r>
          </a:p>
          <a:p>
            <a:pPr algn="just"/>
            <a:r>
              <a:rPr lang="ru-RU" sz="1400" i="1" dirty="0">
                <a:latin typeface="Times New Roman" panose="02020603050405020304" pitchFamily="18" charset="0"/>
                <a:cs typeface="Times New Roman" panose="02020603050405020304" pitchFamily="18" charset="0"/>
              </a:rPr>
              <a:t>Разработка программ повышения квалификации для менеджеров образовательных организаций дополнительного образования детей сегодня представляется актуальной по многим основаниям. В статье показана одна из возможных позиций осмысления ответа на этот вызов, акцентировано внимание на ключевых понятиях. В некоторой степени обозначено «поле» деятельности менеджера в организациях дополнительного образования детей.</a:t>
            </a:r>
            <a:endParaRPr lang="ru-RU" sz="1400" dirty="0">
              <a:latin typeface="Times New Roman" panose="02020603050405020304" pitchFamily="18" charset="0"/>
              <a:cs typeface="Times New Roman" panose="02020603050405020304" pitchFamily="18" charset="0"/>
            </a:endParaRPr>
          </a:p>
          <a:p>
            <a:r>
              <a:rPr lang="ru-RU" sz="1400" b="1" dirty="0">
                <a:latin typeface="Times New Roman" panose="02020603050405020304" pitchFamily="18" charset="0"/>
                <a:cs typeface="Times New Roman" panose="02020603050405020304" pitchFamily="18" charset="0"/>
              </a:rPr>
              <a:t>//Методист. – 2015. - №2. – С. 6.</a:t>
            </a:r>
            <a:endParaRPr lang="ru-RU" sz="1400" dirty="0">
              <a:latin typeface="Times New Roman" panose="02020603050405020304" pitchFamily="18" charset="0"/>
              <a:cs typeface="Times New Roman" panose="02020603050405020304" pitchFamily="18" charset="0"/>
            </a:endParaRPr>
          </a:p>
          <a:p>
            <a:r>
              <a:rPr lang="ru-RU" sz="1400" b="1" dirty="0">
                <a:latin typeface="Times New Roman" panose="02020603050405020304" pitchFamily="18" charset="0"/>
                <a:cs typeface="Times New Roman" panose="02020603050405020304" pitchFamily="18" charset="0"/>
              </a:rPr>
              <a:t> </a:t>
            </a:r>
            <a:endParaRPr lang="ru-RU" sz="1400" dirty="0">
              <a:latin typeface="Times New Roman" panose="02020603050405020304" pitchFamily="18" charset="0"/>
              <a:cs typeface="Times New Roman" panose="02020603050405020304" pitchFamily="18" charset="0"/>
            </a:endParaRPr>
          </a:p>
          <a:p>
            <a:r>
              <a:rPr lang="ru-RU" sz="1400" b="1" dirty="0">
                <a:latin typeface="Times New Roman" panose="02020603050405020304" pitchFamily="18" charset="0"/>
                <a:cs typeface="Times New Roman" panose="02020603050405020304" pitchFamily="18" charset="0"/>
              </a:rPr>
              <a:t>11. </a:t>
            </a:r>
            <a:r>
              <a:rPr lang="ru-RU" sz="1400" b="1" dirty="0" err="1">
                <a:latin typeface="Times New Roman" panose="02020603050405020304" pitchFamily="18" charset="0"/>
                <a:cs typeface="Times New Roman" panose="02020603050405020304" pitchFamily="18" charset="0"/>
              </a:rPr>
              <a:t>Гадбуллин</a:t>
            </a:r>
            <a:r>
              <a:rPr lang="ru-RU" sz="1400" b="1" dirty="0">
                <a:latin typeface="Times New Roman" panose="02020603050405020304" pitchFamily="18" charset="0"/>
                <a:cs typeface="Times New Roman" panose="02020603050405020304" pitchFamily="18" charset="0"/>
              </a:rPr>
              <a:t> Г. Г.</a:t>
            </a:r>
            <a:endParaRPr lang="ru-RU" sz="1400" dirty="0">
              <a:latin typeface="Times New Roman" panose="02020603050405020304" pitchFamily="18" charset="0"/>
              <a:cs typeface="Times New Roman" panose="02020603050405020304" pitchFamily="18" charset="0"/>
            </a:endParaRPr>
          </a:p>
          <a:p>
            <a:r>
              <a:rPr lang="ru-RU" sz="1400" dirty="0">
                <a:latin typeface="Times New Roman" panose="02020603050405020304" pitchFamily="18" charset="0"/>
                <a:cs typeface="Times New Roman" panose="02020603050405020304" pitchFamily="18" charset="0"/>
              </a:rPr>
              <a:t>Метаморфозы в подготовке руководителей школ.</a:t>
            </a:r>
          </a:p>
          <a:p>
            <a:r>
              <a:rPr lang="ru-RU" sz="1400" b="1" i="1" dirty="0">
                <a:latin typeface="Times New Roman" panose="02020603050405020304" pitchFamily="18" charset="0"/>
                <a:cs typeface="Times New Roman" panose="02020603050405020304" pitchFamily="18" charset="0"/>
              </a:rPr>
              <a:t>Аннотация</a:t>
            </a:r>
            <a:r>
              <a:rPr lang="ru-RU" sz="1400" dirty="0">
                <a:latin typeface="Times New Roman" panose="02020603050405020304" pitchFamily="18" charset="0"/>
                <a:cs typeface="Times New Roman" panose="02020603050405020304" pitchFamily="18" charset="0"/>
              </a:rPr>
              <a:t>:</a:t>
            </a:r>
          </a:p>
          <a:p>
            <a:pPr algn="just"/>
            <a:r>
              <a:rPr lang="ru-RU" sz="1400" i="1" dirty="0">
                <a:latin typeface="Times New Roman" panose="02020603050405020304" pitchFamily="18" charset="0"/>
                <a:cs typeface="Times New Roman" panose="02020603050405020304" pitchFamily="18" charset="0"/>
              </a:rPr>
              <a:t>Преодоление отставания качества образования страны от международных показателей. Успех в деятельности школьного коллектива и компетентность руководителей. Отбор управленческих кадров для общеобразовательных школ. Условия назначения педагога на руководящую должность в школе. Трансформация понятия «профессиональная подготовка» управленческих работников образования.</a:t>
            </a:r>
            <a:endParaRPr lang="ru-RU" sz="1400" dirty="0">
              <a:latin typeface="Times New Roman" panose="02020603050405020304" pitchFamily="18" charset="0"/>
              <a:cs typeface="Times New Roman" panose="02020603050405020304" pitchFamily="18" charset="0"/>
            </a:endParaRPr>
          </a:p>
          <a:p>
            <a:r>
              <a:rPr lang="ru-RU" sz="1400" b="1" dirty="0">
                <a:latin typeface="Times New Roman" panose="02020603050405020304" pitchFamily="18" charset="0"/>
                <a:cs typeface="Times New Roman" panose="02020603050405020304" pitchFamily="18" charset="0"/>
              </a:rPr>
              <a:t>//Народное образование. – 2014. - №9. – С. 97</a:t>
            </a:r>
            <a:r>
              <a:rPr lang="ru-RU" sz="1400" b="1" dirty="0" smtClean="0">
                <a:latin typeface="Times New Roman" panose="02020603050405020304" pitchFamily="18" charset="0"/>
                <a:cs typeface="Times New Roman" panose="02020603050405020304" pitchFamily="18" charset="0"/>
              </a:rPr>
              <a:t>.</a:t>
            </a:r>
            <a:endParaRPr lang="en-US" sz="1400" b="1" dirty="0" smtClean="0">
              <a:latin typeface="Times New Roman" panose="02020603050405020304" pitchFamily="18" charset="0"/>
              <a:cs typeface="Times New Roman" panose="02020603050405020304" pitchFamily="18" charset="0"/>
            </a:endParaRPr>
          </a:p>
          <a:p>
            <a:endParaRPr lang="en-US" sz="1400" b="1" dirty="0">
              <a:latin typeface="Times New Roman" panose="02020603050405020304" pitchFamily="18" charset="0"/>
              <a:cs typeface="Times New Roman" panose="02020603050405020304" pitchFamily="18" charset="0"/>
            </a:endParaRPr>
          </a:p>
          <a:p>
            <a:r>
              <a:rPr lang="ru-RU" sz="1400" b="1" dirty="0" smtClean="0">
                <a:latin typeface="Times New Roman" panose="02020603050405020304" pitchFamily="18" charset="0"/>
                <a:cs typeface="Times New Roman" panose="02020603050405020304" pitchFamily="18" charset="0"/>
              </a:rPr>
              <a:t>1</a:t>
            </a:r>
            <a:r>
              <a:rPr lang="en-US" sz="1400" b="1" dirty="0" smtClean="0">
                <a:latin typeface="Times New Roman" panose="02020603050405020304" pitchFamily="18" charset="0"/>
                <a:cs typeface="Times New Roman" panose="02020603050405020304" pitchFamily="18" charset="0"/>
              </a:rPr>
              <a:t>2</a:t>
            </a:r>
            <a:r>
              <a:rPr lang="ru-RU" sz="1400" b="1" dirty="0" smtClean="0">
                <a:latin typeface="Times New Roman" panose="02020603050405020304" pitchFamily="18" charset="0"/>
                <a:cs typeface="Times New Roman" panose="02020603050405020304" pitchFamily="18" charset="0"/>
              </a:rPr>
              <a:t>. </a:t>
            </a:r>
            <a:r>
              <a:rPr lang="ru-RU" sz="1400" b="1" dirty="0">
                <a:latin typeface="Times New Roman" panose="02020603050405020304" pitchFamily="18" charset="0"/>
                <a:cs typeface="Times New Roman" panose="02020603050405020304" pitchFamily="18" charset="0"/>
              </a:rPr>
              <a:t>Габдуллин Г. Г.</a:t>
            </a:r>
            <a:endParaRPr lang="ru-RU" sz="1400" dirty="0">
              <a:latin typeface="Times New Roman" panose="02020603050405020304" pitchFamily="18" charset="0"/>
              <a:cs typeface="Times New Roman" panose="02020603050405020304" pitchFamily="18" charset="0"/>
            </a:endParaRPr>
          </a:p>
          <a:p>
            <a:r>
              <a:rPr lang="ru-RU" sz="1400" dirty="0">
                <a:latin typeface="Times New Roman" panose="02020603050405020304" pitchFamily="18" charset="0"/>
                <a:cs typeface="Times New Roman" panose="02020603050405020304" pitchFamily="18" charset="0"/>
              </a:rPr>
              <a:t>Менеджмент или школоведение: как развивается» сегодня теория управления образованием.</a:t>
            </a:r>
          </a:p>
          <a:p>
            <a:r>
              <a:rPr lang="ru-RU" sz="1400" b="1" i="1" dirty="0">
                <a:latin typeface="Times New Roman" panose="02020603050405020304" pitchFamily="18" charset="0"/>
                <a:cs typeface="Times New Roman" panose="02020603050405020304" pitchFamily="18" charset="0"/>
              </a:rPr>
              <a:t>Аннотация</a:t>
            </a:r>
            <a:r>
              <a:rPr lang="ru-RU" sz="1400" dirty="0">
                <a:latin typeface="Times New Roman" panose="02020603050405020304" pitchFamily="18" charset="0"/>
                <a:cs typeface="Times New Roman" panose="02020603050405020304" pitchFamily="18" charset="0"/>
              </a:rPr>
              <a:t>:</a:t>
            </a:r>
          </a:p>
          <a:p>
            <a:pPr algn="just"/>
            <a:r>
              <a:rPr lang="ru-RU" sz="1400" i="1" dirty="0">
                <a:latin typeface="Times New Roman" panose="02020603050405020304" pitchFamily="18" charset="0"/>
                <a:cs typeface="Times New Roman" panose="02020603050405020304" pitchFamily="18" charset="0"/>
              </a:rPr>
              <a:t>Терминология в теории управления: её избыточность и обоснованность применения. Развитие как процесс обновления школ, а не альтернатива функционированию</a:t>
            </a:r>
            <a:r>
              <a:rPr lang="ru-RU" sz="1400" dirty="0">
                <a:latin typeface="Times New Roman" panose="02020603050405020304" pitchFamily="18" charset="0"/>
                <a:cs typeface="Times New Roman" panose="02020603050405020304" pitchFamily="18" charset="0"/>
              </a:rPr>
              <a:t>.</a:t>
            </a:r>
          </a:p>
          <a:p>
            <a:r>
              <a:rPr lang="ru-RU" sz="1400" b="1" dirty="0">
                <a:latin typeface="Times New Roman" panose="02020603050405020304" pitchFamily="18" charset="0"/>
                <a:cs typeface="Times New Roman" panose="02020603050405020304" pitchFamily="18" charset="0"/>
              </a:rPr>
              <a:t>//Народное образование. – 2014. - №10. – С. 99.</a:t>
            </a:r>
            <a:endParaRPr lang="ru-RU" sz="1400" dirty="0">
              <a:latin typeface="Times New Roman" panose="02020603050405020304" pitchFamily="18" charset="0"/>
              <a:cs typeface="Times New Roman" panose="02020603050405020304" pitchFamily="18" charset="0"/>
            </a:endParaRPr>
          </a:p>
          <a:p>
            <a:endParaRPr lang="ru-RU" sz="1400" b="1" dirty="0" smtClean="0">
              <a:latin typeface="Times New Roman" panose="02020603050405020304" pitchFamily="18" charset="0"/>
              <a:cs typeface="Times New Roman" panose="02020603050405020304" pitchFamily="18" charset="0"/>
            </a:endParaRPr>
          </a:p>
          <a:p>
            <a:endParaRPr lang="ru-RU" sz="1400" dirty="0">
              <a:latin typeface="Times New Roman" panose="02020603050405020304" pitchFamily="18" charset="0"/>
              <a:cs typeface="Times New Roman" panose="02020603050405020304" pitchFamily="18" charset="0"/>
            </a:endParaRPr>
          </a:p>
          <a:p>
            <a:pPr marL="156210">
              <a:lnSpc>
                <a:spcPct val="100000"/>
              </a:lnSpc>
              <a:spcBef>
                <a:spcPts val="100"/>
              </a:spcBef>
            </a:pPr>
            <a:endParaRPr sz="1300" dirty="0">
              <a:latin typeface="Calibri"/>
              <a:cs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017647" y="0"/>
            <a:ext cx="4998085" cy="269240"/>
          </a:xfrm>
          <a:prstGeom prst="rect">
            <a:avLst/>
          </a:prstGeom>
        </p:spPr>
        <p:txBody>
          <a:bodyPr vert="horz" wrap="square" lIns="0" tIns="12065" rIns="0" bIns="0" rtlCol="0">
            <a:spAutoFit/>
          </a:bodyPr>
          <a:lstStyle/>
          <a:p>
            <a:pPr marL="12700">
              <a:lnSpc>
                <a:spcPct val="100000"/>
              </a:lnSpc>
              <a:spcBef>
                <a:spcPts val="95"/>
              </a:spcBef>
            </a:pPr>
            <a:r>
              <a:rPr sz="1600" spc="-10" dirty="0">
                <a:latin typeface="Calibri"/>
                <a:cs typeface="Calibri"/>
              </a:rPr>
              <a:t>Кафедра</a:t>
            </a:r>
            <a:r>
              <a:rPr sz="1600" spc="25" dirty="0">
                <a:latin typeface="Calibri"/>
                <a:cs typeface="Calibri"/>
              </a:rPr>
              <a:t> </a:t>
            </a:r>
            <a:r>
              <a:rPr sz="1600" spc="-10" dirty="0">
                <a:latin typeface="Calibri"/>
                <a:cs typeface="Calibri"/>
              </a:rPr>
              <a:t>управления</a:t>
            </a:r>
            <a:r>
              <a:rPr sz="1600" spc="5" dirty="0">
                <a:latin typeface="Calibri"/>
                <a:cs typeface="Calibri"/>
              </a:rPr>
              <a:t> </a:t>
            </a:r>
            <a:r>
              <a:rPr sz="1600" spc="-10" dirty="0">
                <a:latin typeface="Calibri"/>
                <a:cs typeface="Calibri"/>
              </a:rPr>
              <a:t>развитием</a:t>
            </a:r>
            <a:r>
              <a:rPr sz="1600" spc="15" dirty="0">
                <a:latin typeface="Calibri"/>
                <a:cs typeface="Calibri"/>
              </a:rPr>
              <a:t> </a:t>
            </a:r>
            <a:r>
              <a:rPr sz="1600" spc="-10" dirty="0">
                <a:latin typeface="Calibri"/>
                <a:cs typeface="Calibri"/>
              </a:rPr>
              <a:t>образовательных систем</a:t>
            </a:r>
            <a:endParaRPr sz="1600">
              <a:latin typeface="Calibri"/>
              <a:cs typeface="Calibri"/>
            </a:endParaRPr>
          </a:p>
        </p:txBody>
      </p:sp>
      <p:sp>
        <p:nvSpPr>
          <p:cNvPr id="3" name="object 3"/>
          <p:cNvSpPr txBox="1">
            <a:spLocks noGrp="1"/>
          </p:cNvSpPr>
          <p:nvPr>
            <p:ph type="title"/>
          </p:nvPr>
        </p:nvSpPr>
        <p:spPr>
          <a:prstGeom prst="rect">
            <a:avLst/>
          </a:prstGeom>
        </p:spPr>
        <p:txBody>
          <a:bodyPr vert="horz" wrap="square" lIns="0" tIns="12065" rIns="0" bIns="0" rtlCol="0">
            <a:spAutoFit/>
          </a:bodyPr>
          <a:lstStyle/>
          <a:p>
            <a:pPr marL="12700">
              <a:lnSpc>
                <a:spcPct val="100000"/>
              </a:lnSpc>
              <a:spcBef>
                <a:spcPts val="95"/>
              </a:spcBef>
            </a:pPr>
            <a:r>
              <a:rPr spc="-10" dirty="0"/>
              <a:t>общего</a:t>
            </a:r>
            <a:r>
              <a:rPr spc="-5" dirty="0"/>
              <a:t> и</a:t>
            </a:r>
            <a:r>
              <a:rPr spc="5" dirty="0"/>
              <a:t> </a:t>
            </a:r>
            <a:r>
              <a:rPr spc="-10" dirty="0"/>
              <a:t>профессионального</a:t>
            </a:r>
            <a:r>
              <a:rPr spc="35" dirty="0"/>
              <a:t> </a:t>
            </a:r>
            <a:r>
              <a:rPr spc="-5" dirty="0"/>
              <a:t>образования</a:t>
            </a:r>
          </a:p>
        </p:txBody>
      </p:sp>
      <p:sp>
        <p:nvSpPr>
          <p:cNvPr id="4" name="object 4"/>
          <p:cNvSpPr/>
          <p:nvPr/>
        </p:nvSpPr>
        <p:spPr>
          <a:xfrm>
            <a:off x="2105025" y="529970"/>
            <a:ext cx="6715759" cy="0"/>
          </a:xfrm>
          <a:custGeom>
            <a:avLst/>
            <a:gdLst/>
            <a:ahLst/>
            <a:cxnLst/>
            <a:rect l="l" t="t" r="r" b="b"/>
            <a:pathLst>
              <a:path w="6715759">
                <a:moveTo>
                  <a:pt x="0" y="0"/>
                </a:moveTo>
                <a:lnTo>
                  <a:pt x="6715506" y="0"/>
                </a:lnTo>
              </a:path>
            </a:pathLst>
          </a:custGeom>
          <a:ln w="28575">
            <a:solidFill>
              <a:srgbClr val="A6A6A6"/>
            </a:solidFill>
          </a:ln>
        </p:spPr>
        <p:txBody>
          <a:bodyPr wrap="square" lIns="0" tIns="0" rIns="0" bIns="0" rtlCol="0"/>
          <a:lstStyle/>
          <a:p>
            <a:endParaRPr/>
          </a:p>
        </p:txBody>
      </p:sp>
      <p:sp>
        <p:nvSpPr>
          <p:cNvPr id="5" name="object 5"/>
          <p:cNvSpPr txBox="1"/>
          <p:nvPr/>
        </p:nvSpPr>
        <p:spPr>
          <a:xfrm>
            <a:off x="258267" y="778255"/>
            <a:ext cx="8628380" cy="5147563"/>
          </a:xfrm>
          <a:prstGeom prst="rect">
            <a:avLst/>
          </a:prstGeom>
        </p:spPr>
        <p:txBody>
          <a:bodyPr vert="horz" wrap="square" lIns="0" tIns="12700" rIns="0" bIns="0" rtlCol="0">
            <a:spAutoFit/>
          </a:bodyPr>
          <a:lstStyle/>
          <a:p>
            <a:r>
              <a:rPr lang="ru-RU" sz="1400" b="1" dirty="0" smtClean="0">
                <a:latin typeface="Times New Roman" panose="02020603050405020304" pitchFamily="18" charset="0"/>
                <a:cs typeface="Times New Roman" panose="02020603050405020304" pitchFamily="18" charset="0"/>
              </a:rPr>
              <a:t>1</a:t>
            </a:r>
            <a:r>
              <a:rPr lang="en-US" sz="1400" b="1" dirty="0" smtClean="0">
                <a:latin typeface="Times New Roman" panose="02020603050405020304" pitchFamily="18" charset="0"/>
                <a:cs typeface="Times New Roman" panose="02020603050405020304" pitchFamily="18" charset="0"/>
              </a:rPr>
              <a:t>3</a:t>
            </a:r>
            <a:r>
              <a:rPr lang="ru-RU" sz="1400" b="1" dirty="0" smtClean="0">
                <a:latin typeface="Times New Roman" panose="02020603050405020304" pitchFamily="18" charset="0"/>
                <a:cs typeface="Times New Roman" panose="02020603050405020304" pitchFamily="18" charset="0"/>
              </a:rPr>
              <a:t>. </a:t>
            </a:r>
            <a:r>
              <a:rPr lang="ru-RU" sz="1400" b="1" dirty="0">
                <a:latin typeface="Times New Roman" panose="02020603050405020304" pitchFamily="18" charset="0"/>
                <a:cs typeface="Times New Roman" panose="02020603050405020304" pitchFamily="18" charset="0"/>
              </a:rPr>
              <a:t>Балуева М.</a:t>
            </a:r>
            <a:endParaRPr lang="ru-RU" sz="1400" dirty="0">
              <a:latin typeface="Times New Roman" panose="02020603050405020304" pitchFamily="18" charset="0"/>
              <a:cs typeface="Times New Roman" panose="02020603050405020304" pitchFamily="18" charset="0"/>
            </a:endParaRPr>
          </a:p>
          <a:p>
            <a:r>
              <a:rPr lang="ru-RU" sz="1400" dirty="0">
                <a:latin typeface="Times New Roman" panose="02020603050405020304" pitchFamily="18" charset="0"/>
                <a:cs typeface="Times New Roman" panose="02020603050405020304" pitchFamily="18" charset="0"/>
              </a:rPr>
              <a:t>Объект менеджмента.</a:t>
            </a:r>
          </a:p>
          <a:p>
            <a:r>
              <a:rPr lang="ru-RU" sz="1400" b="1" i="1" dirty="0">
                <a:latin typeface="Times New Roman" panose="02020603050405020304" pitchFamily="18" charset="0"/>
                <a:cs typeface="Times New Roman" panose="02020603050405020304" pitchFamily="18" charset="0"/>
              </a:rPr>
              <a:t>Аннотация</a:t>
            </a:r>
            <a:r>
              <a:rPr lang="ru-RU" sz="1400" dirty="0">
                <a:latin typeface="Times New Roman" panose="02020603050405020304" pitchFamily="18" charset="0"/>
                <a:cs typeface="Times New Roman" panose="02020603050405020304" pitchFamily="18" charset="0"/>
              </a:rPr>
              <a:t>:</a:t>
            </a:r>
          </a:p>
          <a:p>
            <a:pPr algn="just"/>
            <a:r>
              <a:rPr lang="ru-RU" sz="1400" i="1" dirty="0">
                <a:latin typeface="Times New Roman" panose="02020603050405020304" pitchFamily="18" charset="0"/>
                <a:cs typeface="Times New Roman" panose="02020603050405020304" pitchFamily="18" charset="0"/>
              </a:rPr>
              <a:t>В самом начале моей педагогической деятельности мне попался класс, который учился из рук вон плохо. В чем там было дело, уже не помню. То ли их недоучил учитель, который был до меня, то ли просто подобрались дети со специфическим темпераментом и способностями. Сейчас это уже неважно. Проблема была в том, что двойки я им сразу ставить не хотела, чтобы не отбить окончательно желание учиться, а оценить выше было невозможно довольно продолжительное время. Нужен был третий путь.</a:t>
            </a:r>
            <a:endParaRPr lang="ru-RU" sz="1400" dirty="0">
              <a:latin typeface="Times New Roman" panose="02020603050405020304" pitchFamily="18" charset="0"/>
              <a:cs typeface="Times New Roman" panose="02020603050405020304" pitchFamily="18" charset="0"/>
            </a:endParaRPr>
          </a:p>
          <a:p>
            <a:r>
              <a:rPr lang="ru-RU" sz="1400" b="1" dirty="0">
                <a:latin typeface="Times New Roman" panose="02020603050405020304" pitchFamily="18" charset="0"/>
                <a:cs typeface="Times New Roman" panose="02020603050405020304" pitchFamily="18" charset="0"/>
              </a:rPr>
              <a:t>//Директор школы. – 2014. - №7. – С. 42.</a:t>
            </a:r>
            <a:endParaRPr lang="ru-RU" sz="1400" dirty="0">
              <a:latin typeface="Times New Roman" panose="02020603050405020304" pitchFamily="18" charset="0"/>
              <a:cs typeface="Times New Roman" panose="02020603050405020304" pitchFamily="18" charset="0"/>
            </a:endParaRPr>
          </a:p>
          <a:p>
            <a:pPr marL="12700">
              <a:lnSpc>
                <a:spcPct val="100000"/>
              </a:lnSpc>
              <a:spcBef>
                <a:spcPts val="100"/>
              </a:spcBef>
            </a:pPr>
            <a:endParaRPr lang="ru-RU" sz="1200" dirty="0" smtClean="0">
              <a:latin typeface="Calibri"/>
              <a:cs typeface="Calibri"/>
            </a:endParaRPr>
          </a:p>
          <a:p>
            <a:r>
              <a:rPr lang="ru-RU" sz="1400" b="1" dirty="0" smtClean="0">
                <a:latin typeface="Times New Roman" panose="02020603050405020304" pitchFamily="18" charset="0"/>
                <a:cs typeface="Times New Roman" panose="02020603050405020304" pitchFamily="18" charset="0"/>
              </a:rPr>
              <a:t>1</a:t>
            </a:r>
            <a:r>
              <a:rPr lang="en-US" sz="1400" b="1" dirty="0" smtClean="0">
                <a:latin typeface="Times New Roman" panose="02020603050405020304" pitchFamily="18" charset="0"/>
                <a:cs typeface="Times New Roman" panose="02020603050405020304" pitchFamily="18" charset="0"/>
              </a:rPr>
              <a:t>4</a:t>
            </a:r>
            <a:r>
              <a:rPr lang="ru-RU" sz="1400" b="1" dirty="0" smtClean="0">
                <a:latin typeface="Times New Roman" panose="02020603050405020304" pitchFamily="18" charset="0"/>
                <a:cs typeface="Times New Roman" panose="02020603050405020304" pitchFamily="18" charset="0"/>
              </a:rPr>
              <a:t>. </a:t>
            </a:r>
            <a:r>
              <a:rPr lang="ru-RU" sz="1400" b="1" dirty="0" err="1">
                <a:latin typeface="Times New Roman" panose="02020603050405020304" pitchFamily="18" charset="0"/>
                <a:cs typeface="Times New Roman" panose="02020603050405020304" pitchFamily="18" charset="0"/>
              </a:rPr>
              <a:t>Мусарский</a:t>
            </a:r>
            <a:r>
              <a:rPr lang="ru-RU" sz="1400" b="1" dirty="0">
                <a:latin typeface="Times New Roman" panose="02020603050405020304" pitchFamily="18" charset="0"/>
                <a:cs typeface="Times New Roman" panose="02020603050405020304" pitchFamily="18" charset="0"/>
              </a:rPr>
              <a:t> М. М.</a:t>
            </a:r>
            <a:endParaRPr lang="ru-RU" sz="1400" dirty="0">
              <a:latin typeface="Times New Roman" panose="02020603050405020304" pitchFamily="18" charset="0"/>
              <a:cs typeface="Times New Roman" panose="02020603050405020304" pitchFamily="18" charset="0"/>
            </a:endParaRPr>
          </a:p>
          <a:p>
            <a:r>
              <a:rPr lang="ru-RU" sz="1400" dirty="0">
                <a:latin typeface="Times New Roman" panose="02020603050405020304" pitchFamily="18" charset="0"/>
                <a:cs typeface="Times New Roman" panose="02020603050405020304" pitchFamily="18" charset="0"/>
              </a:rPr>
              <a:t>Управление финансами с учетом современных экономических механизмов.</a:t>
            </a:r>
          </a:p>
          <a:p>
            <a:r>
              <a:rPr lang="ru-RU" sz="1400" b="1" i="1" dirty="0">
                <a:latin typeface="Times New Roman" panose="02020603050405020304" pitchFamily="18" charset="0"/>
                <a:cs typeface="Times New Roman" panose="02020603050405020304" pitchFamily="18" charset="0"/>
              </a:rPr>
              <a:t>Аннотация</a:t>
            </a:r>
            <a:r>
              <a:rPr lang="ru-RU" sz="1400" dirty="0">
                <a:latin typeface="Times New Roman" panose="02020603050405020304" pitchFamily="18" charset="0"/>
                <a:cs typeface="Times New Roman" panose="02020603050405020304" pitchFamily="18" charset="0"/>
              </a:rPr>
              <a:t>:</a:t>
            </a:r>
          </a:p>
          <a:p>
            <a:pPr algn="just"/>
            <a:r>
              <a:rPr lang="ru-RU" sz="1400" i="1" dirty="0">
                <a:latin typeface="Times New Roman" panose="02020603050405020304" pitchFamily="18" charset="0"/>
                <a:cs typeface="Times New Roman" panose="02020603050405020304" pitchFamily="18" charset="0"/>
              </a:rPr>
              <a:t>Структура совокупных расходов. Финансовый норматив в образовании. Финансово-экономическая деятельность. Финансовое планирование.</a:t>
            </a:r>
            <a:endParaRPr lang="ru-RU" sz="1400" dirty="0">
              <a:latin typeface="Times New Roman" panose="02020603050405020304" pitchFamily="18" charset="0"/>
              <a:cs typeface="Times New Roman" panose="02020603050405020304" pitchFamily="18" charset="0"/>
            </a:endParaRPr>
          </a:p>
          <a:p>
            <a:r>
              <a:rPr lang="ru-RU" sz="1400" b="1" dirty="0">
                <a:latin typeface="Times New Roman" panose="02020603050405020304" pitchFamily="18" charset="0"/>
                <a:cs typeface="Times New Roman" panose="02020603050405020304" pitchFamily="18" charset="0"/>
              </a:rPr>
              <a:t>//Народное образование. – 2014. - №3. – С. 139.</a:t>
            </a:r>
            <a:endParaRPr lang="ru-RU" sz="1400" dirty="0">
              <a:latin typeface="Times New Roman" panose="02020603050405020304" pitchFamily="18" charset="0"/>
              <a:cs typeface="Times New Roman" panose="02020603050405020304" pitchFamily="18" charset="0"/>
            </a:endParaRPr>
          </a:p>
          <a:p>
            <a:r>
              <a:rPr lang="ru-RU" sz="1400" b="1" dirty="0">
                <a:latin typeface="Times New Roman" panose="02020603050405020304" pitchFamily="18" charset="0"/>
                <a:cs typeface="Times New Roman" panose="02020603050405020304" pitchFamily="18" charset="0"/>
              </a:rPr>
              <a:t> </a:t>
            </a:r>
            <a:endParaRPr lang="ru-RU" sz="1400" dirty="0">
              <a:latin typeface="Times New Roman" panose="02020603050405020304" pitchFamily="18" charset="0"/>
              <a:cs typeface="Times New Roman" panose="02020603050405020304" pitchFamily="18" charset="0"/>
            </a:endParaRPr>
          </a:p>
          <a:p>
            <a:r>
              <a:rPr lang="ru-RU" sz="1400" b="1" dirty="0" smtClean="0">
                <a:latin typeface="Times New Roman" panose="02020603050405020304" pitchFamily="18" charset="0"/>
                <a:cs typeface="Times New Roman" panose="02020603050405020304" pitchFamily="18" charset="0"/>
              </a:rPr>
              <a:t>1</a:t>
            </a:r>
            <a:r>
              <a:rPr lang="en-US" sz="1400" b="1" dirty="0" smtClean="0">
                <a:latin typeface="Times New Roman" panose="02020603050405020304" pitchFamily="18" charset="0"/>
                <a:cs typeface="Times New Roman" panose="02020603050405020304" pitchFamily="18" charset="0"/>
              </a:rPr>
              <a:t>5</a:t>
            </a:r>
            <a:r>
              <a:rPr lang="ru-RU" sz="1400" b="1" dirty="0" smtClean="0">
                <a:latin typeface="Times New Roman" panose="02020603050405020304" pitchFamily="18" charset="0"/>
                <a:cs typeface="Times New Roman" panose="02020603050405020304" pitchFamily="18" charset="0"/>
              </a:rPr>
              <a:t>. </a:t>
            </a:r>
            <a:r>
              <a:rPr lang="ru-RU" sz="1400" b="1" dirty="0">
                <a:latin typeface="Times New Roman" panose="02020603050405020304" pitchFamily="18" charset="0"/>
                <a:cs typeface="Times New Roman" panose="02020603050405020304" pitchFamily="18" charset="0"/>
              </a:rPr>
              <a:t>Попова И. Н.</a:t>
            </a:r>
            <a:endParaRPr lang="ru-RU" sz="1400" dirty="0">
              <a:latin typeface="Times New Roman" panose="02020603050405020304" pitchFamily="18" charset="0"/>
              <a:cs typeface="Times New Roman" panose="02020603050405020304" pitchFamily="18" charset="0"/>
            </a:endParaRPr>
          </a:p>
          <a:p>
            <a:r>
              <a:rPr lang="ru-RU" sz="1400" dirty="0" err="1">
                <a:latin typeface="Times New Roman" panose="02020603050405020304" pitchFamily="18" charset="0"/>
                <a:cs typeface="Times New Roman" panose="02020603050405020304" pitchFamily="18" charset="0"/>
              </a:rPr>
              <a:t>Репутационный</a:t>
            </a:r>
            <a:r>
              <a:rPr lang="ru-RU" sz="1400" dirty="0">
                <a:latin typeface="Times New Roman" panose="02020603050405020304" pitchFamily="18" charset="0"/>
                <a:cs typeface="Times New Roman" panose="02020603050405020304" pitchFamily="18" charset="0"/>
              </a:rPr>
              <a:t> менеджмент как фактор развития современной школы.</a:t>
            </a:r>
          </a:p>
          <a:p>
            <a:r>
              <a:rPr lang="ru-RU" sz="1400" b="1" i="1" dirty="0">
                <a:latin typeface="Times New Roman" panose="02020603050405020304" pitchFamily="18" charset="0"/>
                <a:cs typeface="Times New Roman" panose="02020603050405020304" pitchFamily="18" charset="0"/>
              </a:rPr>
              <a:t>Аннотация</a:t>
            </a:r>
            <a:r>
              <a:rPr lang="ru-RU" sz="1400" dirty="0">
                <a:latin typeface="Times New Roman" panose="02020603050405020304" pitchFamily="18" charset="0"/>
                <a:cs typeface="Times New Roman" panose="02020603050405020304" pitchFamily="18" charset="0"/>
              </a:rPr>
              <a:t>:</a:t>
            </a:r>
          </a:p>
          <a:p>
            <a:pPr algn="just"/>
            <a:r>
              <a:rPr lang="ru-RU" sz="1400" i="1" dirty="0">
                <a:latin typeface="Times New Roman" panose="02020603050405020304" pitchFamily="18" charset="0"/>
                <a:cs typeface="Times New Roman" panose="02020603050405020304" pitchFamily="18" charset="0"/>
              </a:rPr>
              <a:t>Позитивная репутация образовательных организаций - неотъемлемое условие, указывающее на их конкурентные преимущества на рынке образовательных услуг. Технологии </a:t>
            </a:r>
            <a:r>
              <a:rPr lang="ru-RU" sz="1400" i="1" dirty="0" err="1">
                <a:latin typeface="Times New Roman" panose="02020603050405020304" pitchFamily="18" charset="0"/>
                <a:cs typeface="Times New Roman" panose="02020603050405020304" pitchFamily="18" charset="0"/>
              </a:rPr>
              <a:t>репутационного</a:t>
            </a:r>
            <a:r>
              <a:rPr lang="ru-RU" sz="1400" i="1" dirty="0">
                <a:latin typeface="Times New Roman" panose="02020603050405020304" pitchFamily="18" charset="0"/>
                <a:cs typeface="Times New Roman" panose="02020603050405020304" pitchFamily="18" charset="0"/>
              </a:rPr>
              <a:t> менеджмента.</a:t>
            </a:r>
            <a:endParaRPr lang="ru-RU" sz="1400" dirty="0">
              <a:latin typeface="Times New Roman" panose="02020603050405020304" pitchFamily="18" charset="0"/>
              <a:cs typeface="Times New Roman" panose="02020603050405020304" pitchFamily="18" charset="0"/>
            </a:endParaRPr>
          </a:p>
          <a:p>
            <a:r>
              <a:rPr lang="ru-RU" sz="1400" b="1" dirty="0">
                <a:latin typeface="Times New Roman" panose="02020603050405020304" pitchFamily="18" charset="0"/>
                <a:cs typeface="Times New Roman" panose="02020603050405020304" pitchFamily="18" charset="0"/>
              </a:rPr>
              <a:t>//Народное образование. – 2014. - №1. – С. 110.</a:t>
            </a:r>
            <a:endParaRPr lang="ru-RU" sz="1400" dirty="0">
              <a:latin typeface="Times New Roman" panose="02020603050405020304" pitchFamily="18" charset="0"/>
              <a:cs typeface="Times New Roman" panose="02020603050405020304" pitchFamily="18" charset="0"/>
            </a:endParaRPr>
          </a:p>
          <a:p>
            <a:pPr marL="12700">
              <a:lnSpc>
                <a:spcPct val="100000"/>
              </a:lnSpc>
              <a:spcBef>
                <a:spcPts val="100"/>
              </a:spcBef>
            </a:pPr>
            <a:endParaRPr sz="1200" dirty="0">
              <a:latin typeface="Calibri"/>
              <a:cs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017647" y="0"/>
            <a:ext cx="4998085" cy="269240"/>
          </a:xfrm>
          <a:prstGeom prst="rect">
            <a:avLst/>
          </a:prstGeom>
        </p:spPr>
        <p:txBody>
          <a:bodyPr vert="horz" wrap="square" lIns="0" tIns="12065" rIns="0" bIns="0" rtlCol="0">
            <a:spAutoFit/>
          </a:bodyPr>
          <a:lstStyle/>
          <a:p>
            <a:pPr marL="12700">
              <a:lnSpc>
                <a:spcPct val="100000"/>
              </a:lnSpc>
              <a:spcBef>
                <a:spcPts val="95"/>
              </a:spcBef>
            </a:pPr>
            <a:r>
              <a:rPr sz="1600" spc="-10" dirty="0">
                <a:latin typeface="Calibri"/>
                <a:cs typeface="Calibri"/>
              </a:rPr>
              <a:t>Кафедра</a:t>
            </a:r>
            <a:r>
              <a:rPr sz="1600" spc="25" dirty="0">
                <a:latin typeface="Calibri"/>
                <a:cs typeface="Calibri"/>
              </a:rPr>
              <a:t> </a:t>
            </a:r>
            <a:r>
              <a:rPr sz="1600" spc="-10" dirty="0">
                <a:latin typeface="Calibri"/>
                <a:cs typeface="Calibri"/>
              </a:rPr>
              <a:t>управления</a:t>
            </a:r>
            <a:r>
              <a:rPr sz="1600" spc="5" dirty="0">
                <a:latin typeface="Calibri"/>
                <a:cs typeface="Calibri"/>
              </a:rPr>
              <a:t> </a:t>
            </a:r>
            <a:r>
              <a:rPr sz="1600" spc="-10" dirty="0">
                <a:latin typeface="Calibri"/>
                <a:cs typeface="Calibri"/>
              </a:rPr>
              <a:t>развитием</a:t>
            </a:r>
            <a:r>
              <a:rPr sz="1600" spc="15" dirty="0">
                <a:latin typeface="Calibri"/>
                <a:cs typeface="Calibri"/>
              </a:rPr>
              <a:t> </a:t>
            </a:r>
            <a:r>
              <a:rPr sz="1600" spc="-10" dirty="0">
                <a:latin typeface="Calibri"/>
                <a:cs typeface="Calibri"/>
              </a:rPr>
              <a:t>образовательных систем</a:t>
            </a:r>
            <a:endParaRPr sz="1600">
              <a:latin typeface="Calibri"/>
              <a:cs typeface="Calibri"/>
            </a:endParaRPr>
          </a:p>
        </p:txBody>
      </p:sp>
      <p:sp>
        <p:nvSpPr>
          <p:cNvPr id="3" name="object 3"/>
          <p:cNvSpPr txBox="1">
            <a:spLocks noGrp="1"/>
          </p:cNvSpPr>
          <p:nvPr>
            <p:ph type="title"/>
          </p:nvPr>
        </p:nvSpPr>
        <p:spPr>
          <a:prstGeom prst="rect">
            <a:avLst/>
          </a:prstGeom>
        </p:spPr>
        <p:txBody>
          <a:bodyPr vert="horz" wrap="square" lIns="0" tIns="12065" rIns="0" bIns="0" rtlCol="0">
            <a:spAutoFit/>
          </a:bodyPr>
          <a:lstStyle/>
          <a:p>
            <a:pPr marL="12700">
              <a:lnSpc>
                <a:spcPct val="100000"/>
              </a:lnSpc>
              <a:spcBef>
                <a:spcPts val="95"/>
              </a:spcBef>
            </a:pPr>
            <a:r>
              <a:rPr spc="-10" dirty="0"/>
              <a:t>общего</a:t>
            </a:r>
            <a:r>
              <a:rPr spc="-5" dirty="0"/>
              <a:t> и</a:t>
            </a:r>
            <a:r>
              <a:rPr spc="5" dirty="0"/>
              <a:t> </a:t>
            </a:r>
            <a:r>
              <a:rPr spc="-10" dirty="0"/>
              <a:t>профессионального</a:t>
            </a:r>
            <a:r>
              <a:rPr spc="35" dirty="0"/>
              <a:t> </a:t>
            </a:r>
            <a:r>
              <a:rPr spc="-5" dirty="0"/>
              <a:t>образования</a:t>
            </a:r>
          </a:p>
        </p:txBody>
      </p:sp>
      <p:sp>
        <p:nvSpPr>
          <p:cNvPr id="4" name="object 4"/>
          <p:cNvSpPr/>
          <p:nvPr/>
        </p:nvSpPr>
        <p:spPr>
          <a:xfrm>
            <a:off x="2105025" y="529970"/>
            <a:ext cx="6715759" cy="0"/>
          </a:xfrm>
          <a:custGeom>
            <a:avLst/>
            <a:gdLst/>
            <a:ahLst/>
            <a:cxnLst/>
            <a:rect l="l" t="t" r="r" b="b"/>
            <a:pathLst>
              <a:path w="6715759">
                <a:moveTo>
                  <a:pt x="0" y="0"/>
                </a:moveTo>
                <a:lnTo>
                  <a:pt x="6715506" y="0"/>
                </a:lnTo>
              </a:path>
            </a:pathLst>
          </a:custGeom>
          <a:ln w="28575">
            <a:solidFill>
              <a:srgbClr val="A6A6A6"/>
            </a:solidFill>
          </a:ln>
        </p:spPr>
        <p:txBody>
          <a:bodyPr wrap="square" lIns="0" tIns="0" rIns="0" bIns="0" rtlCol="0"/>
          <a:lstStyle/>
          <a:p>
            <a:endParaRPr/>
          </a:p>
        </p:txBody>
      </p:sp>
      <p:sp>
        <p:nvSpPr>
          <p:cNvPr id="9" name="Текст 8"/>
          <p:cNvSpPr>
            <a:spLocks noGrp="1"/>
          </p:cNvSpPr>
          <p:nvPr>
            <p:ph type="body" idx="1"/>
          </p:nvPr>
        </p:nvSpPr>
        <p:spPr>
          <a:xfrm>
            <a:off x="152400" y="762000"/>
            <a:ext cx="8734907" cy="5278368"/>
          </a:xfrm>
        </p:spPr>
        <p:txBody>
          <a:bodyPr/>
          <a:lstStyle/>
          <a:p>
            <a:pPr algn="ctr"/>
            <a:r>
              <a:rPr lang="en-US" sz="1800" b="1" i="0" dirty="0">
                <a:latin typeface="Times New Roman" pitchFamily="18" charset="0"/>
                <a:cs typeface="Times New Roman" pitchFamily="18" charset="0"/>
              </a:rPr>
              <a:t>II</a:t>
            </a:r>
            <a:r>
              <a:rPr lang="ru-RU" sz="1800" b="1" i="0" dirty="0">
                <a:latin typeface="Times New Roman" pitchFamily="18" charset="0"/>
                <a:cs typeface="Times New Roman" pitchFamily="18" charset="0"/>
              </a:rPr>
              <a:t>. </a:t>
            </a:r>
            <a:r>
              <a:rPr lang="ru-RU" sz="1800" b="1" i="0" dirty="0" smtClean="0">
                <a:latin typeface="Times New Roman" panose="02020603050405020304" pitchFamily="18" charset="0"/>
                <a:cs typeface="Times New Roman" panose="02020603050405020304" pitchFamily="18" charset="0"/>
              </a:rPr>
              <a:t>КАТАЛОГ </a:t>
            </a:r>
            <a:r>
              <a:rPr lang="ru-RU" sz="1800" b="1" i="0" dirty="0">
                <a:latin typeface="Times New Roman" panose="02020603050405020304" pitchFamily="18" charset="0"/>
                <a:cs typeface="Times New Roman" panose="02020603050405020304" pitchFamily="18" charset="0"/>
              </a:rPr>
              <a:t>СТАТЕЙ</a:t>
            </a:r>
            <a:endParaRPr lang="ru-RU" sz="1800" i="0" dirty="0">
              <a:latin typeface="Times New Roman" panose="02020603050405020304" pitchFamily="18" charset="0"/>
              <a:cs typeface="Times New Roman" panose="02020603050405020304" pitchFamily="18" charset="0"/>
            </a:endParaRPr>
          </a:p>
          <a:p>
            <a:pPr algn="ctr"/>
            <a:r>
              <a:rPr lang="ru-RU" sz="1800" b="1" i="0" dirty="0">
                <a:latin typeface="Times New Roman" panose="02020603050405020304" pitchFamily="18" charset="0"/>
                <a:cs typeface="Times New Roman" panose="02020603050405020304" pitchFamily="18" charset="0"/>
              </a:rPr>
              <a:t>РАЗДЕЛ «Управление временем. Тайм-менеджмент»</a:t>
            </a:r>
            <a:endParaRPr lang="ru-RU" sz="1800" i="0" dirty="0">
              <a:latin typeface="Times New Roman" panose="02020603050405020304" pitchFamily="18" charset="0"/>
              <a:cs typeface="Times New Roman" panose="02020603050405020304" pitchFamily="18" charset="0"/>
            </a:endParaRPr>
          </a:p>
          <a:p>
            <a:r>
              <a:rPr lang="ru-RU" sz="1400" b="1" dirty="0">
                <a:latin typeface="Times New Roman" panose="02020603050405020304" pitchFamily="18" charset="0"/>
                <a:cs typeface="Times New Roman" panose="02020603050405020304" pitchFamily="18" charset="0"/>
              </a:rPr>
              <a:t> </a:t>
            </a:r>
            <a:endParaRPr lang="ru-RU" sz="1400" dirty="0">
              <a:latin typeface="Times New Roman" panose="02020603050405020304" pitchFamily="18" charset="0"/>
              <a:cs typeface="Times New Roman" panose="02020603050405020304" pitchFamily="18" charset="0"/>
            </a:endParaRPr>
          </a:p>
          <a:p>
            <a:r>
              <a:rPr lang="ru-RU" sz="1400" b="1" i="0" dirty="0">
                <a:latin typeface="Times New Roman" panose="02020603050405020304" pitchFamily="18" charset="0"/>
                <a:cs typeface="Times New Roman" panose="02020603050405020304" pitchFamily="18" charset="0"/>
              </a:rPr>
              <a:t>1. </a:t>
            </a:r>
            <a:r>
              <a:rPr lang="ru-RU" sz="1400" b="1" i="0" dirty="0" err="1">
                <a:latin typeface="Times New Roman" panose="02020603050405020304" pitchFamily="18" charset="0"/>
                <a:cs typeface="Times New Roman" panose="02020603050405020304" pitchFamily="18" charset="0"/>
              </a:rPr>
              <a:t>Аршинская</a:t>
            </a:r>
            <a:r>
              <a:rPr lang="ru-RU" sz="1400" b="1" i="0" dirty="0">
                <a:latin typeface="Times New Roman" panose="02020603050405020304" pitchFamily="18" charset="0"/>
                <a:cs typeface="Times New Roman" panose="02020603050405020304" pitchFamily="18" charset="0"/>
              </a:rPr>
              <a:t> Е. Л.</a:t>
            </a:r>
            <a:endParaRPr lang="ru-RU" sz="1400" i="0" dirty="0">
              <a:latin typeface="Times New Roman" panose="02020603050405020304" pitchFamily="18" charset="0"/>
              <a:cs typeface="Times New Roman" panose="02020603050405020304" pitchFamily="18" charset="0"/>
            </a:endParaRPr>
          </a:p>
          <a:p>
            <a:r>
              <a:rPr lang="ru-RU" sz="1400" i="0" dirty="0">
                <a:latin typeface="Times New Roman" panose="02020603050405020304" pitchFamily="18" charset="0"/>
                <a:cs typeface="Times New Roman" panose="02020603050405020304" pitchFamily="18" charset="0"/>
              </a:rPr>
              <a:t>Время учащегося и педагога: как повысить эффективность организации.</a:t>
            </a:r>
          </a:p>
          <a:p>
            <a:r>
              <a:rPr lang="ru-RU" sz="1400" b="1" dirty="0">
                <a:latin typeface="Times New Roman" panose="02020603050405020304" pitchFamily="18" charset="0"/>
                <a:cs typeface="Times New Roman" panose="02020603050405020304" pitchFamily="18" charset="0"/>
              </a:rPr>
              <a:t>Аннотация</a:t>
            </a:r>
            <a:r>
              <a:rPr lang="ru-RU" sz="1400" dirty="0">
                <a:latin typeface="Times New Roman" panose="02020603050405020304" pitchFamily="18" charset="0"/>
                <a:cs typeface="Times New Roman" panose="02020603050405020304" pitchFamily="18" charset="0"/>
              </a:rPr>
              <a:t>:</a:t>
            </a:r>
          </a:p>
          <a:p>
            <a:pPr algn="just"/>
            <a:r>
              <a:rPr lang="ru-RU" sz="1400" dirty="0">
                <a:latin typeface="Times New Roman" panose="02020603050405020304" pitchFamily="18" charset="0"/>
                <a:cs typeface="Times New Roman" panose="02020603050405020304" pitchFamily="18" charset="0"/>
              </a:rPr>
              <a:t>Эффективность обучения при реализации поточно-группового метода значительно повысится, если в процессе учебных занятий формировать у школьников навыки рационального использования учебного времени. Умение управлять временем развивает такие личностные качества, как организованность, исполнительская ответственность, осознанность в принятии решений, умение прогнозировать последствия действий, а вместе с этим оптимизировать труд педагога и управление в организации.</a:t>
            </a:r>
          </a:p>
          <a:p>
            <a:r>
              <a:rPr lang="ru-RU" sz="1400" b="1" i="0" dirty="0">
                <a:latin typeface="Times New Roman" panose="02020603050405020304" pitchFamily="18" charset="0"/>
                <a:cs typeface="Times New Roman" panose="02020603050405020304" pitchFamily="18" charset="0"/>
              </a:rPr>
              <a:t>//Народное образование. – 2018. - №8-9. – С. 111.</a:t>
            </a:r>
            <a:endParaRPr lang="ru-RU" sz="1400" i="0" dirty="0">
              <a:latin typeface="Times New Roman" panose="02020603050405020304" pitchFamily="18" charset="0"/>
              <a:cs typeface="Times New Roman" panose="02020603050405020304" pitchFamily="18" charset="0"/>
            </a:endParaRPr>
          </a:p>
          <a:p>
            <a:r>
              <a:rPr lang="ru-RU" sz="1400" i="0" dirty="0">
                <a:latin typeface="Times New Roman" panose="02020603050405020304" pitchFamily="18" charset="0"/>
                <a:cs typeface="Times New Roman" panose="02020603050405020304" pitchFamily="18" charset="0"/>
              </a:rPr>
              <a:t> </a:t>
            </a:r>
          </a:p>
          <a:p>
            <a:r>
              <a:rPr lang="ru-RU" sz="1400" b="1" i="0" dirty="0">
                <a:latin typeface="Times New Roman" panose="02020603050405020304" pitchFamily="18" charset="0"/>
                <a:cs typeface="Times New Roman" panose="02020603050405020304" pitchFamily="18" charset="0"/>
              </a:rPr>
              <a:t>2. </a:t>
            </a:r>
            <a:r>
              <a:rPr lang="ru-RU" sz="1400" b="1" i="0" dirty="0" err="1">
                <a:latin typeface="Times New Roman" panose="02020603050405020304" pitchFamily="18" charset="0"/>
                <a:cs typeface="Times New Roman" panose="02020603050405020304" pitchFamily="18" charset="0"/>
              </a:rPr>
              <a:t>Куксо</a:t>
            </a:r>
            <a:r>
              <a:rPr lang="ru-RU" sz="1400" b="1" i="0" dirty="0">
                <a:latin typeface="Times New Roman" panose="02020603050405020304" pitchFamily="18" charset="0"/>
                <a:cs typeface="Times New Roman" panose="02020603050405020304" pitchFamily="18" charset="0"/>
              </a:rPr>
              <a:t> Е.</a:t>
            </a:r>
            <a:endParaRPr lang="ru-RU" sz="1400" i="0" dirty="0">
              <a:latin typeface="Times New Roman" panose="02020603050405020304" pitchFamily="18" charset="0"/>
              <a:cs typeface="Times New Roman" panose="02020603050405020304" pitchFamily="18" charset="0"/>
            </a:endParaRPr>
          </a:p>
          <a:p>
            <a:r>
              <a:rPr lang="ru-RU" sz="1400" i="0" dirty="0">
                <a:latin typeface="Times New Roman" panose="02020603050405020304" pitchFamily="18" charset="0"/>
                <a:cs typeface="Times New Roman" panose="02020603050405020304" pitchFamily="18" charset="0"/>
              </a:rPr>
              <a:t>Монстр бюрократии: основные средства борьбы.</a:t>
            </a:r>
          </a:p>
          <a:p>
            <a:pPr algn="just"/>
            <a:r>
              <a:rPr lang="ru-RU" sz="1400" b="1" dirty="0">
                <a:latin typeface="Times New Roman" panose="02020603050405020304" pitchFamily="18" charset="0"/>
                <a:cs typeface="Times New Roman" panose="02020603050405020304" pitchFamily="18" charset="0"/>
              </a:rPr>
              <a:t>Аннотация</a:t>
            </a:r>
            <a:r>
              <a:rPr lang="ru-RU" sz="1400" dirty="0">
                <a:latin typeface="Times New Roman" panose="02020603050405020304" pitchFamily="18" charset="0"/>
                <a:cs typeface="Times New Roman" panose="02020603050405020304" pitchFamily="18" charset="0"/>
              </a:rPr>
              <a:t>:</a:t>
            </a:r>
          </a:p>
          <a:p>
            <a:pPr algn="just"/>
            <a:r>
              <a:rPr lang="ru-RU" sz="1400" dirty="0">
                <a:latin typeface="Times New Roman" panose="02020603050405020304" pitchFamily="18" charset="0"/>
                <a:cs typeface="Times New Roman" panose="02020603050405020304" pitchFamily="18" charset="0"/>
              </a:rPr>
              <a:t>Попробуйте, пожалуйста, составить для себя рейтинг (например, ТОП-5) бед отечественного образования. Держу пари, что огромная бюрократическая отчетность в него точно войдет. Возможно, даже получит пальму первенства. Школа-бюрократическая и школа-реальная порой существует в параллельных мирах. Все бы ничего, но жизнь сразу в двух измерениях требует от директора слишком много ресурсов. Как экономить силы? Как стать эффективнее в борьбе с бумажным монстром?</a:t>
            </a:r>
          </a:p>
          <a:p>
            <a:r>
              <a:rPr lang="ru-RU" sz="1400" b="1" i="0" dirty="0">
                <a:latin typeface="Times New Roman" panose="02020603050405020304" pitchFamily="18" charset="0"/>
                <a:cs typeface="Times New Roman" panose="02020603050405020304" pitchFamily="18" charset="0"/>
              </a:rPr>
              <a:t>//Директор школы. – 2017. - № 3. – С. 32</a:t>
            </a:r>
            <a:r>
              <a:rPr lang="ru-RU" sz="1400" b="1" i="0" dirty="0" smtClean="0">
                <a:latin typeface="Times New Roman" panose="02020603050405020304" pitchFamily="18" charset="0"/>
                <a:cs typeface="Times New Roman" panose="02020603050405020304" pitchFamily="18" charset="0"/>
              </a:rPr>
              <a:t>.</a:t>
            </a:r>
            <a:endParaRPr lang="ru-RU" sz="1400" i="0" dirty="0" smtClean="0">
              <a:latin typeface="Times New Roman" panose="02020603050405020304" pitchFamily="18" charset="0"/>
              <a:cs typeface="Times New Roman" panose="02020603050405020304" pitchFamily="18" charset="0"/>
            </a:endParaRPr>
          </a:p>
          <a:p>
            <a:r>
              <a:rPr lang="ru-RU" sz="1400" i="0" dirty="0">
                <a:latin typeface="Times New Roman" panose="02020603050405020304" pitchFamily="18" charset="0"/>
                <a:cs typeface="Times New Roman" panose="02020603050405020304" pitchFamily="18" charset="0"/>
              </a:rPr>
              <a:t> </a:t>
            </a:r>
          </a:p>
          <a:p>
            <a:endParaRPr lang="ru-RU"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94</TotalTime>
  <Words>1773</Words>
  <Application>Microsoft Office PowerPoint</Application>
  <PresentationFormat>Экран (4:3)</PresentationFormat>
  <Paragraphs>243</Paragraphs>
  <Slides>17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17</vt:i4>
      </vt:variant>
    </vt:vector>
  </HeadingPairs>
  <TitlesOfParts>
    <vt:vector size="18" baseType="lpstr">
      <vt:lpstr>Office Theme</vt:lpstr>
      <vt:lpstr>«ОСНОВЫ ПЕДАГОГИЧЕСКОГО МЕНЕДЖМЕНТА» </vt:lpstr>
      <vt:lpstr>Презентация PowerPoint</vt:lpstr>
      <vt:lpstr>общего и профессионального образования</vt:lpstr>
      <vt:lpstr>общего и профессионального образования</vt:lpstr>
      <vt:lpstr>общего и профессионального образования</vt:lpstr>
      <vt:lpstr>общего и профессионального образования</vt:lpstr>
      <vt:lpstr>общего и профессионального образования</vt:lpstr>
      <vt:lpstr>общего и профессионального образования</vt:lpstr>
      <vt:lpstr>общего и профессионального образования</vt:lpstr>
      <vt:lpstr>общего и профессионального образования</vt:lpstr>
      <vt:lpstr>общего и профессионального образования</vt:lpstr>
      <vt:lpstr>общего и профессионального образования</vt:lpstr>
      <vt:lpstr>общего и профессионального образования</vt:lpstr>
      <vt:lpstr>общего и профессионального образования</vt:lpstr>
      <vt:lpstr>общего и профессионального образования</vt:lpstr>
      <vt:lpstr>общего и профессионального образования</vt:lpstr>
      <vt:lpstr>общего и профессионального образования</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Пользователь</dc:creator>
  <cp:lastModifiedBy>Roman</cp:lastModifiedBy>
  <cp:revision>15</cp:revision>
  <dcterms:created xsi:type="dcterms:W3CDTF">2022-01-18T07:37:40Z</dcterms:created>
  <dcterms:modified xsi:type="dcterms:W3CDTF">2022-02-07T11:33:36Z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2021-04-05T00:00:00Z</vt:filetime>
  </property>
  <property fmtid="{D5CDD505-2E9C-101B-9397-08002B2CF9AE}" pid="3" name="Creator">
    <vt:lpwstr>Microsoft® PowerPoint® 2010</vt:lpwstr>
  </property>
  <property fmtid="{D5CDD505-2E9C-101B-9397-08002B2CF9AE}" pid="4" name="LastSaved">
    <vt:filetime>2022-01-18T00:00:00Z</vt:filetime>
  </property>
</Properties>
</file>