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5" r:id="rId5"/>
    <p:sldId id="266" r:id="rId6"/>
    <p:sldId id="268" r:id="rId7"/>
    <p:sldId id="269" r:id="rId8"/>
    <p:sldId id="270" r:id="rId9"/>
    <p:sldId id="272" r:id="rId10"/>
    <p:sldId id="274" r:id="rId11"/>
    <p:sldId id="273" r:id="rId12"/>
    <p:sldId id="271" r:id="rId13"/>
    <p:sldId id="275" r:id="rId14"/>
    <p:sldId id="276" r:id="rId15"/>
    <p:sldId id="278" r:id="rId16"/>
    <p:sldId id="280" r:id="rId17"/>
    <p:sldId id="281" r:id="rId18"/>
    <p:sldId id="303" r:id="rId19"/>
    <p:sldId id="304" r:id="rId20"/>
    <p:sldId id="283" r:id="rId21"/>
    <p:sldId id="284" r:id="rId22"/>
    <p:sldId id="285" r:id="rId23"/>
    <p:sldId id="286" r:id="rId24"/>
    <p:sldId id="287" r:id="rId25"/>
    <p:sldId id="288" r:id="rId26"/>
    <p:sldId id="289" r:id="rId27"/>
    <p:sldId id="290" r:id="rId28"/>
    <p:sldId id="291" r:id="rId29"/>
    <p:sldId id="292" r:id="rId30"/>
    <p:sldId id="294" r:id="rId31"/>
    <p:sldId id="295" r:id="rId32"/>
    <p:sldId id="296" r:id="rId33"/>
    <p:sldId id="297" r:id="rId34"/>
    <p:sldId id="298" r:id="rId35"/>
    <p:sldId id="299" r:id="rId36"/>
    <p:sldId id="300" r:id="rId37"/>
    <p:sldId id="301" r:id="rId38"/>
    <p:sldId id="305"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9782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0361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124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6267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2C141-5E4D-49FD-ACDA-6317C5CFBE76}" type="datetimeFigureOut">
              <a:rPr lang="ru-RU" smtClean="0"/>
              <a:t>11.03.2022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2336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2C141-5E4D-49FD-ACDA-6317C5CFBE76}" type="datetimeFigureOut">
              <a:rPr lang="ru-RU" smtClean="0"/>
              <a:t>11.03.2022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1357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2C141-5E4D-49FD-ACDA-6317C5CFBE76}" type="datetimeFigureOut">
              <a:rPr lang="ru-RU" smtClean="0"/>
              <a:t>11.03.2022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270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2C141-5E4D-49FD-ACDA-6317C5CFBE76}" type="datetimeFigureOut">
              <a:rPr lang="ru-RU" smtClean="0"/>
              <a:t>11.03.2022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9685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2C141-5E4D-49FD-ACDA-6317C5CFBE76}" type="datetimeFigureOut">
              <a:rPr lang="ru-RU" smtClean="0"/>
              <a:t>11.03.2022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5065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11.03.2022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393211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11.03.2022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304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2C141-5E4D-49FD-ACDA-6317C5CFBE76}" type="datetimeFigureOut">
              <a:rPr lang="ru-RU" smtClean="0"/>
              <a:t>11.03.2022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DE7E-39E6-4003-BB84-40907B1A86D1}" type="slidenum">
              <a:rPr lang="ru-RU" smtClean="0"/>
              <a:t>‹#›</a:t>
            </a:fld>
            <a:endParaRPr lang="ru-RU"/>
          </a:p>
        </p:txBody>
      </p:sp>
    </p:spTree>
    <p:extLst>
      <p:ext uri="{BB962C8B-B14F-4D97-AF65-F5344CB8AC3E}">
        <p14:creationId xmlns:p14="http://schemas.microsoft.com/office/powerpoint/2010/main" val="179997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calameo.com/read/006398858e7568d103ac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calameo.com/read/00639885836c6e7166643" TargetMode="External"/><Relationship Id="rId5" Type="http://schemas.openxmlformats.org/officeDocument/2006/relationships/hyperlink" Target="https://ru.calameo.com/read/006398858886828282dc5" TargetMode="External"/><Relationship Id="rId4" Type="http://schemas.openxmlformats.org/officeDocument/2006/relationships/hyperlink" Target="https://ru.calameo.com/read/0063988584a631160eb4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calameo.com/read/00639885840daef4d4523"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calameo.com/read/006398858af6950af35d0" TargetMode="External"/><Relationship Id="rId5" Type="http://schemas.openxmlformats.org/officeDocument/2006/relationships/hyperlink" Target="https://ru.calameo.com/read/006398858429c8469c781" TargetMode="External"/><Relationship Id="rId4" Type="http://schemas.openxmlformats.org/officeDocument/2006/relationships/hyperlink" Target="https://ru.calameo.com/read/0063988585c349330f9b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u.calameo.com/read/00639885848064a6dfd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6745" y="2420888"/>
            <a:ext cx="7776864" cy="1569660"/>
          </a:xfrm>
          <a:prstGeom prst="rect">
            <a:avLst/>
          </a:prstGeom>
          <a:noFill/>
        </p:spPr>
        <p:txBody>
          <a:bodyPr wrap="square" rtlCol="0">
            <a:spAutoFit/>
          </a:bodyPr>
          <a:lstStyle/>
          <a:p>
            <a:pPr algn="ctr"/>
            <a:r>
              <a:rPr lang="ru-RU" sz="2400" b="1" dirty="0">
                <a:latin typeface="Times New Roman" pitchFamily="18" charset="0"/>
                <a:cs typeface="Times New Roman" pitchFamily="18" charset="0"/>
              </a:rPr>
              <a:t>«СОВРЕМЕННЫЕ ФОРМЫ ВЗАИМОДЕЙСТВИЯ</a:t>
            </a:r>
          </a:p>
          <a:p>
            <a:pPr algn="ctr"/>
            <a:r>
              <a:rPr lang="ru-RU" sz="2400" b="1" dirty="0">
                <a:latin typeface="Times New Roman" pitchFamily="18" charset="0"/>
                <a:cs typeface="Times New Roman" pitchFamily="18" charset="0"/>
              </a:rPr>
              <a:t>КЛАССНОГО РУКОВОДИТЕЛЯ</a:t>
            </a:r>
          </a:p>
          <a:p>
            <a:pPr algn="ctr"/>
            <a:r>
              <a:rPr lang="ru-RU" sz="2400" b="1" dirty="0">
                <a:latin typeface="Times New Roman" pitchFamily="18" charset="0"/>
                <a:cs typeface="Times New Roman" pitchFamily="18" charset="0"/>
              </a:rPr>
              <a:t>С СЕМЬЯМИ ОБУЧАЮЩИХСЯ</a:t>
            </a:r>
          </a:p>
          <a:p>
            <a:pPr algn="ctr"/>
            <a:r>
              <a:rPr lang="ru-RU" sz="2400" b="1" dirty="0">
                <a:latin typeface="Times New Roman" pitchFamily="18" charset="0"/>
                <a:cs typeface="Times New Roman" pitchFamily="18" charset="0"/>
              </a:rPr>
              <a:t>В ОБЩЕОБРАЗОВАТЕЛЬНЫХ ОРГАНИЗАЦИЯХ»</a:t>
            </a:r>
          </a:p>
        </p:txBody>
      </p:sp>
    </p:spTree>
    <p:extLst>
      <p:ext uri="{BB962C8B-B14F-4D97-AF65-F5344CB8AC3E}">
        <p14:creationId xmlns:p14="http://schemas.microsoft.com/office/powerpoint/2010/main" val="381628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38006" y="908720"/>
            <a:ext cx="8928992" cy="5447645"/>
          </a:xfrm>
          <a:prstGeom prst="rect">
            <a:avLst/>
          </a:prstGeom>
        </p:spPr>
        <p:txBody>
          <a:bodyPr wrap="square">
            <a:spAutoFit/>
          </a:bodyPr>
          <a:lstStyle/>
          <a:p>
            <a:pPr algn="just"/>
            <a:r>
              <a:rPr lang="ru-RU" sz="1600" b="1" dirty="0">
                <a:latin typeface="Times New Roman" pitchFamily="18" charset="0"/>
                <a:cs typeface="Times New Roman" pitchFamily="18" charset="0"/>
              </a:rPr>
              <a:t>9. Савина И.</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Оптимистический подход. Организация сотрудничества с семьями учеников.</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каждой семье бывают моменты, когда поведение любимого ребенка ставит взрослых в тупик. И родители время от времени совершают ошибки. Поэтому необходимо научить родителей такие ситуации предотвращать. Обучение родителей осуществляют различные институты: школа, средства массовой информации, специальные службы.</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//Учительская газета. – 2016. - №40. – С. 12</a:t>
            </a:r>
            <a:r>
              <a:rPr lang="ru-RU" sz="1600" b="1" dirty="0" smtClean="0">
                <a:latin typeface="Times New Roman" pitchFamily="18" charset="0"/>
                <a:cs typeface="Times New Roman" pitchFamily="18" charset="0"/>
              </a:rPr>
              <a:t>.</a:t>
            </a: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10. Якушина Е.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Работа классного руководителя с социальными сетями.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Рекомендации классным руководителям и педагогам-организаторам. Как использовать сетевые средства для коммуникации. Сетевая коммуникация с учениками и их родителями. Как использовать социальные сети. Создание и ведение группы в социальных сетях. Отслеживание активности детей и родителей.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//Народное образование. – 2016. - №7-8. – С. 145</a:t>
            </a:r>
            <a:r>
              <a:rPr lang="ru-RU" sz="1600" b="1" dirty="0" smtClean="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88447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7504" y="559442"/>
            <a:ext cx="8928992" cy="1077218"/>
          </a:xfrm>
          <a:prstGeom prst="rect">
            <a:avLst/>
          </a:prstGeom>
        </p:spPr>
        <p:txBody>
          <a:bodyPr wrap="square">
            <a:spAutoFit/>
          </a:bodyPr>
          <a:lstStyle/>
          <a:p>
            <a:pPr algn="just"/>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6" name="Прямоугольник 5"/>
          <p:cNvSpPr/>
          <p:nvPr/>
        </p:nvSpPr>
        <p:spPr>
          <a:xfrm>
            <a:off x="138006" y="908720"/>
            <a:ext cx="8928992" cy="6924973"/>
          </a:xfrm>
          <a:prstGeom prst="rect">
            <a:avLst/>
          </a:prstGeom>
        </p:spPr>
        <p:txBody>
          <a:bodyPr wrap="square">
            <a:spAutoFit/>
          </a:bodyPr>
          <a:lstStyle/>
          <a:p>
            <a:pPr algn="just"/>
            <a:r>
              <a:rPr lang="ru-RU" sz="1600" b="1" dirty="0">
                <a:latin typeface="Times New Roman" pitchFamily="18" charset="0"/>
                <a:cs typeface="Times New Roman" pitchFamily="18" charset="0"/>
              </a:rPr>
              <a:t>11. </a:t>
            </a:r>
            <a:r>
              <a:rPr lang="ru-RU" sz="1600" b="1" dirty="0" err="1">
                <a:latin typeface="Times New Roman" pitchFamily="18" charset="0"/>
                <a:cs typeface="Times New Roman" pitchFamily="18" charset="0"/>
              </a:rPr>
              <a:t>Шантырь</a:t>
            </a:r>
            <a:r>
              <a:rPr lang="ru-RU" sz="1600" b="1" dirty="0">
                <a:latin typeface="Times New Roman" pitchFamily="18" charset="0"/>
                <a:cs typeface="Times New Roman" pitchFamily="18" charset="0"/>
              </a:rPr>
              <a:t> Е. Е.</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Психологические основы роста авторитета личности классного руководителя.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данной статье раскрываются психологические основы роста авторитета личности классного руководителя. Они включают в себя прежде всего формирование нового мировоззрения к окружающему миру и, в частности, к должности классного руководителя, чья деятельность должна осуществляться с учетом половой принадлежности детей и подростков. Основной смысл этого мировоззрения – это выбор нового отношения к себе и к конкретной школьной ситуации с целью развития новых личностных качеств ученика, а не борьба с его недостатками и их устранение. При этом деятельность классного руководителя, как и других школьных специалистов, должна строиться на базе адекватных и кратких интерпретаций основных понятий и терминов, которые используются в системе школьного образования: обучение, воспитание, классный руководитель, личность и некоторых других. В работе предложены эти определения, психологическая значимость которых, по мнению автора, может способствовать более эффективной работе педагогов.</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//Школьные технологии. – 2015. - №6. – С. 10.</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12. Курбанов М. С.</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Влияние педагогической позиции педагога на формирование творческой активности школьников.</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рассматриваются условия формирования творческой активности школьников. Влияние на решение этой актуальной проблемы позиции школы и классных руководителей.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//Инновации в образовании. – 2016. - №11. – С. 152.</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2810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980728"/>
            <a:ext cx="8928992" cy="5693866"/>
          </a:xfrm>
          <a:prstGeom prst="rect">
            <a:avLst/>
          </a:prstGeom>
        </p:spPr>
        <p:txBody>
          <a:bodyPr wrap="square">
            <a:spAutoFit/>
          </a:bodyPr>
          <a:lstStyle/>
          <a:p>
            <a:pPr algn="just"/>
            <a:r>
              <a:rPr lang="ru-RU" sz="1600" b="1" dirty="0">
                <a:latin typeface="Times New Roman" pitchFamily="18" charset="0"/>
                <a:cs typeface="Times New Roman" pitchFamily="18" charset="0"/>
              </a:rPr>
              <a:t>13. </a:t>
            </a:r>
            <a:r>
              <a:rPr lang="ru-RU" sz="1600" b="1" dirty="0" err="1">
                <a:latin typeface="Times New Roman" pitchFamily="18" charset="0"/>
                <a:cs typeface="Times New Roman" pitchFamily="18" charset="0"/>
              </a:rPr>
              <a:t>Алексютина</a:t>
            </a:r>
            <a:r>
              <a:rPr lang="ru-RU" sz="1600" b="1" dirty="0">
                <a:latin typeface="Times New Roman" pitchFamily="18" charset="0"/>
                <a:cs typeface="Times New Roman" pitchFamily="18" charset="0"/>
              </a:rPr>
              <a:t> Н.</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Мамы классные важны, мамы классные нужны.</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Нужен ли классный руководитель? И кому в большей степени: ученикам, родителям, школе? Если создавать портрет классного руководителя, то каковы его черты? Эти вопросы обсуждались на учредительном съезде Ассоциации классных руководителей в рамках VI Петербургского образовательного форума.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//Учительская газета. – 2015. - № 19. – С. 7.</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14. Булгакова Л. М.</a:t>
            </a:r>
            <a:endParaRPr lang="ru-RU"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Здоровьесберегающие</a:t>
            </a:r>
            <a:r>
              <a:rPr lang="ru-RU" sz="1600" dirty="0">
                <a:latin typeface="Times New Roman" pitchFamily="18" charset="0"/>
                <a:cs typeface="Times New Roman" pitchFamily="18" charset="0"/>
              </a:rPr>
              <a:t> технологии в работе классного руководителя как средство формирования здорового образа жизни школьника.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Статья представляет собой описание педагогического опыта работы классного руководителя в формате информационной карты и текста, раскрывающего основные положения деятельности педагога по формированию здорового образа жизни школьника.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//Методист. – 2015. - №7. – С. 49.</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94020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571041"/>
            <a:ext cx="8928992" cy="7171194"/>
          </a:xfrm>
          <a:prstGeom prst="rect">
            <a:avLst/>
          </a:prstGeom>
        </p:spPr>
        <p:txBody>
          <a:bodyPr wrap="square">
            <a:spAutoFit/>
          </a:bodyPr>
          <a:lstStyle/>
          <a:p>
            <a:pPr algn="just"/>
            <a:r>
              <a:rPr lang="ru-RU" sz="1600" b="1" dirty="0">
                <a:latin typeface="Times New Roman" pitchFamily="18" charset="0"/>
                <a:cs typeface="Times New Roman" pitchFamily="18" charset="0"/>
              </a:rPr>
              <a:t>15. Нечаев М. П.</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Системный подход к организации работы классного руководителя с родителями обучающихся.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Одной из главных социально-образовательных проблем на сегодняшний день по-прежнему остается отчуждение семьи от образовательного учреждения, педагогов – от семьи, родителей – от интересов ребенка. Создание единой воспитывающей среды, в которой гармонично развивается личность ребенка, приобщение родителей к целенаправленному процессу воспитательной работы – вот основная задача классного руководителя и школы в целом.</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2015. - №7. – С. 4.</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16. </a:t>
            </a:r>
            <a:r>
              <a:rPr lang="ru-RU" sz="1600" b="1" dirty="0" err="1">
                <a:latin typeface="Times New Roman" pitchFamily="18" charset="0"/>
                <a:cs typeface="Times New Roman" pitchFamily="18" charset="0"/>
              </a:rPr>
              <a:t>Бужилова</a:t>
            </a:r>
            <a:r>
              <a:rPr lang="ru-RU" sz="1600" b="1" dirty="0">
                <a:latin typeface="Times New Roman" pitchFamily="18" charset="0"/>
                <a:cs typeface="Times New Roman" pitchFamily="18" charset="0"/>
              </a:rPr>
              <a:t> О.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Наиболее очевидные ошибки в воспитании и рекомендации родителям и учителям.</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подробно разобраны очевидные ошибки, зарождающиеся именно в семье и даны нужные рекомендации в становлении личности детей, рассмотрена общественная среда ребенка и т. д.</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2015. - №5. – С. 40.</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17. Нестерова И. П.</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Психолого-педагогические характеристики воспитанниц класса.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Воспитателем приведен пример характеристик на каждую из воспитанниц 9 класса «Московского кадетского корпуса «Пансион воспитанница Министерства обороны РФ»»</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2015. - №5. – С. 49.</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25973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764704"/>
            <a:ext cx="8928992" cy="6340197"/>
          </a:xfrm>
          <a:prstGeom prst="rect">
            <a:avLst/>
          </a:prstGeom>
        </p:spPr>
        <p:txBody>
          <a:bodyPr wrap="square">
            <a:spAutoFit/>
          </a:bodyPr>
          <a:lstStyle/>
          <a:p>
            <a:pPr algn="just"/>
            <a:r>
              <a:rPr lang="ru-RU" sz="1600" b="1" dirty="0">
                <a:latin typeface="Times New Roman" pitchFamily="18" charset="0"/>
                <a:cs typeface="Times New Roman" pitchFamily="18" charset="0"/>
              </a:rPr>
              <a:t>18. Пикалова Г.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Место родительских собраний в работе классного руководителя, методика их подготовки и проведения.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процессе обучения полноправными участниками являются три стороны: ученики, учителя и родители. Сделать родителей союзниками в борьбе против того, что мешает ребенку полноценно развиваться, и раскрыть весь свой потенциал - важная задача школы и традиционно одна из самых сложных для педагога. Причин сложности несколько: одни обусловлены работой самого учителя, другие кроются в том отношении к школе, которое насаждалось в последние годы в России.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2015. - №6. – С. 95.</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19.</a:t>
            </a:r>
            <a:r>
              <a:rPr lang="ru-RU" sz="1600"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Попова М.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Классный руководитель - вдохновитель и организатор жизни учащегося «здесь и сейчас».</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отражены аспекты организационно–педагогической деятельности, как условия осознания личной значимости в классном коллективе и перспективы успешности в будущем преобразовании мира.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//Эксперимент и инновации в школе. – 2015. - №3. – С. 13.</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1546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764704"/>
            <a:ext cx="8816724" cy="7694414"/>
          </a:xfrm>
          <a:prstGeom prst="rect">
            <a:avLst/>
          </a:prstGeom>
        </p:spPr>
        <p:txBody>
          <a:bodyPr wrap="square">
            <a:spAutoFit/>
          </a:bodyPr>
          <a:lstStyle/>
          <a:p>
            <a:pPr algn="ctr"/>
            <a:r>
              <a:rPr lang="ru-RU" sz="1600" b="1" dirty="0">
                <a:latin typeface="Times New Roman" pitchFamily="18" charset="0"/>
                <a:cs typeface="Times New Roman" pitchFamily="18" charset="0"/>
              </a:rPr>
              <a:t>КАТАЛОГ СТАТЕЙ</a:t>
            </a:r>
            <a:endParaRPr lang="ru-RU" sz="1600" dirty="0">
              <a:latin typeface="Times New Roman" pitchFamily="18" charset="0"/>
              <a:cs typeface="Times New Roman" pitchFamily="18" charset="0"/>
            </a:endParaRPr>
          </a:p>
          <a:p>
            <a:pPr algn="ctr"/>
            <a:r>
              <a:rPr lang="ru-RU" sz="1600" b="1" dirty="0">
                <a:latin typeface="Times New Roman" pitchFamily="18" charset="0"/>
                <a:cs typeface="Times New Roman" pitchFamily="18" charset="0"/>
              </a:rPr>
              <a:t>РАЗДЕЛ «РАБОТА С РОДИТЕЛЯМИ»</a:t>
            </a:r>
            <a:endParaRPr lang="ru-RU" sz="1600" dirty="0">
              <a:latin typeface="Times New Roman" pitchFamily="18" charset="0"/>
              <a:cs typeface="Times New Roman" pitchFamily="18" charset="0"/>
            </a:endParaRPr>
          </a:p>
          <a:p>
            <a:r>
              <a:rPr lang="ru-RU" sz="1600" b="1" dirty="0"/>
              <a:t> </a:t>
            </a:r>
            <a:endParaRPr lang="ru-RU" sz="1600" dirty="0"/>
          </a:p>
          <a:p>
            <a:pPr algn="just"/>
            <a:r>
              <a:rPr lang="ru-RU" sz="1600" b="1" dirty="0">
                <a:latin typeface="Times New Roman" pitchFamily="18" charset="0"/>
                <a:cs typeface="Times New Roman" pitchFamily="18" charset="0"/>
              </a:rPr>
              <a:t>1. Троицкая И. Ю.</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Взаимодействие учителя и родителей – условие успешной адаптации первоклассников к школе.</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обосновывается актуальность проблемы взаимодействия педагогов и родителей первоклассников в начальный период обучения. Подчеркивается, что оптимизация этого процесса может быть достигнута путем создания общих интересов, взаимной поддержки в решении проблем воспитания детей и выстраивания совместной деятельности, вовлечения родителей в педагогический процесс. Предлагаются конкретные способы взаимодействия педагога и семьи по указанным направлениям.</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2020. - №11. – С. 26.</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 Никулина М.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Психолого-педагогическая культура родителей как фактор формирования готовности ребенка к обучению в школе.</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раскрывается проблема повышения психолого-педагогической культуры родителей, являющейся важным фактором обеспечения качественной подготовки детей к обучению в школе. Обозначены подходы к пониманию феноменов «готовности к школьному обучению», «психолого-педагогическая культура родителей», выделены их структурные компоненты. Автор раскрывает позицию современных родителей в процессе подготовки детей к обучению в школе.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//Методист. – 2020. - №10. – С. 49.</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87449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764704"/>
            <a:ext cx="8816724" cy="7448193"/>
          </a:xfrm>
          <a:prstGeom prst="rect">
            <a:avLst/>
          </a:prstGeom>
        </p:spPr>
        <p:txBody>
          <a:bodyPr wrap="square">
            <a:spAutoFit/>
          </a:bodyPr>
          <a:lstStyle/>
          <a:p>
            <a:pPr algn="just"/>
            <a:r>
              <a:rPr lang="ru-RU" sz="1600" b="1" dirty="0">
                <a:latin typeface="Times New Roman" pitchFamily="18" charset="0"/>
                <a:cs typeface="Times New Roman" pitchFamily="18" charset="0"/>
              </a:rPr>
              <a:t>3. Величко И. П.</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Семейный клуб – перспективная форма работы с родителями.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Каждая ли семья может справиться сегодня с поставленными перед задачами по воспитанию ребенка? Практика показывает, что многие семьи не справляются. В семьях наблюдается жестокое отношение как к ребенку, так и друг к другу, отсутствие заботы о ребенке, что приводит к развитию детской преступности, социального сиротства. Именно поэтому важность создания семейного клуба очень велика. Автор статьи предлагает несколько сценариев по задействованию детей и их родителей в общих играх.</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//Дополнительное образование и воспитание. – 2019. - №5. – С. 49.</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4. </a:t>
            </a:r>
            <a:r>
              <a:rPr lang="ru-RU" sz="1600" b="1" dirty="0" err="1">
                <a:latin typeface="Times New Roman" pitchFamily="18" charset="0"/>
                <a:cs typeface="Times New Roman" pitchFamily="18" charset="0"/>
              </a:rPr>
              <a:t>Начаров</a:t>
            </a:r>
            <a:r>
              <a:rPr lang="ru-RU" sz="1600" b="1" dirty="0">
                <a:latin typeface="Times New Roman" pitchFamily="18" charset="0"/>
                <a:cs typeface="Times New Roman" pitchFamily="18" charset="0"/>
              </a:rPr>
              <a:t> М.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Помощь семье в воспитании детей как императив педагога.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описываются формы взаимодействия школы с семьей.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2019. - №8. – С. 9.</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5. Копылова Л.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Работа с родителями как важный элемент формирования устойчивой образовательной мотивации учащихся.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методист Центра развития творчества детей и юношества г. Пензы рассказывает об опыте работы и о формах взаимодействия с родителями учащихся.</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//Дополнительное образование и воспитание. – 2019. - №6. – С. 26.</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4448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764704"/>
            <a:ext cx="8816724" cy="7201972"/>
          </a:xfrm>
          <a:prstGeom prst="rect">
            <a:avLst/>
          </a:prstGeom>
        </p:spPr>
        <p:txBody>
          <a:bodyPr wrap="square">
            <a:spAutoFit/>
          </a:bodyPr>
          <a:lstStyle/>
          <a:p>
            <a:pPr algn="just"/>
            <a:r>
              <a:rPr lang="ru-RU" sz="1600" b="1" dirty="0">
                <a:latin typeface="Times New Roman" pitchFamily="18" charset="0"/>
                <a:cs typeface="Times New Roman" pitchFamily="18" charset="0"/>
              </a:rPr>
              <a:t>6. </a:t>
            </a:r>
            <a:r>
              <a:rPr lang="ru-RU" sz="1600" b="1" dirty="0" err="1">
                <a:latin typeface="Times New Roman" pitchFamily="18" charset="0"/>
                <a:cs typeface="Times New Roman" pitchFamily="18" charset="0"/>
              </a:rPr>
              <a:t>Залазаева</a:t>
            </a:r>
            <a:r>
              <a:rPr lang="ru-RU" sz="1600" b="1" dirty="0">
                <a:latin typeface="Times New Roman" pitchFamily="18" charset="0"/>
                <a:cs typeface="Times New Roman" pitchFamily="18" charset="0"/>
              </a:rPr>
              <a:t> Е.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Система работы с родителями как компонент успешной деятельности творческого коллектива.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Одним из главных принципов государственной политики является развитие личности ребенка. Его реализация возможна лишь при объединении усилий всех заинтересованных социальных и государственных институтов. Приоритетной задачей учреждений дополнительного образования является установление партнерских отношений с семьей каждого воспитанника, создание атмосферы взаимной поддержки и общности интересов. Автор статьи делится опытом в организации сотрудничества Дворца творчества детей и молодежи г. Норильска и семей воспитанников. Тесное взаимодействие педагогов, детей и родителей позволяет повысить авторитет родителей, улучшить микроклимат в семье и коллективе, полноценно и гармонично развивать детей.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//Дополнительное образование и воспитание. – 2018. - №1. – С. 14.</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7. </a:t>
            </a:r>
            <a:r>
              <a:rPr lang="ru-RU" sz="1600" b="1" dirty="0" err="1">
                <a:latin typeface="Times New Roman" pitchFamily="18" charset="0"/>
                <a:cs typeface="Times New Roman" pitchFamily="18" charset="0"/>
              </a:rPr>
              <a:t>Жирякова</a:t>
            </a:r>
            <a:r>
              <a:rPr lang="ru-RU" sz="1600" b="1" dirty="0">
                <a:latin typeface="Times New Roman" pitchFamily="18" charset="0"/>
                <a:cs typeface="Times New Roman" pitchFamily="18" charset="0"/>
              </a:rPr>
              <a:t> С. Н., Усова С. И.</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Социальное проектирование как одна из эффективных форм родительского просвещения.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рассматривается проблема ответственного </a:t>
            </a:r>
            <a:r>
              <a:rPr lang="ru-RU" sz="1600" i="1" dirty="0" err="1">
                <a:latin typeface="Times New Roman" pitchFamily="18" charset="0"/>
                <a:cs typeface="Times New Roman" pitchFamily="18" charset="0"/>
              </a:rPr>
              <a:t>родительства</a:t>
            </a:r>
            <a:r>
              <a:rPr lang="ru-RU" sz="1600" i="1" dirty="0">
                <a:latin typeface="Times New Roman" pitchFamily="18" charset="0"/>
                <a:cs typeface="Times New Roman" pitchFamily="18" charset="0"/>
              </a:rPr>
              <a:t>, актуализируются вопросы просвещения родителей как способа, стимулирующего активность всех субъектов образовательного и воспитательного процесса, а также представлен опыт муниципального образования по организации просветительской работы с родительским сообществом посредством социального проектирования.</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//Методист. – 2017. - №1. – С. 25.</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16266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764704"/>
            <a:ext cx="8816724" cy="7417415"/>
          </a:xfrm>
          <a:prstGeom prst="rect">
            <a:avLst/>
          </a:prstGeom>
        </p:spPr>
        <p:txBody>
          <a:bodyPr wrap="square">
            <a:spAutoFit/>
          </a:bodyPr>
          <a:lstStyle/>
          <a:p>
            <a:pPr algn="just"/>
            <a:r>
              <a:rPr lang="ru-RU" sz="1600" b="1" dirty="0">
                <a:latin typeface="Times New Roman" pitchFamily="18" charset="0"/>
                <a:cs typeface="Times New Roman" pitchFamily="18" charset="0"/>
              </a:rPr>
              <a:t>8. </a:t>
            </a:r>
            <a:r>
              <a:rPr lang="ru-RU" sz="1600" dirty="0">
                <a:latin typeface="Times New Roman" pitchFamily="18" charset="0"/>
                <a:cs typeface="Times New Roman" pitchFamily="18" charset="0"/>
              </a:rPr>
              <a:t>Нашей стране нужна эффективная система подготовки родителей к воспитанию детей (интервью академика РАО С. В. </a:t>
            </a:r>
            <a:r>
              <a:rPr lang="ru-RU" sz="1600" dirty="0" err="1">
                <a:latin typeface="Times New Roman" pitchFamily="18" charset="0"/>
                <a:cs typeface="Times New Roman" pitchFamily="18" charset="0"/>
              </a:rPr>
              <a:t>Дармодехина</a:t>
            </a:r>
            <a:r>
              <a:rPr lang="ru-RU" sz="1600" dirty="0">
                <a:latin typeface="Times New Roman" pitchFamily="18" charset="0"/>
                <a:cs typeface="Times New Roman" pitchFamily="18" charset="0"/>
              </a:rPr>
              <a:t>).</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интервью академика Российской академии образования С. В. </a:t>
            </a:r>
            <a:r>
              <a:rPr lang="ru-RU" sz="1600" i="1" dirty="0" err="1">
                <a:latin typeface="Times New Roman" pitchFamily="18" charset="0"/>
                <a:cs typeface="Times New Roman" pitchFamily="18" charset="0"/>
              </a:rPr>
              <a:t>Дармодехина</a:t>
            </a:r>
            <a:r>
              <a:rPr lang="ru-RU" sz="1600" i="1" dirty="0">
                <a:latin typeface="Times New Roman" pitchFamily="18" charset="0"/>
                <a:cs typeface="Times New Roman" pitchFamily="18" charset="0"/>
              </a:rPr>
              <a:t> главному редактору журнала «Воспитание школьников» Г. С. Семенову даны ответы на следующие вопросы: «С чем связана высокая актуальность проблемы подготовки родителей к воспитанию детей? Что мешает создать специальную систему подготовки родителей? И что происходит в социальной, семейной практике? Какие методологические подходы должны быть положены в основу построения системы подготовки родителей? Какие меры следует предпринять в направлении развития нормативно-правовой базы по обсуждаемой проблеме? Какими должны быть механизмы реализации системы просвещения родителей? Каковы основные требования к системе подготовки родителей? Каким должно быть в этой связи информационно-методическое обеспечение? Какие ключевые проблемы видите в сфере отечественного воспитания, от состояния и стратегии развития которого во многом зависит эффективность подготовки родителей к воспитанию детей?»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//Воспитание школьников. – 2017. - №3. – С. 13.</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9. </a:t>
            </a:r>
            <a:r>
              <a:rPr lang="ru-RU" sz="1600" b="1" dirty="0" err="1">
                <a:latin typeface="Times New Roman" pitchFamily="18" charset="0"/>
                <a:cs typeface="Times New Roman" pitchFamily="18" charset="0"/>
              </a:rPr>
              <a:t>Креславская</a:t>
            </a:r>
            <a:r>
              <a:rPr lang="ru-RU" sz="1600" b="1" dirty="0">
                <a:latin typeface="Times New Roman" pitchFamily="18" charset="0"/>
                <a:cs typeface="Times New Roman" pitchFamily="18" charset="0"/>
              </a:rPr>
              <a:t> Т.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Эффективные формы взаимодействия педагога с родителями учащихся.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рассматриваются виды и формы взаимодействия школы и семьи, а также одна из дискуссионных форм общения родителей и педагогов - родительский ринг.</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2017. - №2. – С. 76.</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44591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5"/>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609542"/>
            <a:ext cx="8816724" cy="7417415"/>
          </a:xfrm>
          <a:prstGeom prst="rect">
            <a:avLst/>
          </a:prstGeom>
        </p:spPr>
        <p:txBody>
          <a:bodyPr wrap="square">
            <a:spAutoFit/>
          </a:bodyPr>
          <a:lstStyle/>
          <a:p>
            <a:pPr algn="just"/>
            <a:r>
              <a:rPr lang="ru-RU" sz="1600" b="1" dirty="0">
                <a:latin typeface="Times New Roman" pitchFamily="18" charset="0"/>
                <a:cs typeface="Times New Roman" pitchFamily="18" charset="0"/>
              </a:rPr>
              <a:t>10. </a:t>
            </a:r>
            <a:r>
              <a:rPr lang="ru-RU" sz="1600" b="1" dirty="0" err="1">
                <a:latin typeface="Times New Roman" pitchFamily="18" charset="0"/>
                <a:cs typeface="Times New Roman" pitchFamily="18" charset="0"/>
              </a:rPr>
              <a:t>Безверхова</a:t>
            </a:r>
            <a:r>
              <a:rPr lang="ru-RU" sz="1600" b="1" dirty="0">
                <a:latin typeface="Times New Roman" pitchFamily="18" charset="0"/>
                <a:cs typeface="Times New Roman" pitchFamily="18" charset="0"/>
              </a:rPr>
              <a:t> А. Г.</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Родительское собрание «Домашние уроки. Как помочь ребенку учиться».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Обучение в школе - очень важный , наиболее сложный и ответственный момент в жизни детей. Изменяется вся жизнь ребёнка. Все родители мечтают, чтобы их ребёнок хорошо учился. Материал собрания поможет классному руководителю рассказать о трудностях, которые встретятся ребёнку в школьной жизни. Даст рекомендации как помочь родителям преодолеть эти трудности. Научит родителей помочь ребёнку учиться.</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//Завуч начальной школы. – 2017. - №3. – С. 96.</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11. Богомолова М. И., Заиграева Н.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Интерактивные формы работы с родителями младших школьников.</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Представлен опыт сотрудничества с активными родителями, которые постепенно осваивают роль настоящих партнеров в деле воспитания и развития личности младших школьников.</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2017. - №10. – С. 14.</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12.</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Кормилицина</a:t>
            </a:r>
            <a:r>
              <a:rPr lang="ru-RU" sz="1600" b="1" dirty="0">
                <a:latin typeface="Times New Roman" pitchFamily="18" charset="0"/>
                <a:cs typeface="Times New Roman" pitchFamily="18" charset="0"/>
              </a:rPr>
              <a:t> И.</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Учитель и родители: «Секреты» общения.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Поддержка, готовность помочь, доброе слово - вот что в первую очередь ждут родители от учителя в трудных педагогических ситуациях. Но каждому педагогу всегда нужно помнить, что соблюдение правил общения учителя и родителей - залог успешного воспитания и обучения ребёнка.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//Учитель. – 2017. - №3. – С. 58.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54669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3635896" y="574879"/>
            <a:ext cx="2285497" cy="523220"/>
          </a:xfrm>
          <a:prstGeom prst="rect">
            <a:avLst/>
          </a:prstGeom>
        </p:spPr>
        <p:txBody>
          <a:bodyPr wrap="none">
            <a:spAutoFit/>
          </a:bodyPr>
          <a:lstStyle/>
          <a:p>
            <a:r>
              <a:rPr lang="ru-RU" sz="2800" b="1" dirty="0">
                <a:latin typeface="Times New Roman" pitchFamily="18" charset="0"/>
                <a:cs typeface="Times New Roman" pitchFamily="18" charset="0"/>
              </a:rPr>
              <a:t>Содержание:</a:t>
            </a:r>
            <a:endParaRPr lang="ru-RU" sz="2800" dirty="0">
              <a:latin typeface="Times New Roman" pitchFamily="18" charset="0"/>
              <a:cs typeface="Times New Roman" pitchFamily="18" charset="0"/>
            </a:endParaRPr>
          </a:p>
        </p:txBody>
      </p:sp>
      <p:sp>
        <p:nvSpPr>
          <p:cNvPr id="6" name="Прямоугольник 5"/>
          <p:cNvSpPr/>
          <p:nvPr/>
        </p:nvSpPr>
        <p:spPr>
          <a:xfrm>
            <a:off x="604229" y="1280753"/>
            <a:ext cx="3141694" cy="523220"/>
          </a:xfrm>
          <a:prstGeom prst="rect">
            <a:avLst/>
          </a:prstGeom>
        </p:spPr>
        <p:txBody>
          <a:bodyPr wrap="none">
            <a:spAutoFit/>
          </a:bodyPr>
          <a:lstStyle/>
          <a:p>
            <a:r>
              <a:rPr lang="ru-RU" sz="2800" dirty="0" smtClean="0">
                <a:latin typeface="Times New Roman" pitchFamily="18" charset="0"/>
                <a:cs typeface="Times New Roman" pitchFamily="18" charset="0"/>
              </a:rPr>
              <a:t>1. Издания </a:t>
            </a:r>
            <a:r>
              <a:rPr lang="ru-RU" sz="2800" dirty="0">
                <a:latin typeface="Times New Roman" pitchFamily="18" charset="0"/>
                <a:cs typeface="Times New Roman" pitchFamily="18" charset="0"/>
              </a:rPr>
              <a:t>СОИРО</a:t>
            </a:r>
          </a:p>
        </p:txBody>
      </p:sp>
      <p:sp>
        <p:nvSpPr>
          <p:cNvPr id="8" name="Прямоугольник 7"/>
          <p:cNvSpPr/>
          <p:nvPr/>
        </p:nvSpPr>
        <p:spPr>
          <a:xfrm>
            <a:off x="604228" y="2375877"/>
            <a:ext cx="8072227" cy="523220"/>
          </a:xfrm>
          <a:prstGeom prst="rect">
            <a:avLst/>
          </a:prstGeom>
        </p:spPr>
        <p:txBody>
          <a:bodyPr wrap="square">
            <a:spAutoFit/>
          </a:bodyPr>
          <a:lstStyle/>
          <a:p>
            <a:r>
              <a:rPr lang="ru-RU" sz="2800" dirty="0" smtClean="0">
                <a:latin typeface="Times New Roman" pitchFamily="18" charset="0"/>
                <a:cs typeface="Times New Roman" pitchFamily="18" charset="0"/>
              </a:rPr>
              <a:t>2. Каталог </a:t>
            </a:r>
            <a:r>
              <a:rPr lang="ru-RU" sz="2800" dirty="0">
                <a:latin typeface="Times New Roman" pitchFamily="18" charset="0"/>
                <a:cs typeface="Times New Roman" pitchFamily="18" charset="0"/>
              </a:rPr>
              <a:t>статей. Раздел «Классный руководитель»</a:t>
            </a:r>
          </a:p>
        </p:txBody>
      </p:sp>
      <p:sp>
        <p:nvSpPr>
          <p:cNvPr id="9" name="Прямоугольник 8"/>
          <p:cNvSpPr/>
          <p:nvPr/>
        </p:nvSpPr>
        <p:spPr>
          <a:xfrm>
            <a:off x="604229" y="3471001"/>
            <a:ext cx="8072226" cy="523220"/>
          </a:xfrm>
          <a:prstGeom prst="rect">
            <a:avLst/>
          </a:prstGeom>
        </p:spPr>
        <p:txBody>
          <a:bodyPr wrap="square">
            <a:spAutoFit/>
          </a:bodyPr>
          <a:lstStyle/>
          <a:p>
            <a:r>
              <a:rPr lang="ru-RU" sz="2800" dirty="0" smtClean="0">
                <a:latin typeface="Times New Roman" pitchFamily="18" charset="0"/>
                <a:cs typeface="Times New Roman" pitchFamily="18" charset="0"/>
              </a:rPr>
              <a:t>3. Каталог </a:t>
            </a:r>
            <a:r>
              <a:rPr lang="ru-RU" sz="2800" dirty="0">
                <a:latin typeface="Times New Roman" pitchFamily="18" charset="0"/>
                <a:cs typeface="Times New Roman" pitchFamily="18" charset="0"/>
              </a:rPr>
              <a:t>статей. Раздел «Работа с родителями»</a:t>
            </a:r>
          </a:p>
        </p:txBody>
      </p:sp>
      <p:sp>
        <p:nvSpPr>
          <p:cNvPr id="10" name="Прямоугольник 9"/>
          <p:cNvSpPr/>
          <p:nvPr/>
        </p:nvSpPr>
        <p:spPr>
          <a:xfrm>
            <a:off x="604228" y="4566125"/>
            <a:ext cx="8216243" cy="523220"/>
          </a:xfrm>
          <a:prstGeom prst="rect">
            <a:avLst/>
          </a:prstGeom>
        </p:spPr>
        <p:txBody>
          <a:bodyPr wrap="square">
            <a:spAutoFit/>
          </a:bodyPr>
          <a:lstStyle/>
          <a:p>
            <a:r>
              <a:rPr lang="ru-RU" sz="2800" dirty="0" smtClean="0">
                <a:latin typeface="Times New Roman" pitchFamily="18" charset="0"/>
                <a:cs typeface="Times New Roman" pitchFamily="18" charset="0"/>
              </a:rPr>
              <a:t>4. Каталог </a:t>
            </a:r>
            <a:r>
              <a:rPr lang="ru-RU" sz="2800" dirty="0">
                <a:latin typeface="Times New Roman" pitchFamily="18" charset="0"/>
                <a:cs typeface="Times New Roman" pitchFamily="18" charset="0"/>
              </a:rPr>
              <a:t>статей. Раздел «Воспитание в семье»</a:t>
            </a:r>
          </a:p>
        </p:txBody>
      </p:sp>
      <p:sp>
        <p:nvSpPr>
          <p:cNvPr id="11" name="Прямоугольник 10"/>
          <p:cNvSpPr/>
          <p:nvPr/>
        </p:nvSpPr>
        <p:spPr>
          <a:xfrm>
            <a:off x="604229" y="5661248"/>
            <a:ext cx="6749284" cy="523220"/>
          </a:xfrm>
          <a:prstGeom prst="rect">
            <a:avLst/>
          </a:prstGeom>
        </p:spPr>
        <p:txBody>
          <a:bodyPr wrap="none">
            <a:spAutoFit/>
          </a:bodyPr>
          <a:lstStyle/>
          <a:p>
            <a:r>
              <a:rPr lang="ru-RU" sz="2800" dirty="0" smtClean="0">
                <a:latin typeface="Times New Roman" pitchFamily="18" charset="0"/>
                <a:cs typeface="Times New Roman" pitchFamily="18" charset="0"/>
              </a:rPr>
              <a:t>5. Каталог </a:t>
            </a:r>
            <a:r>
              <a:rPr lang="ru-RU" sz="2800" dirty="0">
                <a:latin typeface="Times New Roman" pitchFamily="18" charset="0"/>
                <a:cs typeface="Times New Roman" pitchFamily="18" charset="0"/>
              </a:rPr>
              <a:t>статей. Раздел «Школа и семья»</a:t>
            </a:r>
          </a:p>
        </p:txBody>
      </p:sp>
    </p:spTree>
    <p:extLst>
      <p:ext uri="{BB962C8B-B14F-4D97-AF65-F5344CB8AC3E}">
        <p14:creationId xmlns:p14="http://schemas.microsoft.com/office/powerpoint/2010/main" val="536644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800497"/>
            <a:ext cx="8816724" cy="6178614"/>
          </a:xfrm>
          <a:prstGeom prst="rect">
            <a:avLst/>
          </a:prstGeom>
        </p:spPr>
        <p:txBody>
          <a:bodyPr wrap="square">
            <a:spAutoFit/>
          </a:bodyPr>
          <a:lstStyle/>
          <a:p>
            <a:pPr algn="just"/>
            <a:r>
              <a:rPr lang="ru-RU" sz="1600" b="1" dirty="0">
                <a:latin typeface="Times New Roman" pitchFamily="18" charset="0"/>
                <a:cs typeface="Times New Roman" pitchFamily="18" charset="0"/>
              </a:rPr>
              <a:t>13.</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Дармодехин</a:t>
            </a:r>
            <a:r>
              <a:rPr lang="ru-RU" sz="1600" b="1" dirty="0">
                <a:latin typeface="Times New Roman" pitchFamily="18" charset="0"/>
                <a:cs typeface="Times New Roman" pitchFamily="18" charset="0"/>
              </a:rPr>
              <a:t> С.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 проектировании системы подготовки родителей к воспитанию детей.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рассматриваются проблемы разработки единой федеральной системы просвещения родителей, их подготовки к воспитанию детей. На основе анализа профильной нормативно-правовой базы вносятся предложения по ее развитию, формулируются требования к проектируемой системе, механизмы ее реализации. В контексте актуализации родительского просвещения определяются стратегические задачи развития воспитания детей.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//Педагогика. – 2017. - №4. – С. 47.</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b="1"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14</a:t>
            </a:r>
            <a:r>
              <a:rPr lang="ru-RU" sz="1600" b="1" dirty="0">
                <a:latin typeface="Times New Roman" pitchFamily="18" charset="0"/>
                <a:cs typeface="Times New Roman" pitchFamily="18" charset="0"/>
              </a:rPr>
              <a:t>. Кузнецова О. Б.</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Рекомендации для родителей пятиклассников.</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опубликованы рекомендации, которые целесообразно рассмотреть на первом родительском собрании и использовать в дальнейшей консультационной работе. Успешная адаптация пятиклассников к условиям обучения в основной школе невозможна без соответствующей поддержки со стороны их родителей.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//Практика административной работы в школе. – 2017. - №5. – С. 75.</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2815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800497"/>
            <a:ext cx="8816724" cy="6178614"/>
          </a:xfrm>
          <a:prstGeom prst="rect">
            <a:avLst/>
          </a:prstGeom>
        </p:spPr>
        <p:txBody>
          <a:bodyPr wrap="square">
            <a:spAutoFit/>
          </a:bodyPr>
          <a:lstStyle/>
          <a:p>
            <a:pPr algn="just"/>
            <a:r>
              <a:rPr lang="ru-RU" sz="1600" b="1" dirty="0">
                <a:latin typeface="Times New Roman" pitchFamily="18" charset="0"/>
                <a:cs typeface="Times New Roman" pitchFamily="18" charset="0"/>
              </a:rPr>
              <a:t>15. </a:t>
            </a:r>
            <a:r>
              <a:rPr lang="ru-RU" sz="1600" b="1" dirty="0" err="1">
                <a:latin typeface="Times New Roman" pitchFamily="18" charset="0"/>
                <a:cs typeface="Times New Roman" pitchFamily="18" charset="0"/>
              </a:rPr>
              <a:t>Попенкова</a:t>
            </a:r>
            <a:r>
              <a:rPr lang="ru-RU" sz="1600" b="1" dirty="0">
                <a:latin typeface="Times New Roman" pitchFamily="18" charset="0"/>
                <a:cs typeface="Times New Roman" pitchFamily="18" charset="0"/>
              </a:rPr>
              <a:t> И.</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Трудные родители.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Многие директора и педагоги часто сталкиваются с родителями, которым очень сложно дается сотрудничество и взаимодействие со школой, - они полны страхов и недоверия. Как взаимодействовать с такими семьями? Какие механизмы развития и преодоления конфликтных ситуаций возможны в треугольнике «учитель - ученик - родитель»?</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//Директор школы. – 2017. - №7. – С. 98.</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16. </a:t>
            </a:r>
            <a:r>
              <a:rPr lang="ru-RU" sz="1600" b="1" dirty="0" err="1">
                <a:latin typeface="Times New Roman" pitchFamily="18" charset="0"/>
                <a:cs typeface="Times New Roman" pitchFamily="18" charset="0"/>
              </a:rPr>
              <a:t>Веникова</a:t>
            </a:r>
            <a:r>
              <a:rPr lang="ru-RU" sz="1600" b="1" dirty="0">
                <a:latin typeface="Times New Roman" pitchFamily="18" charset="0"/>
                <a:cs typeface="Times New Roman" pitchFamily="18" charset="0"/>
              </a:rPr>
              <a:t> Я.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Родительский университет или учиться никогда не поздно (занятие для родителей).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опубликован тренинг целью которого является гармонизация эмоциональных связей в семье, повышение культуры внутрисемейных отношений; обучение участников навыкам самовыражения чувств и эмоций; формирование у каждого из участников тренинга чувства </a:t>
            </a:r>
            <a:r>
              <a:rPr lang="ru-RU" sz="1600" i="1" dirty="0" err="1">
                <a:latin typeface="Times New Roman" pitchFamily="18" charset="0"/>
                <a:cs typeface="Times New Roman" pitchFamily="18" charset="0"/>
              </a:rPr>
              <a:t>эмпатии</a:t>
            </a:r>
            <a:r>
              <a:rPr lang="ru-RU" sz="1600" i="1" dirty="0">
                <a:latin typeface="Times New Roman" pitchFamily="18" charset="0"/>
                <a:cs typeface="Times New Roman" pitchFamily="18" charset="0"/>
              </a:rPr>
              <a:t>; формирование навыков эмоциональной поддержки у детей и родителей.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2017. - №7. – С. 72.</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87311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800497"/>
            <a:ext cx="8816724" cy="7932941"/>
          </a:xfrm>
          <a:prstGeom prst="rect">
            <a:avLst/>
          </a:prstGeom>
        </p:spPr>
        <p:txBody>
          <a:bodyPr wrap="square">
            <a:spAutoFit/>
          </a:bodyPr>
          <a:lstStyle/>
          <a:p>
            <a:pPr algn="just"/>
            <a:r>
              <a:rPr lang="ru-RU" sz="1600" b="1" dirty="0">
                <a:latin typeface="Times New Roman" pitchFamily="18" charset="0"/>
                <a:cs typeface="Times New Roman" pitchFamily="18" charset="0"/>
              </a:rPr>
              <a:t>17. </a:t>
            </a:r>
            <a:r>
              <a:rPr lang="ru-RU" sz="1600" dirty="0">
                <a:latin typeface="Times New Roman" pitchFamily="18" charset="0"/>
                <a:cs typeface="Times New Roman" pitchFamily="18" charset="0"/>
              </a:rPr>
              <a:t>Родительский университет или учиться никогда не поздно (занятие для родителей).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опубликован сценарий круглого стола, целью которого является активизация и обобщение воспитательных умений родителей, поддержка и уверенность их в собственных педагогических возможностях. Подведение родителей к правильному осознанию своей воспитательной роли в семье, пополнение их положительного опыта взаимоотношений с ребенком. Организация работы по просвещению родителей в вопросах развития и воспитания детей. Разработка ценностно-значимого содержания семейного воспитания с учетом культурно-исторических традиций.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2017. - №7. – С. 76.</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18. Колобаева В. Е.</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Формы работы педагога с родителями детей с особыми образовательными потребностями.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На современном этапе развития системы дополнительного образования взаимодействию с семьями учащихся с ОВЗ и детьми - инвалидами уделяется большое внимание.</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Развитие ребенка с особыми образовательными потребностями в большой степени зависит от благополучия его семейной ситуации, от адекватного участия родителей в его физическом и нравственном становлении, правильности их воспитательных воздействий. Родителям таких детей необходима педагогическая поддержка.</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Работа с родителями включает в себя мониторинг психологического климата в семье, проблем в воспитании, обучении, оказание консультативной и практической помощи семьям, воспитывающих детей с особыми образовательными потребностями.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//Дополнительное образование и воспитание. – 2017. - №7. – С. 3.</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3651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825607"/>
            <a:ext cx="8816724" cy="7902163"/>
          </a:xfrm>
          <a:prstGeom prst="rect">
            <a:avLst/>
          </a:prstGeom>
        </p:spPr>
        <p:txBody>
          <a:bodyPr wrap="square">
            <a:spAutoFit/>
          </a:bodyPr>
          <a:lstStyle/>
          <a:p>
            <a:pPr algn="just"/>
            <a:r>
              <a:rPr lang="ru-RU" sz="1600" b="1" dirty="0">
                <a:latin typeface="Times New Roman" pitchFamily="18" charset="0"/>
                <a:cs typeface="Times New Roman" pitchFamily="18" charset="0"/>
              </a:rPr>
              <a:t>19. Донцова О. С.</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Модель формирования родительской идентичности в процессе работы консультанта с семьями подростков.</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представлены авторская модель работы общеобразовательной школы с родительской общественностью и теоретико-методологическое обоснование её построения. Рассмотрено взаимодействие с родителями как процесс, направленный на формирование позитивной родительской идентичности. Сформулированы основные задачи, решаемые в процессе работы с родителями.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//Социальная педагогика в России. – 2018. - №6. – С. 18.</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20. </a:t>
            </a:r>
            <a:r>
              <a:rPr lang="ru-RU" sz="1600" b="1" dirty="0" err="1">
                <a:latin typeface="Times New Roman" pitchFamily="18" charset="0"/>
                <a:cs typeface="Times New Roman" pitchFamily="18" charset="0"/>
              </a:rPr>
              <a:t>Лезговко</a:t>
            </a:r>
            <a:r>
              <a:rPr lang="ru-RU" sz="1600" b="1" dirty="0">
                <a:latin typeface="Times New Roman" pitchFamily="18" charset="0"/>
                <a:cs typeface="Times New Roman" pitchFamily="18" charset="0"/>
              </a:rPr>
              <a:t> Л.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Родительское собрание «Почему мой ребенок не успевает?» (Психологический тренинг в форме ролевой игры).</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Данный тренинг разработан педагогом-психологом по запросу классного руководителя. Целью данного тренинга является вовлечение родителей в учебно-воспитательный процесс. Задачами тренинга являются:</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разрешение конфликта путём совершенствования обыденных практик;</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выявление наиболее устойчивых стереотипных конфликтных ситуаций для их последующего разрешения;</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совершенствование самосознания родителей на основе минимальных психологических знаний.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2017. - №7. – С. 39.</a:t>
            </a:r>
            <a:endParaRPr lang="ru-RU" sz="1600" dirty="0">
              <a:latin typeface="Times New Roman" pitchFamily="18" charset="0"/>
              <a:cs typeface="Times New Roman" pitchFamily="18" charset="0"/>
            </a:endParaRPr>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80917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1052736"/>
            <a:ext cx="8816724" cy="6424836"/>
          </a:xfrm>
          <a:prstGeom prst="rect">
            <a:avLst/>
          </a:prstGeom>
        </p:spPr>
        <p:txBody>
          <a:bodyPr wrap="square">
            <a:spAutoFit/>
          </a:bodyPr>
          <a:lstStyle/>
          <a:p>
            <a:pPr algn="just"/>
            <a:r>
              <a:rPr lang="ru-RU" sz="1600" b="1" dirty="0">
                <a:latin typeface="Times New Roman" pitchFamily="18" charset="0"/>
                <a:cs typeface="Times New Roman" pitchFamily="18" charset="0"/>
              </a:rPr>
              <a:t>21. Мусс Г. Н.</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Из опыта работы по проектированию деятельности «Родительского университета».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своей статье автор описывает опыт работы над проектом, сущность которого состоит в проектировании просветительско-информационных мероприятий с родителями и учащимися, направленных на формирование и развитие компетенций сегодняшних и будущих родителей в области образования и воспитания их детей.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//Школьные технологии. – 2017. - №6. – С. 30.</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22. Чуб Н.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Родитель-скандалист. Как обуздать конфликтного родителя.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Работа учителя многогранна. Учитель учит и воспитывает детей. А ещё много общается с родителями. О том, как он воспитывает и учит детей. И как родителям лучше воспитывать своих детей.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//Психология в школе. ОСНОВА. – 2016. - №2. – С. 34.</a:t>
            </a:r>
            <a:endParaRPr lang="ru-RU" sz="1600" dirty="0">
              <a:latin typeface="Times New Roman" pitchFamily="18" charset="0"/>
              <a:cs typeface="Times New Roman" pitchFamily="18" charset="0"/>
            </a:endParaRPr>
          </a:p>
          <a:p>
            <a:r>
              <a:rPr lang="ru-RU" sz="1600" b="1" dirty="0"/>
              <a:t> </a:t>
            </a:r>
            <a:endParaRPr lang="ru-RU" sz="1600" dirty="0"/>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9786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1052736"/>
            <a:ext cx="8816724" cy="7686720"/>
          </a:xfrm>
          <a:prstGeom prst="rect">
            <a:avLst/>
          </a:prstGeom>
        </p:spPr>
        <p:txBody>
          <a:bodyPr wrap="square">
            <a:spAutoFit/>
          </a:bodyPr>
          <a:lstStyle/>
          <a:p>
            <a:pPr algn="just"/>
            <a:r>
              <a:rPr lang="ru-RU" sz="1600" b="1" dirty="0">
                <a:latin typeface="Times New Roman" pitchFamily="18" charset="0"/>
                <a:cs typeface="Times New Roman" pitchFamily="18" charset="0"/>
              </a:rPr>
              <a:t>23. </a:t>
            </a:r>
            <a:r>
              <a:rPr lang="ru-RU" sz="1600" b="1" dirty="0" err="1">
                <a:latin typeface="Times New Roman" pitchFamily="18" charset="0"/>
                <a:cs typeface="Times New Roman" pitchFamily="18" charset="0"/>
              </a:rPr>
              <a:t>Корник</a:t>
            </a:r>
            <a:r>
              <a:rPr lang="ru-RU" sz="1600" b="1" dirty="0">
                <a:latin typeface="Times New Roman" pitchFamily="18" charset="0"/>
                <a:cs typeface="Times New Roman" pitchFamily="18" charset="0"/>
              </a:rPr>
              <a:t> Н. Н.</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Предупреждение детской агрессивности. Памятка для родителей.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Внимательно прочитав памятку, вооружившись карандашом и вычеркнув из списка те пункты которые воспитательной системы вашей семьи не касаются. Мысленно представив лицо своего ребенка, будьте честны перед ним и перед собой! После анализа подумайте над тем, что можно еще изменить. Агрессивность ребенка проявляется, если:</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ребенка бьют;</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над ребенком издеваются;</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над ребенком зло шутят;</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ребенка заставляют испытывать чувство незаслуженного стыда;</a:t>
            </a:r>
            <a:endParaRPr lang="ru-RU" sz="1600" dirty="0">
              <a:latin typeface="Times New Roman" pitchFamily="18" charset="0"/>
              <a:cs typeface="Times New Roman" pitchFamily="18" charset="0"/>
            </a:endParaRPr>
          </a:p>
          <a:p>
            <a:pPr algn="just"/>
            <a:r>
              <a:rPr lang="ru-RU" sz="1600" i="1" dirty="0">
                <a:latin typeface="Times New Roman" pitchFamily="18" charset="0"/>
                <a:cs typeface="Times New Roman" pitchFamily="18" charset="0"/>
              </a:rPr>
              <a:t>- родители заведомо лгут.</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//Психология в школе. ОСНОВА. – 2016. - №2. – С. 37.</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24. </a:t>
            </a:r>
            <a:r>
              <a:rPr lang="ru-RU" sz="1600" b="1" dirty="0" err="1">
                <a:latin typeface="Times New Roman" pitchFamily="18" charset="0"/>
                <a:cs typeface="Times New Roman" pitchFamily="18" charset="0"/>
              </a:rPr>
              <a:t>Бурлакова</a:t>
            </a:r>
            <a:r>
              <a:rPr lang="ru-RU" sz="1600" b="1" dirty="0">
                <a:latin typeface="Times New Roman" pitchFamily="18" charset="0"/>
                <a:cs typeface="Times New Roman" pitchFamily="18" charset="0"/>
              </a:rPr>
              <a:t> И. В., </a:t>
            </a:r>
            <a:r>
              <a:rPr lang="ru-RU" sz="1600" b="1" dirty="0" err="1">
                <a:latin typeface="Times New Roman" pitchFamily="18" charset="0"/>
                <a:cs typeface="Times New Roman" pitchFamily="18" charset="0"/>
              </a:rPr>
              <a:t>Окутина</a:t>
            </a:r>
            <a:r>
              <a:rPr lang="ru-RU" sz="1600" b="1" dirty="0">
                <a:latin typeface="Times New Roman" pitchFamily="18" charset="0"/>
                <a:cs typeface="Times New Roman" pitchFamily="18" charset="0"/>
              </a:rPr>
              <a:t> О. И.</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Использование социально-педагогических технологий в работе с родителями.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Представлен опыт успешного сотрудничества учреждения дополнительного образования с родителями обучающихся с использованием эффективных социально-педагогических технологий.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//Воспитание школьников. – 2016. - №1. – С. 55.</a:t>
            </a:r>
            <a:endParaRPr lang="ru-RU" sz="1600" dirty="0">
              <a:latin typeface="Times New Roman" pitchFamily="18" charset="0"/>
              <a:cs typeface="Times New Roman" pitchFamily="18" charset="0"/>
            </a:endParaRPr>
          </a:p>
          <a:p>
            <a:r>
              <a:rPr lang="ru-RU" sz="1600" b="1" dirty="0"/>
              <a:t> </a:t>
            </a:r>
            <a:endParaRPr lang="ru-RU" sz="1600" dirty="0"/>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37577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1052736"/>
            <a:ext cx="8816724" cy="6671057"/>
          </a:xfrm>
          <a:prstGeom prst="rect">
            <a:avLst/>
          </a:prstGeom>
        </p:spPr>
        <p:txBody>
          <a:bodyPr wrap="square">
            <a:spAutoFit/>
          </a:bodyPr>
          <a:lstStyle/>
          <a:p>
            <a:pPr algn="just"/>
            <a:r>
              <a:rPr lang="ru-RU" sz="1600" b="1" dirty="0">
                <a:latin typeface="Times New Roman" pitchFamily="18" charset="0"/>
                <a:cs typeface="Times New Roman" pitchFamily="18" charset="0"/>
              </a:rPr>
              <a:t>25. Чибисова М.</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Живем по правилам. Как помочь родителям ввести ограничения в воспитании.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Именно это необходимо в ситуациях, когда напрашивается бытовой совет вроде «будьте </a:t>
            </a:r>
            <a:r>
              <a:rPr lang="ru-RU" sz="1600" i="1" dirty="0" err="1">
                <a:latin typeface="Times New Roman" pitchFamily="18" charset="0"/>
                <a:cs typeface="Times New Roman" pitchFamily="18" charset="0"/>
              </a:rPr>
              <a:t>построже</a:t>
            </a:r>
            <a:r>
              <a:rPr lang="ru-RU" sz="1600" i="1" dirty="0">
                <a:latin typeface="Times New Roman" pitchFamily="18" charset="0"/>
                <a:cs typeface="Times New Roman" pitchFamily="18" charset="0"/>
              </a:rPr>
              <a:t>». Четкие и ясные правила особенно важны при синдроме </a:t>
            </a:r>
            <a:r>
              <a:rPr lang="ru-RU" sz="1600" i="1" dirty="0" err="1">
                <a:latin typeface="Times New Roman" pitchFamily="18" charset="0"/>
                <a:cs typeface="Times New Roman" pitchFamily="18" charset="0"/>
              </a:rPr>
              <a:t>гиперактивности</a:t>
            </a:r>
            <a:r>
              <a:rPr lang="ru-RU" sz="1600" i="1" dirty="0">
                <a:latin typeface="Times New Roman" pitchFamily="18" charset="0"/>
                <a:cs typeface="Times New Roman" pitchFamily="18" charset="0"/>
              </a:rPr>
              <a:t> и для детей с оппозиционно-вызывающим расстройством поведения. Использование правил помогает родителям, реализующим воспитание по типу потворствующей </a:t>
            </a:r>
            <a:r>
              <a:rPr lang="ru-RU" sz="1600" i="1" dirty="0" err="1">
                <a:latin typeface="Times New Roman" pitchFamily="18" charset="0"/>
                <a:cs typeface="Times New Roman" pitchFamily="18" charset="0"/>
              </a:rPr>
              <a:t>гиперопеки</a:t>
            </a:r>
            <a:r>
              <a:rPr lang="ru-RU" sz="1600" i="1" dirty="0">
                <a:latin typeface="Times New Roman" pitchFamily="18" charset="0"/>
                <a:cs typeface="Times New Roman" pitchFamily="18" charset="0"/>
              </a:rPr>
              <a:t> (попустительское воспитание), начать изменять свой способ взаимодействия с ребенком.</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//Школьный психолог. Приложение к 1 сентября. – 2016. - №3. – С. 30.</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26. Бессонова В. Г.</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Вовлечение родителей в учебно-воспитательный процесс.</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 опыт работы школы по оказанию помощи родителям в установлении доброжелательных отношений с детьми. Конспект родительского собрания на тему «О родных и близких с любовью».</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2016. - №8. – С. 6.</a:t>
            </a:r>
            <a:endParaRPr lang="ru-RU" sz="1600" dirty="0">
              <a:latin typeface="Times New Roman" pitchFamily="18" charset="0"/>
              <a:cs typeface="Times New Roman" pitchFamily="18" charset="0"/>
            </a:endParaRPr>
          </a:p>
          <a:p>
            <a:r>
              <a:rPr lang="ru-RU" sz="1600" b="1" dirty="0"/>
              <a:t> </a:t>
            </a:r>
            <a:endParaRPr lang="ru-RU" sz="1600" dirty="0"/>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44846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1052736"/>
            <a:ext cx="8816724" cy="6640279"/>
          </a:xfrm>
          <a:prstGeom prst="rect">
            <a:avLst/>
          </a:prstGeom>
        </p:spPr>
        <p:txBody>
          <a:bodyPr wrap="square">
            <a:spAutoFit/>
          </a:bodyPr>
          <a:lstStyle/>
          <a:p>
            <a:pPr algn="just"/>
            <a:r>
              <a:rPr lang="ru-RU" sz="1600" b="1" dirty="0">
                <a:latin typeface="Times New Roman" pitchFamily="18" charset="0"/>
                <a:cs typeface="Times New Roman" pitchFamily="18" charset="0"/>
              </a:rPr>
              <a:t>27. </a:t>
            </a:r>
            <a:r>
              <a:rPr lang="ru-RU" sz="1600" b="1" dirty="0" err="1">
                <a:latin typeface="Times New Roman" pitchFamily="18" charset="0"/>
                <a:cs typeface="Times New Roman" pitchFamily="18" charset="0"/>
              </a:rPr>
              <a:t>Губанихина</a:t>
            </a:r>
            <a:r>
              <a:rPr lang="ru-RU" sz="1600" b="1" dirty="0">
                <a:latin typeface="Times New Roman" pitchFamily="18" charset="0"/>
                <a:cs typeface="Times New Roman" pitchFamily="18" charset="0"/>
              </a:rPr>
              <a:t> Е.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Подготовка учителя начальных классов к продуктивному взаимодействию с семьей.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представлена методика преподавания учебной дисциплины «Семейная педагогика» в ВУЗе.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2016. - №12. – С. 3.</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28. Дементьева И. Ф.</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Социально-педагогические принципы формирования позитивного </a:t>
            </a:r>
            <a:r>
              <a:rPr lang="ru-RU" sz="1600" dirty="0" err="1">
                <a:latin typeface="Times New Roman" pitchFamily="18" charset="0"/>
                <a:cs typeface="Times New Roman" pitchFamily="18" charset="0"/>
              </a:rPr>
              <a:t>родительства</a:t>
            </a:r>
            <a:r>
              <a:rPr lang="ru-RU" sz="1600" dirty="0">
                <a:latin typeface="Times New Roman" pitchFamily="18" charset="0"/>
                <a:cs typeface="Times New Roman" pitchFamily="18" charset="0"/>
              </a:rPr>
              <a:t>.</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err="1">
                <a:latin typeface="Times New Roman" pitchFamily="18" charset="0"/>
                <a:cs typeface="Times New Roman" pitchFamily="18" charset="0"/>
              </a:rPr>
              <a:t>Родительство</a:t>
            </a:r>
            <a:r>
              <a:rPr lang="ru-RU" sz="1600" i="1" dirty="0">
                <a:latin typeface="Times New Roman" pitchFamily="18" charset="0"/>
                <a:cs typeface="Times New Roman" pitchFamily="18" charset="0"/>
              </a:rPr>
              <a:t> рассматривается в качестве составляющей воспитательного процесса. Представлен разработанный автором </a:t>
            </a:r>
            <a:r>
              <a:rPr lang="ru-RU" sz="1600" i="1" dirty="0" err="1">
                <a:latin typeface="Times New Roman" pitchFamily="18" charset="0"/>
                <a:cs typeface="Times New Roman" pitchFamily="18" charset="0"/>
              </a:rPr>
              <a:t>критериальный</a:t>
            </a:r>
            <a:r>
              <a:rPr lang="ru-RU" sz="1600" i="1" dirty="0">
                <a:latin typeface="Times New Roman" pitchFamily="18" charset="0"/>
                <a:cs typeface="Times New Roman" pitchFamily="18" charset="0"/>
              </a:rPr>
              <a:t> подход к исследованию </a:t>
            </a:r>
            <a:r>
              <a:rPr lang="ru-RU" sz="1600" i="1" dirty="0" err="1">
                <a:latin typeface="Times New Roman" pitchFamily="18" charset="0"/>
                <a:cs typeface="Times New Roman" pitchFamily="18" charset="0"/>
              </a:rPr>
              <a:t>родительства</a:t>
            </a:r>
            <a:r>
              <a:rPr lang="ru-RU" sz="1600" i="1" dirty="0">
                <a:latin typeface="Times New Roman" pitchFamily="18" charset="0"/>
                <a:cs typeface="Times New Roman" pitchFamily="18" charset="0"/>
              </a:rPr>
              <a:t>. Предлагаются критерии воспитательной структуры </a:t>
            </a:r>
            <a:r>
              <a:rPr lang="ru-RU" sz="1600" i="1" dirty="0" err="1">
                <a:latin typeface="Times New Roman" pitchFamily="18" charset="0"/>
                <a:cs typeface="Times New Roman" pitchFamily="18" charset="0"/>
              </a:rPr>
              <a:t>родительства</a:t>
            </a:r>
            <a:r>
              <a:rPr lang="ru-RU" sz="1600" i="1" dirty="0">
                <a:latin typeface="Times New Roman" pitchFamily="18" charset="0"/>
                <a:cs typeface="Times New Roman" pitchFamily="18" charset="0"/>
              </a:rPr>
              <a:t>: статусные диспозиции семьи, система правил поведения в семье, индекс </a:t>
            </a:r>
            <a:r>
              <a:rPr lang="ru-RU" sz="1600" i="1" dirty="0" err="1">
                <a:latin typeface="Times New Roman" pitchFamily="18" charset="0"/>
                <a:cs typeface="Times New Roman" pitchFamily="18" charset="0"/>
              </a:rPr>
              <a:t>маскулинности</a:t>
            </a:r>
            <a:r>
              <a:rPr lang="ru-RU" sz="1600" i="1" dirty="0">
                <a:latin typeface="Times New Roman" pitchFamily="18" charset="0"/>
                <a:cs typeface="Times New Roman" pitchFamily="18" charset="0"/>
              </a:rPr>
              <a:t>, индивидуализация ребенка в семье.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//Воспитание школьников. – 2016. - №6. – С. 48.</a:t>
            </a:r>
            <a:endParaRPr lang="ru-RU" sz="1600" dirty="0">
              <a:latin typeface="Times New Roman" pitchFamily="18" charset="0"/>
              <a:cs typeface="Times New Roman" pitchFamily="18" charset="0"/>
            </a:endParaRPr>
          </a:p>
          <a:p>
            <a:r>
              <a:rPr lang="ru-RU" sz="1600" b="1" dirty="0"/>
              <a:t> </a:t>
            </a:r>
            <a:endParaRPr lang="ru-RU" sz="1600" dirty="0"/>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59174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7764" y="836712"/>
            <a:ext cx="8816724" cy="7932941"/>
          </a:xfrm>
          <a:prstGeom prst="rect">
            <a:avLst/>
          </a:prstGeom>
        </p:spPr>
        <p:txBody>
          <a:bodyPr wrap="square">
            <a:spAutoFit/>
          </a:bodyPr>
          <a:lstStyle/>
          <a:p>
            <a:pPr algn="just"/>
            <a:r>
              <a:rPr lang="ru-RU" sz="1600" b="1" dirty="0">
                <a:latin typeface="Times New Roman" pitchFamily="18" charset="0"/>
                <a:cs typeface="Times New Roman" pitchFamily="18" charset="0"/>
              </a:rPr>
              <a:t>29. </a:t>
            </a:r>
            <a:r>
              <a:rPr lang="ru-RU" sz="1600" b="1" dirty="0" err="1">
                <a:latin typeface="Times New Roman" pitchFamily="18" charset="0"/>
                <a:cs typeface="Times New Roman" pitchFamily="18" charset="0"/>
              </a:rPr>
              <a:t>Куксо</a:t>
            </a:r>
            <a:r>
              <a:rPr lang="ru-RU" sz="1600" b="1" dirty="0">
                <a:latin typeface="Times New Roman" pitchFamily="18" charset="0"/>
                <a:cs typeface="Times New Roman" pitchFamily="18" charset="0"/>
              </a:rPr>
              <a:t> Е.</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Родители изменились. Что делать?</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Лет десять назад в России довольно сильно изменился рынок туристических услуг. Средняя российская семья стала в состоянии позволить себе отдых за рубежом. С тех пор стала типичной такая ситуация: родители посреди учебного года берут чадо и летят к морю. И кажется, что им плевать, что ребенок пропустит занятия, что сложно будет догонять и что это страшно расхолаживает отношение к учебе. В советской школе такого не было, и вообще много чего не было. Бесспорно, что родители очень сильно изменились (возможно, даже больше, чем дети). Что с этим делать? Излагается в данной статье.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//Директор школы. – 2016. - №2. – С. 97.</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30. Махнева Л.</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Госстандарт: работа с родителями.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По мнению родителей, все родительские собрания - это устаревшая форма общения школы и семьи. Они считают, что родительские собрания представляют собой монолог педагога, в котором он рассказывает об успехах или неудачах обучающихся. Им хотелось бы выступать не в роли пассивных слушателей, а проявлять активность, делиться опытом воспитания, строить общение. Для того чтобы у родителей не пропал интерес к новизне обучения и воспитания, назрела необходимость искать новые формы проведения родительских собраний.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//Директор школы. – 2016. - №5. – С. 97.</a:t>
            </a:r>
            <a:endParaRPr lang="ru-RU" sz="1600" dirty="0">
              <a:latin typeface="Times New Roman" pitchFamily="18" charset="0"/>
              <a:cs typeface="Times New Roman" pitchFamily="18" charset="0"/>
            </a:endParaRPr>
          </a:p>
          <a:p>
            <a:r>
              <a:rPr lang="ru-RU" sz="1600" b="1" dirty="0"/>
              <a:t> </a:t>
            </a:r>
            <a:endParaRPr lang="ru-RU" sz="1600" dirty="0"/>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75344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47764" y="476672"/>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03023" y="692696"/>
            <a:ext cx="8816724" cy="8425383"/>
          </a:xfrm>
          <a:prstGeom prst="rect">
            <a:avLst/>
          </a:prstGeom>
        </p:spPr>
        <p:txBody>
          <a:bodyPr wrap="square">
            <a:spAutoFit/>
          </a:bodyPr>
          <a:lstStyle/>
          <a:p>
            <a:pPr algn="just"/>
            <a:r>
              <a:rPr lang="ru-RU" sz="1600" b="1" dirty="0">
                <a:latin typeface="Times New Roman" pitchFamily="18" charset="0"/>
                <a:cs typeface="Times New Roman" pitchFamily="18" charset="0"/>
              </a:rPr>
              <a:t>31. Махнева Л.</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Новые формы взаимодействия с родителями.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Добиться высоких результатов воспитательной работы невозможно без сотрудничества с родителями (законными представителями) обучающихся, без информации о семье, в которой он живет и воспитывается. Семья - это персональная среда жизни и развития ребенка, качество которой определяется рядом параметров, в статье также перечислены основные задачи организации совместной работы школы и родителей, представлены формы психолого-педагогического просвещения родителей, также перечислены темы консультаций для родителей, рассказано о родительских вечерах, перечислен ряд там родительских вечеров.</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//Практика административной работы в школе. – 2016. - №4. – С. 68.</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32. Снегирева Н.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Организация взаимодействия с родителями обучающихся.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На формирование личности ребенка прежде всего оказывает влияние его семья. Поэтому от совместной работы родителей и педагогов выигрывают все участники образовательных отношений: родители принимают активное участие в жизни детей, тем самым лучше понимая и налаживая взаимоотношения с ними. Педагоги, взаимодействуя с родителями, узнают больше об ученике, что позволяет подобрать эффективные средства обучения и воспитания. Дети, чувствуя помощь и поддержку как со стороны педагогов, так и со стороны родителей, ощущают себя комфортнее, спокойнее, увереннее, лучше учатся, имеют гораздо меньше конфликтов со сверстниками и взрослыми.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//Практика административной работы в школе. – 2016. - №7. – С. 61.</a:t>
            </a:r>
            <a:endParaRPr lang="ru-RU" sz="1600" dirty="0">
              <a:latin typeface="Times New Roman" pitchFamily="18" charset="0"/>
              <a:cs typeface="Times New Roman" pitchFamily="18" charset="0"/>
            </a:endParaRPr>
          </a:p>
          <a:p>
            <a:r>
              <a:rPr lang="ru-RU" sz="1600" b="1" dirty="0"/>
              <a:t> </a:t>
            </a:r>
            <a:endParaRPr lang="ru-RU" sz="1600" dirty="0"/>
          </a:p>
          <a:p>
            <a:r>
              <a:rPr lang="ru-RU" sz="1600" b="1" dirty="0"/>
              <a:t> </a:t>
            </a:r>
            <a:endParaRPr lang="ru-RU" sz="1600" dirty="0"/>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550" b="1" dirty="0" smtClean="0">
              <a:latin typeface="Times New Roman" pitchFamily="18" charset="0"/>
              <a:cs typeface="Times New Roman" pitchFamily="18" charset="0"/>
            </a:endParaRPr>
          </a:p>
          <a:p>
            <a:pPr algn="just"/>
            <a:r>
              <a:rPr lang="ru-RU" sz="1550" b="1" dirty="0">
                <a:latin typeface="Times New Roman" pitchFamily="18" charset="0"/>
                <a:cs typeface="Times New Roman" pitchFamily="18" charset="0"/>
              </a:rPr>
              <a:t> </a:t>
            </a:r>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2249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532393" y="692696"/>
            <a:ext cx="2225866" cy="369332"/>
          </a:xfrm>
          <a:prstGeom prst="rect">
            <a:avLst/>
          </a:prstGeom>
        </p:spPr>
        <p:txBody>
          <a:bodyPr wrap="none">
            <a:spAutoFit/>
          </a:bodyPr>
          <a:lstStyle/>
          <a:p>
            <a:r>
              <a:rPr lang="ru-RU" b="1" dirty="0">
                <a:latin typeface="Times New Roman" pitchFamily="18" charset="0"/>
                <a:cs typeface="Times New Roman" pitchFamily="18" charset="0"/>
              </a:rPr>
              <a:t>ИЗДАНИЯ СОИРО</a:t>
            </a:r>
            <a:endParaRPr lang="ru-RU" dirty="0">
              <a:latin typeface="Times New Roman" pitchFamily="18" charset="0"/>
              <a:cs typeface="Times New Roman" pitchFamily="18" charset="0"/>
            </a:endParaRPr>
          </a:p>
        </p:txBody>
      </p:sp>
      <p:sp>
        <p:nvSpPr>
          <p:cNvPr id="12" name="Прямоугольник 11"/>
          <p:cNvSpPr/>
          <p:nvPr/>
        </p:nvSpPr>
        <p:spPr>
          <a:xfrm>
            <a:off x="179512" y="1047703"/>
            <a:ext cx="8784976" cy="5355312"/>
          </a:xfrm>
          <a:prstGeom prst="rect">
            <a:avLst/>
          </a:prstGeom>
        </p:spPr>
        <p:txBody>
          <a:bodyPr wrap="square">
            <a:spAutoFit/>
          </a:bodyPr>
          <a:lstStyle/>
          <a:p>
            <a:pPr algn="just"/>
            <a:r>
              <a:rPr lang="ru-RU" b="1" dirty="0">
                <a:latin typeface="Times New Roman" pitchFamily="18" charset="0"/>
                <a:cs typeface="Times New Roman" pitchFamily="18" charset="0"/>
              </a:rPr>
              <a:t>1. </a:t>
            </a:r>
            <a:r>
              <a:rPr lang="ru-RU" dirty="0">
                <a:latin typeface="Times New Roman" pitchFamily="18" charset="0"/>
                <a:cs typeface="Times New Roman" pitchFamily="18" charset="0"/>
              </a:rPr>
              <a:t>Воспитание подрастающего поколения в условиях реализации требований ФГОС: Сборник научных статей. </a:t>
            </a:r>
            <a:r>
              <a:rPr lang="ru-RU" dirty="0" err="1">
                <a:latin typeface="Times New Roman" pitchFamily="18" charset="0"/>
                <a:cs typeface="Times New Roman" pitchFamily="18" charset="0"/>
              </a:rPr>
              <a:t>Вып</a:t>
            </a:r>
            <a:r>
              <a:rPr lang="ru-RU" dirty="0">
                <a:latin typeface="Times New Roman" pitchFamily="18" charset="0"/>
                <a:cs typeface="Times New Roman" pitchFamily="18" charset="0"/>
              </a:rPr>
              <a:t>. 7 / ГАУ ДПО СОИРО. Год: 2018 Редакционная коллегия: И.А. </a:t>
            </a:r>
            <a:r>
              <a:rPr lang="ru-RU" dirty="0" err="1">
                <a:latin typeface="Times New Roman" pitchFamily="18" charset="0"/>
                <a:cs typeface="Times New Roman" pitchFamily="18" charset="0"/>
              </a:rPr>
              <a:t>Дидук</a:t>
            </a:r>
            <a:r>
              <a:rPr lang="ru-RU" dirty="0">
                <a:latin typeface="Times New Roman" pitchFamily="18" charset="0"/>
                <a:cs typeface="Times New Roman" pitchFamily="18" charset="0"/>
              </a:rPr>
              <a:t> (председатель), Е.А. Боброва (ответственный редактор), Н.С. </a:t>
            </a:r>
            <a:r>
              <a:rPr lang="ru-RU" dirty="0" err="1">
                <a:latin typeface="Times New Roman" pitchFamily="18" charset="0"/>
                <a:cs typeface="Times New Roman" pitchFamily="18" charset="0"/>
              </a:rPr>
              <a:t>Зевакова</a:t>
            </a:r>
            <a:r>
              <a:rPr lang="ru-RU" dirty="0">
                <a:latin typeface="Times New Roman" pitchFamily="18" charset="0"/>
                <a:cs typeface="Times New Roman" pitchFamily="18" charset="0"/>
              </a:rPr>
              <a:t>, С.Н. </a:t>
            </a:r>
            <a:r>
              <a:rPr lang="ru-RU" dirty="0" err="1">
                <a:latin typeface="Times New Roman" pitchFamily="18" charset="0"/>
                <a:cs typeface="Times New Roman" pitchFamily="18" charset="0"/>
              </a:rPr>
              <a:t>Студенкова</a:t>
            </a:r>
            <a:r>
              <a:rPr lang="ru-RU" dirty="0">
                <a:latin typeface="Times New Roman" pitchFamily="18" charset="0"/>
                <a:cs typeface="Times New Roman" pitchFamily="18" charset="0"/>
              </a:rPr>
              <a:t>. </a:t>
            </a:r>
            <a:r>
              <a:rPr lang="ru-RU" u="sng" dirty="0">
                <a:latin typeface="Times New Roman" pitchFamily="18" charset="0"/>
                <a:cs typeface="Times New Roman" pitchFamily="18" charset="0"/>
                <a:hlinkClick r:id="rId3"/>
              </a:rPr>
              <a:t>https://ru.calameo.com/read/006398858e7568d103acf</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p>
          <a:p>
            <a:pPr algn="just"/>
            <a:r>
              <a:rPr lang="ru-RU" b="1" dirty="0">
                <a:latin typeface="Times New Roman" pitchFamily="18" charset="0"/>
                <a:cs typeface="Times New Roman" pitchFamily="18" charset="0"/>
              </a:rPr>
              <a:t>2</a:t>
            </a:r>
            <a:r>
              <a:rPr lang="ru-RU" b="1" i="1" dirty="0">
                <a:latin typeface="Times New Roman" pitchFamily="18" charset="0"/>
                <a:cs typeface="Times New Roman" pitchFamily="18" charset="0"/>
              </a:rPr>
              <a:t>.</a:t>
            </a: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Вовлечение обучающихся организаций, осуществляющих образовательную деятельность по дополнительным общеобразовательным программам, в различные формы сопровождения, наставничества и шефства: Методические рекомендации. – Смоленск: ГАУ ДПО СОИРО, 2019. – 20 с. Составитель: Кочергина Г.Д., </a:t>
            </a:r>
            <a:r>
              <a:rPr lang="ru-RU" dirty="0" err="1">
                <a:latin typeface="Times New Roman" pitchFamily="18" charset="0"/>
                <a:cs typeface="Times New Roman" pitchFamily="18" charset="0"/>
              </a:rPr>
              <a:t>к.п.н</a:t>
            </a:r>
            <a:r>
              <a:rPr lang="ru-RU" dirty="0">
                <a:latin typeface="Times New Roman" pitchFamily="18" charset="0"/>
                <a:cs typeface="Times New Roman" pitchFamily="18" charset="0"/>
              </a:rPr>
              <a:t>. </a:t>
            </a:r>
            <a:r>
              <a:rPr lang="ru-RU" u="sng" dirty="0">
                <a:latin typeface="Times New Roman" pitchFamily="18" charset="0"/>
                <a:cs typeface="Times New Roman" pitchFamily="18" charset="0"/>
                <a:hlinkClick r:id="rId4"/>
              </a:rPr>
              <a:t>https://ru.calameo.com/read/0063988584a631160eb44</a:t>
            </a:r>
            <a:endParaRPr lang="ru-RU" dirty="0">
              <a:latin typeface="Times New Roman" pitchFamily="18" charset="0"/>
              <a:cs typeface="Times New Roman" pitchFamily="18" charset="0"/>
            </a:endParaRPr>
          </a:p>
          <a:p>
            <a:pPr algn="just"/>
            <a:r>
              <a:rPr lang="ru-RU"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3. </a:t>
            </a:r>
            <a:r>
              <a:rPr lang="ru-RU" dirty="0">
                <a:latin typeface="Times New Roman" pitchFamily="18" charset="0"/>
                <a:cs typeface="Times New Roman" pitchFamily="18" charset="0"/>
              </a:rPr>
              <a:t>Методические рекомендации для педагогов-психологов по профилактике деструктивного поведения обучающихся (работа с родителями) /</a:t>
            </a:r>
            <a:r>
              <a:rPr lang="ru-RU" dirty="0" err="1">
                <a:latin typeface="Times New Roman" pitchFamily="18" charset="0"/>
                <a:cs typeface="Times New Roman" pitchFamily="18" charset="0"/>
              </a:rPr>
              <a:t>Нетребенко</a:t>
            </a:r>
            <a:r>
              <a:rPr lang="ru-RU" dirty="0">
                <a:latin typeface="Times New Roman" pitchFamily="18" charset="0"/>
                <a:cs typeface="Times New Roman" pitchFamily="18" charset="0"/>
              </a:rPr>
              <a:t> Л. В., Шаталова О. А. – Смоленск: ГАУ ДПО СОИРО, 2020. – 44 с. </a:t>
            </a:r>
            <a:r>
              <a:rPr lang="ru-RU" u="sng" dirty="0">
                <a:latin typeface="Times New Roman" pitchFamily="18" charset="0"/>
                <a:cs typeface="Times New Roman" pitchFamily="18" charset="0"/>
                <a:hlinkClick r:id="rId5"/>
              </a:rPr>
              <a:t>https://ru.calameo.com/read/006398858886828282dc5</a:t>
            </a:r>
            <a:endParaRPr lang="ru-RU" dirty="0">
              <a:latin typeface="Times New Roman" pitchFamily="18" charset="0"/>
              <a:cs typeface="Times New Roman" pitchFamily="18" charset="0"/>
            </a:endParaRPr>
          </a:p>
          <a:p>
            <a:pPr algn="just"/>
            <a:r>
              <a:rPr lang="ru-RU"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4. </a:t>
            </a:r>
            <a:r>
              <a:rPr lang="ru-RU" dirty="0">
                <a:latin typeface="Times New Roman" pitchFamily="18" charset="0"/>
                <a:cs typeface="Times New Roman" pitchFamily="18" charset="0"/>
              </a:rPr>
              <a:t>Формирование компетенций родителей в условиях образовательной организации: Методическое пособие. Изд. 2-е дополненное /Шаталова О. А. – Смоленск: ГАУ ДПО СОИРО, 2020. – 52 с. </a:t>
            </a:r>
            <a:r>
              <a:rPr lang="ru-RU" u="sng" dirty="0">
                <a:latin typeface="Times New Roman" pitchFamily="18" charset="0"/>
                <a:cs typeface="Times New Roman" pitchFamily="18" charset="0"/>
                <a:hlinkClick r:id="rId6"/>
              </a:rPr>
              <a:t>https://ru.calameo.com/read/00639885836c6e7166643</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44275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03023" y="1124744"/>
            <a:ext cx="8816724" cy="5016758"/>
          </a:xfrm>
          <a:prstGeom prst="rect">
            <a:avLst/>
          </a:prstGeom>
        </p:spPr>
        <p:txBody>
          <a:bodyPr wrap="square">
            <a:spAutoFit/>
          </a:bodyPr>
          <a:lstStyle/>
          <a:p>
            <a:pPr algn="just"/>
            <a:r>
              <a:rPr lang="ru-RU" sz="1600" b="1" dirty="0">
                <a:latin typeface="Times New Roman" pitchFamily="18" charset="0"/>
                <a:cs typeface="Times New Roman" pitchFamily="18" charset="0"/>
              </a:rPr>
              <a:t>33. Снегирева Н.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Организация взаимодействия с родителями обучающихся.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На формирование личности ребенка прежде всего оказывает влияние его семья. Поэтому от совместной работы родителей и педагогов выигрывают все участники образовательных отношений: родители принимают активное участие в жизни детей, тем самым лучше понимая и налаживая взаимоотношения с ними. Педагоги, взаимодействуя с родителями, узнают больше об ученике, что позволяет подобрать эффективные средства обучения и воспитания. Дети, чувствуя помощь и поддержку как со стороны педагогов, так и со стороны родителей, ощущают себя комфортнее, спокойнее, увереннее, лучше учатся, имеют гораздо меньше конфликтов со сверстниками и взрослыми.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//Практика административной работы в школе. – 2016. - №7. – С. 61.</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34. </a:t>
            </a:r>
            <a:r>
              <a:rPr lang="ru-RU" sz="1600" b="1" dirty="0" err="1">
                <a:latin typeface="Times New Roman" pitchFamily="18" charset="0"/>
                <a:cs typeface="Times New Roman" pitchFamily="18" charset="0"/>
              </a:rPr>
              <a:t>Валанова</a:t>
            </a:r>
            <a:r>
              <a:rPr lang="ru-RU" sz="1600" b="1" dirty="0">
                <a:latin typeface="Times New Roman" pitchFamily="18" charset="0"/>
                <a:cs typeface="Times New Roman" pitchFamily="18" charset="0"/>
              </a:rPr>
              <a:t> Н. М.</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Особенности работы школы с родителями учащихся в условиях ФГОС.</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описывается система работы современной школы с родителями учеников с учетом требований ФГОС.</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//Школьные технологии. – 2016. - №2. – С. 54.</a:t>
            </a:r>
            <a:endParaRPr lang="ru-RU" sz="1600" dirty="0">
              <a:latin typeface="Times New Roman" pitchFamily="18" charset="0"/>
              <a:cs typeface="Times New Roman" pitchFamily="18" charset="0"/>
            </a:endParaRPr>
          </a:p>
          <a:p>
            <a:r>
              <a:rPr lang="ru-RU" sz="1600" b="1" dirty="0"/>
              <a:t> </a:t>
            </a:r>
            <a:endParaRPr lang="ru-RU" sz="1600" dirty="0"/>
          </a:p>
        </p:txBody>
      </p:sp>
    </p:spTree>
    <p:extLst>
      <p:ext uri="{BB962C8B-B14F-4D97-AF65-F5344CB8AC3E}">
        <p14:creationId xmlns:p14="http://schemas.microsoft.com/office/powerpoint/2010/main" val="185309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03023" y="1124744"/>
            <a:ext cx="8816724" cy="2831544"/>
          </a:xfrm>
          <a:prstGeom prst="rect">
            <a:avLst/>
          </a:prstGeom>
        </p:spPr>
        <p:txBody>
          <a:bodyPr wrap="square">
            <a:spAutoFit/>
          </a:bodyPr>
          <a:lstStyle/>
          <a:p>
            <a:pPr algn="just"/>
            <a:r>
              <a:rPr lang="ru-RU" sz="1600" b="1" dirty="0">
                <a:latin typeface="Times New Roman" pitchFamily="18" charset="0"/>
                <a:cs typeface="Times New Roman" pitchFamily="18" charset="0"/>
              </a:rPr>
              <a:t>35. </a:t>
            </a:r>
            <a:r>
              <a:rPr lang="ru-RU" sz="1600" b="1" dirty="0" err="1">
                <a:latin typeface="Times New Roman" pitchFamily="18" charset="0"/>
                <a:cs typeface="Times New Roman" pitchFamily="18" charset="0"/>
              </a:rPr>
              <a:t>Мерцалова</a:t>
            </a:r>
            <a:r>
              <a:rPr lang="ru-RU" sz="1600" b="1" dirty="0">
                <a:latin typeface="Times New Roman" pitchFamily="18" charset="0"/>
                <a:cs typeface="Times New Roman" pitchFamily="18" charset="0"/>
              </a:rPr>
              <a:t> Т., Гошин М. Е.</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Родительская вовлеченность.</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Конструктивное взаимодействие образовательных организаций с родителями, с семьями, чьи дети обучаются и воспитываются в них, является актуальной задачей современного образовательного пространства. На основании анализа опыта работы образовательных организаций в данном направлении, а также результатов опросов столичных родителей, проведенных Институтом образования НИУ ВШЭ., предложены эффективные формы взаимодействия школ с целевыми группами родительской общественности.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//Директор школы. – 2016. - №9. – С. 95.</a:t>
            </a:r>
            <a:endParaRPr lang="ru-RU" sz="1600" dirty="0">
              <a:latin typeface="Times New Roman" pitchFamily="18" charset="0"/>
              <a:cs typeface="Times New Roman" pitchFamily="18" charset="0"/>
            </a:endParaRPr>
          </a:p>
          <a:p>
            <a:r>
              <a:rPr lang="ru-RU" sz="1600" b="1" dirty="0"/>
              <a:t> </a:t>
            </a:r>
            <a:endParaRPr lang="ru-RU" sz="1600" dirty="0"/>
          </a:p>
        </p:txBody>
      </p:sp>
    </p:spTree>
    <p:extLst>
      <p:ext uri="{BB962C8B-B14F-4D97-AF65-F5344CB8AC3E}">
        <p14:creationId xmlns:p14="http://schemas.microsoft.com/office/powerpoint/2010/main" val="284988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215291" y="620688"/>
            <a:ext cx="8816724" cy="5786199"/>
          </a:xfrm>
          <a:prstGeom prst="rect">
            <a:avLst/>
          </a:prstGeom>
        </p:spPr>
        <p:txBody>
          <a:bodyPr wrap="square">
            <a:spAutoFit/>
          </a:bodyPr>
          <a:lstStyle/>
          <a:p>
            <a:pPr algn="ctr"/>
            <a:r>
              <a:rPr lang="ru-RU" sz="1600" b="1" dirty="0">
                <a:latin typeface="Times New Roman" pitchFamily="18" charset="0"/>
                <a:cs typeface="Times New Roman" pitchFamily="18" charset="0"/>
              </a:rPr>
              <a:t>КАТАЛОГ СТАТЕЙ</a:t>
            </a:r>
            <a:endParaRPr lang="ru-RU" sz="1600" dirty="0">
              <a:latin typeface="Times New Roman" pitchFamily="18" charset="0"/>
              <a:cs typeface="Times New Roman" pitchFamily="18" charset="0"/>
            </a:endParaRPr>
          </a:p>
          <a:p>
            <a:pPr algn="ctr"/>
            <a:r>
              <a:rPr lang="ru-RU" sz="1600" b="1" dirty="0">
                <a:latin typeface="Times New Roman" pitchFamily="18" charset="0"/>
                <a:cs typeface="Times New Roman" pitchFamily="18" charset="0"/>
              </a:rPr>
              <a:t>РАЗДЕЛ «ВОСПИТАНИЕ В СЕМЬЕ»</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1. Кабанов В. Л.</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Лесгафт о семейном воспитании.</a:t>
            </a:r>
          </a:p>
          <a:p>
            <a:pPr algn="just"/>
            <a:r>
              <a:rPr lang="ru-RU" sz="1400" b="1" i="1" dirty="0">
                <a:latin typeface="Times New Roman" pitchFamily="18" charset="0"/>
                <a:cs typeface="Times New Roman" pitchFamily="18" charset="0"/>
              </a:rPr>
              <a:t>Аннотация</a:t>
            </a:r>
            <a:r>
              <a:rPr lang="ru-RU" sz="1400" dirty="0">
                <a:latin typeface="Times New Roman" pitchFamily="18" charset="0"/>
                <a:cs typeface="Times New Roman" pitchFamily="18" charset="0"/>
              </a:rPr>
              <a:t>:</a:t>
            </a:r>
          </a:p>
          <a:p>
            <a:pPr algn="just"/>
            <a:r>
              <a:rPr lang="ru-RU" sz="1400" i="1" dirty="0">
                <a:latin typeface="Times New Roman" pitchFamily="18" charset="0"/>
                <a:cs typeface="Times New Roman" pitchFamily="18" charset="0"/>
              </a:rPr>
              <a:t>В статье рассматриваются основные достижения многогранной деятельности выдающегося российского педагога и организатора образования второй половины XIX в. Петра </a:t>
            </a:r>
            <a:r>
              <a:rPr lang="ru-RU" sz="1400" i="1" dirty="0" err="1">
                <a:latin typeface="Times New Roman" pitchFamily="18" charset="0"/>
                <a:cs typeface="Times New Roman" pitchFamily="18" charset="0"/>
              </a:rPr>
              <a:t>Францевича</a:t>
            </a:r>
            <a:r>
              <a:rPr lang="ru-RU" sz="1400" i="1" dirty="0">
                <a:latin typeface="Times New Roman" pitchFamily="18" charset="0"/>
                <a:cs typeface="Times New Roman" pitchFamily="18" charset="0"/>
              </a:rPr>
              <a:t> Лесгафта (1837-1909 гг.). Представлены основные этапы его деятельности, охарактеризованы важнейшие труды ученого в области педагогики. Подробно описаны вклад Лесгафта в решение проблем семейного воспитания, его ведущие идеи и анализ роли семьи и школы в становлении ребенка, а также обоснование им необходимости обеспечивать единство требований к системам образования и воспитания. Анализируется важность осмысления на современном этапе идеи Лесгафта о формировании идеальной личности ребенка и воспитании его как значимого звена общества. Авторы приходят к заключению, что проблемы, стоящие перед современным школьным образованием, в большой степени вызваны погружением детей в виртуальную реальность и уходом от окружающей действительности из-за повсеместного распространения и легкой доступности новейших информационных технологий и средств. Авторы утверждают, что эти проблемы могут быть решены только путем усиления роли семейного воспитания, воспитания в детях ответственности перед семьей и государством, в том числе используя идеи и принципы </a:t>
            </a:r>
            <a:r>
              <a:rPr lang="ru-RU" sz="1400" i="1" dirty="0" err="1">
                <a:latin typeface="Times New Roman" pitchFamily="18" charset="0"/>
                <a:cs typeface="Times New Roman" pitchFamily="18" charset="0"/>
              </a:rPr>
              <a:t>П.Ф.Лесгафта</a:t>
            </a:r>
            <a:r>
              <a:rPr lang="ru-RU" sz="1400" i="1" dirty="0">
                <a:latin typeface="Times New Roman" pitchFamily="18" charset="0"/>
                <a:cs typeface="Times New Roman" pitchFamily="18" charset="0"/>
              </a:rPr>
              <a:t>. </a:t>
            </a:r>
            <a:r>
              <a:rPr lang="ru-RU" sz="1400" i="1" dirty="0" smtClean="0">
                <a:latin typeface="Times New Roman" pitchFamily="18" charset="0"/>
                <a:cs typeface="Times New Roman" pitchFamily="18" charset="0"/>
              </a:rPr>
              <a:t>Для реализации </a:t>
            </a:r>
            <a:r>
              <a:rPr lang="ru-RU" sz="1400" i="1" dirty="0">
                <a:latin typeface="Times New Roman" pitchFamily="18" charset="0"/>
                <a:cs typeface="Times New Roman" pitchFamily="18" charset="0"/>
              </a:rPr>
              <a:t>принципов семейного воспитания по Лесгафту авторы предлагают реализовать следующие инициативы: - создать новые педагогические профессии, ориентированные на работу с небольшими группами детей разного возраста; - разработать и утвердить авторитетными организациями программы родительских навыков и компетентностей; - развивать новые, семейно-</a:t>
            </a:r>
            <a:r>
              <a:rPr lang="ru-RU" sz="1400" i="1" dirty="0" err="1">
                <a:latin typeface="Times New Roman" pitchFamily="18" charset="0"/>
                <a:cs typeface="Times New Roman" pitchFamily="18" charset="0"/>
              </a:rPr>
              <a:t>ориентрованные</a:t>
            </a:r>
            <a:r>
              <a:rPr lang="ru-RU" sz="1400" i="1" dirty="0">
                <a:latin typeface="Times New Roman" pitchFamily="18" charset="0"/>
                <a:cs typeface="Times New Roman" pitchFamily="18" charset="0"/>
              </a:rPr>
              <a:t> формы работы в системе образования, такие как семейные детские сады и домашнее обучение для получения среднего образования.</a:t>
            </a:r>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//Педагогика. – 2020. - №11. - – С. 109.</a:t>
            </a:r>
            <a:endParaRPr lang="ru-RU" sz="1400" dirty="0">
              <a:latin typeface="Times New Roman" pitchFamily="18" charset="0"/>
              <a:cs typeface="Times New Roman" pitchFamily="18" charset="0"/>
            </a:endParaRPr>
          </a:p>
          <a:p>
            <a:pPr algn="just"/>
            <a:r>
              <a:rPr lang="ru-RU" sz="1400" b="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54512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59157" y="908720"/>
            <a:ext cx="8816724" cy="5262979"/>
          </a:xfrm>
          <a:prstGeom prst="rect">
            <a:avLst/>
          </a:prstGeom>
        </p:spPr>
        <p:txBody>
          <a:bodyPr wrap="square">
            <a:spAutoFit/>
          </a:bodyPr>
          <a:lstStyle/>
          <a:p>
            <a:pPr algn="just"/>
            <a:r>
              <a:rPr lang="ru-RU" sz="1600" b="1" dirty="0">
                <a:latin typeface="Times New Roman" pitchFamily="18" charset="0"/>
                <a:cs typeface="Times New Roman" pitchFamily="18" charset="0"/>
              </a:rPr>
              <a:t>2. Борисова Т. С., </a:t>
            </a:r>
            <a:r>
              <a:rPr lang="ru-RU" sz="1600" b="1" dirty="0" err="1">
                <a:latin typeface="Times New Roman" pitchFamily="18" charset="0"/>
                <a:cs typeface="Times New Roman" pitchFamily="18" charset="0"/>
              </a:rPr>
              <a:t>Плоткин</a:t>
            </a:r>
            <a:r>
              <a:rPr lang="ru-RU" sz="1600" b="1" dirty="0">
                <a:latin typeface="Times New Roman" pitchFamily="18" charset="0"/>
                <a:cs typeface="Times New Roman" pitchFamily="18" charset="0"/>
              </a:rPr>
              <a:t> М. М.</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Агрессивность детей и подростков как социальное явление и следствие семейных отношений в современной России.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Агрессивность современных детей рассматривается как социально-средовое явление, результат влияния на личность социальной среды и психолого-педагогических факторов, обусловленных особенностями семейных, межличностных отношений. Авторы подчеркивают важность педагогически организованного воспитательного процесса, основанного на взаимодействия семьи, школы и других социальных институтов, в преодолении негативного поведения детей и подростков.</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//Педагогика. – 2020. - №7. – С. 67.</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3. </a:t>
            </a:r>
            <a:r>
              <a:rPr lang="ru-RU" sz="1600" b="1" dirty="0" err="1">
                <a:latin typeface="Times New Roman" pitchFamily="18" charset="0"/>
                <a:cs typeface="Times New Roman" pitchFamily="18" charset="0"/>
              </a:rPr>
              <a:t>Тюфтяева</a:t>
            </a:r>
            <a:r>
              <a:rPr lang="ru-RU" sz="1600" b="1" dirty="0">
                <a:latin typeface="Times New Roman" pitchFamily="18" charset="0"/>
                <a:cs typeface="Times New Roman" pitchFamily="18" charset="0"/>
              </a:rPr>
              <a:t> Н. Б.</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Приоритетная сфера практической деятельности социального педагога.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Автор статьи подробно рассматривает особенности семей различного типа. Их осмысление даст возможность социальному педагогу определить способы, формы работы с той или иной семьёй, чтобы эффективнее помочь ей преодолеть жизненные трудности, вселить уверенность в том, что родители не оставлены один на один со своими проблемами.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//Социальная педагогика в России. – 2019. - №4. – С. 40.</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030614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59157" y="908720"/>
            <a:ext cx="8816724" cy="5016758"/>
          </a:xfrm>
          <a:prstGeom prst="rect">
            <a:avLst/>
          </a:prstGeom>
        </p:spPr>
        <p:txBody>
          <a:bodyPr wrap="square">
            <a:spAutoFit/>
          </a:bodyPr>
          <a:lstStyle/>
          <a:p>
            <a:pPr algn="just"/>
            <a:r>
              <a:rPr lang="ru-RU" sz="1600" b="1" dirty="0">
                <a:latin typeface="Times New Roman" pitchFamily="18" charset="0"/>
                <a:cs typeface="Times New Roman" pitchFamily="18" charset="0"/>
              </a:rPr>
              <a:t>4. Головко Е.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Воспитание младшего школьника в семье. Чем может помочь А. С. Макаренко?</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Статья направлена на решение проблем семейного воспитания с использованием педагогического опыта А.С. Макаренко. В ней представлена разработка родительского собрания в форме круглого стола, на котором в ходе дискуссии выясняется актуальность идей, принципов, взглядов А.С. Макаренко на процесс воспитания детей в современной семье.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//Начальная школа. – 2019. - №6. – С. 55.</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5. </a:t>
            </a:r>
            <a:r>
              <a:rPr lang="ru-RU" sz="1600" b="1" dirty="0" err="1">
                <a:latin typeface="Times New Roman" pitchFamily="18" charset="0"/>
                <a:cs typeface="Times New Roman" pitchFamily="18" charset="0"/>
              </a:rPr>
              <a:t>Святцева</a:t>
            </a:r>
            <a:r>
              <a:rPr lang="ru-RU" sz="1600" b="1" dirty="0">
                <a:latin typeface="Times New Roman" pitchFamily="18" charset="0"/>
                <a:cs typeface="Times New Roman" pitchFamily="18" charset="0"/>
              </a:rPr>
              <a:t> А. М.</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Влияние психологического климата в семье на социально-педагогическую запущенность младших школьников.</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даётся характеристика социально-педагогической запущенности младших школьников, выделяются основные её педагогические и психологические характеристики, рассматривается связь между социально-педагогической запущенностью и психологическим климатом в семье, предлагается метод экспресс-диагностики и описываются основные направления психолого-педагогической работы с детьми, имеющими социально-педагогическую запущенность.</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//Методист. – 2019. -  №3. – С. 54.</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63209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59157" y="908720"/>
            <a:ext cx="8816724" cy="5047536"/>
          </a:xfrm>
          <a:prstGeom prst="rect">
            <a:avLst/>
          </a:prstGeom>
        </p:spPr>
        <p:txBody>
          <a:bodyPr wrap="square">
            <a:spAutoFit/>
          </a:bodyPr>
          <a:lstStyle/>
          <a:p>
            <a:pPr algn="just"/>
            <a:r>
              <a:rPr lang="ru-RU" sz="1600" b="1" dirty="0">
                <a:latin typeface="Times New Roman" pitchFamily="18" charset="0"/>
                <a:cs typeface="Times New Roman" pitchFamily="18" charset="0"/>
              </a:rPr>
              <a:t>6. Борисова Т. С., </a:t>
            </a:r>
            <a:r>
              <a:rPr lang="ru-RU" sz="1600" b="1" dirty="0" err="1">
                <a:latin typeface="Times New Roman" pitchFamily="18" charset="0"/>
                <a:cs typeface="Times New Roman" pitchFamily="18" charset="0"/>
              </a:rPr>
              <a:t>Плоткин</a:t>
            </a:r>
            <a:r>
              <a:rPr lang="ru-RU" sz="1600" b="1" dirty="0">
                <a:latin typeface="Times New Roman" pitchFamily="18" charset="0"/>
                <a:cs typeface="Times New Roman" pitchFamily="18" charset="0"/>
              </a:rPr>
              <a:t> М. М.</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Семейное и социальное воспитание: современный молодежный контекст.</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семейное воспитание представлено как неотъемлемое свойство социального воспитания и рассматривается в контексте социально-стартовой, региональной, </a:t>
            </a:r>
            <a:r>
              <a:rPr lang="ru-RU" sz="1600" i="1" dirty="0" err="1">
                <a:latin typeface="Times New Roman" pitchFamily="18" charset="0"/>
                <a:cs typeface="Times New Roman" pitchFamily="18" charset="0"/>
              </a:rPr>
              <a:t>этноконфессиональной</a:t>
            </a:r>
            <a:r>
              <a:rPr lang="ru-RU" sz="1600" i="1" dirty="0">
                <a:latin typeface="Times New Roman" pitchFamily="18" charset="0"/>
                <a:cs typeface="Times New Roman" pitchFamily="18" charset="0"/>
              </a:rPr>
              <a:t> дезинтеграции. Дана общая характеристика и раскрыта сущность молодежного контекста в социальном и семейном воспитании. В общем ряду социализирующих факторов показана ведущая роль семьи как уникального института социализации и воспитания подрастающего поколения, охарактеризован процесс формирования социальной активности в молодой семье.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//Педагогика. – 2018. - №7. – С. 75.</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7. Дементьева Л.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Технологии гармонизации детско-родительских отношений в различных типах сельских семей.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 опыт организации школ "Управление без принуждения" для родителей, испытывающих те или иные проблемы в воспитании кровных и приемных детей.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//Педагогика. – 2017. - №7. – 122.</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94684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59157" y="908720"/>
            <a:ext cx="8816724" cy="5047536"/>
          </a:xfrm>
          <a:prstGeom prst="rect">
            <a:avLst/>
          </a:prstGeom>
        </p:spPr>
        <p:txBody>
          <a:bodyPr wrap="square">
            <a:spAutoFit/>
          </a:bodyPr>
          <a:lstStyle/>
          <a:p>
            <a:pPr algn="just"/>
            <a:r>
              <a:rPr lang="ru-RU" sz="1600" b="1" dirty="0">
                <a:latin typeface="Times New Roman" pitchFamily="18" charset="0"/>
                <a:cs typeface="Times New Roman" pitchFamily="18" charset="0"/>
              </a:rPr>
              <a:t>8. Журавлева О П., Смирнова А.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Актуализация воспитательного потенциала семьи в современном пространстве.</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рассматривается проблема актуализации воспитательного потенциала семьи. Выделены и охарактеризованы основные механизмы актуализации воспитательного потенциала семьи в современном образовательном пространстве.</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//Воспитание школьников. – 2017. - №3. – С. 21.</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9. Дементьева Л.</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Семейное неблагополучие и способы его преодоления. Гармонизация детско-родительских отношений в различных типах сельских школ.</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представлена практика применения социально-педагогических технологий диагностики и коррекции детско-родительских отношений с целью их гармонизации. В числе описанных технологий - школа для родителей, испытывающих те или иные проблемы в семейном воспитании кровных и приёмных детей; технология «управление без принуждения», технология «круг заботы».</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//Социальная педагогика в России. – 2016. - №5. – С. 39.</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64841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5059" y="692696"/>
            <a:ext cx="8816724" cy="6678751"/>
          </a:xfrm>
          <a:prstGeom prst="rect">
            <a:avLst/>
          </a:prstGeom>
        </p:spPr>
        <p:txBody>
          <a:bodyPr wrap="square">
            <a:spAutoFit/>
          </a:bodyPr>
          <a:lstStyle/>
          <a:p>
            <a:pPr algn="just"/>
            <a:r>
              <a:rPr lang="ru-RU" sz="1600" b="1" dirty="0">
                <a:latin typeface="Times New Roman" pitchFamily="18" charset="0"/>
                <a:cs typeface="Times New Roman" pitchFamily="18" charset="0"/>
              </a:rPr>
              <a:t>10. </a:t>
            </a:r>
            <a:r>
              <a:rPr lang="ru-RU" sz="1600" b="1" dirty="0" err="1">
                <a:latin typeface="Times New Roman" pitchFamily="18" charset="0"/>
                <a:cs typeface="Times New Roman" pitchFamily="18" charset="0"/>
              </a:rPr>
              <a:t>Клемантович</a:t>
            </a:r>
            <a:r>
              <a:rPr lang="ru-RU" sz="1600" b="1" dirty="0">
                <a:latin typeface="Times New Roman" pitchFamily="18" charset="0"/>
                <a:cs typeface="Times New Roman" pitchFamily="18" charset="0"/>
              </a:rPr>
              <a:t> И. П., </a:t>
            </a:r>
            <a:r>
              <a:rPr lang="ru-RU" sz="1600" b="1" dirty="0" err="1">
                <a:latin typeface="Times New Roman" pitchFamily="18" charset="0"/>
                <a:cs typeface="Times New Roman" pitchFamily="18" charset="0"/>
              </a:rPr>
              <a:t>Леванова</a:t>
            </a:r>
            <a:r>
              <a:rPr lang="ru-RU" sz="1600" b="1" dirty="0">
                <a:latin typeface="Times New Roman" pitchFamily="18" charset="0"/>
                <a:cs typeface="Times New Roman" pitchFamily="18" charset="0"/>
              </a:rPr>
              <a:t> Е.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Счастливая семья – хорошее детство, здоровое общество. Роль отца.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Рассматриваются проблемы семьи, материнства, отцовства и детства, сохранение традиций и семейных ценностей, от решения которых во многом зависят уровень демографической безопасности российского общества и его семейно-демографические перспективы. Особое внимание в данной части статьи уделяется роли отца в воспитании ребенка. Проведенный анализ позволяет говорить о необходимости систематической работы с молодежью по подготовке к семейной жизни.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//Воспитание школьников. – 2016. - №4. – С. 44.</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11. Спицын Н. П.</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Загляните в свою душу, отцы! Роль отца.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Роль отца в становлении личности ребенка.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//Воспитание школьников. – 2016. - №2. – С. 47.</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12. Коротич В. У.</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Семья как школа человеческих взаимоотношений.</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Анализируются типичные ошибки, совершаемые взрослыми при воспитании собственных детей. Рассуждения автора проиллюстрированы жизненными примерами, почерпнутыми им из собственной педагогической практики. Статья адресована как родителям, так и школьным психологам.</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2174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3023" y="560128"/>
            <a:ext cx="8928992" cy="830997"/>
          </a:xfrm>
          <a:prstGeom prst="rect">
            <a:avLst/>
          </a:prstGeom>
        </p:spPr>
        <p:txBody>
          <a:bodyPr wrap="square">
            <a:spAutoFit/>
          </a:bodyPr>
          <a:lstStyle/>
          <a:p>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
        <p:nvSpPr>
          <p:cNvPr id="8" name="Прямоугольник 7"/>
          <p:cNvSpPr/>
          <p:nvPr/>
        </p:nvSpPr>
        <p:spPr>
          <a:xfrm>
            <a:off x="145059" y="1124744"/>
            <a:ext cx="8816724" cy="2308324"/>
          </a:xfrm>
          <a:prstGeom prst="rect">
            <a:avLst/>
          </a:prstGeom>
        </p:spPr>
        <p:txBody>
          <a:bodyPr wrap="square">
            <a:spAutoFit/>
          </a:bodyPr>
          <a:lstStyle/>
          <a:p>
            <a:pPr algn="just"/>
            <a:r>
              <a:rPr lang="ru-RU" sz="1600" b="1" dirty="0">
                <a:latin typeface="Times New Roman" pitchFamily="18" charset="0"/>
                <a:cs typeface="Times New Roman" pitchFamily="18" charset="0"/>
              </a:rPr>
              <a:t>13. </a:t>
            </a:r>
            <a:r>
              <a:rPr lang="ru-RU" sz="1600" b="1" dirty="0" err="1">
                <a:latin typeface="Times New Roman" pitchFamily="18" charset="0"/>
                <a:cs typeface="Times New Roman" pitchFamily="18" charset="0"/>
              </a:rPr>
              <a:t>Понизовская</a:t>
            </a:r>
            <a:r>
              <a:rPr lang="ru-RU" sz="1600" b="1" dirty="0">
                <a:latin typeface="Times New Roman" pitchFamily="18" charset="0"/>
                <a:cs typeface="Times New Roman" pitchFamily="18" charset="0"/>
              </a:rPr>
              <a:t> Л. И., Иванова Н. Н., Федорова И. Г., Яковлева Н. А.</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Школьный фестиваль педагогического мастерства педагогов «Школа и семья: продуктивные идеи и технологии взаимодействия».</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представлено совершенствование работы с родителями посредством поиска новых форм и вовлечения в жизнедеятельность классного коллектива.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//Научно-метод. ж-л зам. </a:t>
            </a:r>
            <a:r>
              <a:rPr lang="ru-RU" sz="1600" b="1" dirty="0" err="1">
                <a:latin typeface="Times New Roman" pitchFamily="18" charset="0"/>
                <a:cs typeface="Times New Roman" pitchFamily="18" charset="0"/>
              </a:rPr>
              <a:t>дир</a:t>
            </a:r>
            <a:r>
              <a:rPr lang="ru-RU" sz="1600" b="1" dirty="0">
                <a:latin typeface="Times New Roman" pitchFamily="18" charset="0"/>
                <a:cs typeface="Times New Roman" pitchFamily="18" charset="0"/>
              </a:rPr>
              <a:t>. по </a:t>
            </a:r>
            <a:r>
              <a:rPr lang="ru-RU" sz="1600" b="1" dirty="0" err="1">
                <a:latin typeface="Times New Roman" pitchFamily="18" charset="0"/>
                <a:cs typeface="Times New Roman" pitchFamily="18" charset="0"/>
              </a:rPr>
              <a:t>воспит</a:t>
            </a:r>
            <a:r>
              <a:rPr lang="ru-RU" sz="1600" b="1" dirty="0">
                <a:latin typeface="Times New Roman" pitchFamily="18" charset="0"/>
                <a:cs typeface="Times New Roman" pitchFamily="18" charset="0"/>
              </a:rPr>
              <a:t>. раб. – 2015. - №1. – С. 95.</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5908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79512" y="1047703"/>
            <a:ext cx="8784976" cy="5909310"/>
          </a:xfrm>
          <a:prstGeom prst="rect">
            <a:avLst/>
          </a:prstGeom>
        </p:spPr>
        <p:txBody>
          <a:bodyPr wrap="square">
            <a:spAutoFit/>
          </a:bodyPr>
          <a:lstStyle/>
          <a:p>
            <a:pPr algn="just"/>
            <a:r>
              <a:rPr lang="ru-RU" b="1" dirty="0">
                <a:latin typeface="Times New Roman" pitchFamily="18" charset="0"/>
                <a:cs typeface="Times New Roman" pitchFamily="18" charset="0"/>
              </a:rPr>
              <a:t>5. </a:t>
            </a:r>
            <a:r>
              <a:rPr lang="ru-RU" dirty="0">
                <a:latin typeface="Times New Roman" pitchFamily="18" charset="0"/>
                <a:cs typeface="Times New Roman" pitchFamily="18" charset="0"/>
              </a:rPr>
              <a:t>Программа родительского всеобуча «Разговор о нравственном здоровье семьи, ее духовных ценностях и современных идеалах воспитания детей»: Методическое пособие /Автор-составитель О.А. Шаталова. – Смоленск: ГАУ ДПО СОИРО, 2020. – 84 с. </a:t>
            </a:r>
            <a:r>
              <a:rPr lang="ru-RU" u="sng" dirty="0">
                <a:latin typeface="Times New Roman" pitchFamily="18" charset="0"/>
                <a:cs typeface="Times New Roman" pitchFamily="18" charset="0"/>
                <a:hlinkClick r:id="rId3"/>
              </a:rPr>
              <a:t>https://ru.calameo.com/read/00639885840daef4d4523</a:t>
            </a:r>
            <a:endParaRPr lang="ru-RU" dirty="0">
              <a:latin typeface="Times New Roman" pitchFamily="18" charset="0"/>
              <a:cs typeface="Times New Roman" pitchFamily="18" charset="0"/>
            </a:endParaRPr>
          </a:p>
          <a:p>
            <a:pPr algn="just"/>
            <a:r>
              <a:rPr lang="ru-RU"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6. </a:t>
            </a:r>
            <a:r>
              <a:rPr lang="ru-RU" dirty="0">
                <a:latin typeface="Times New Roman" pitchFamily="18" charset="0"/>
                <a:cs typeface="Times New Roman" pitchFamily="18" charset="0"/>
              </a:rPr>
              <a:t>Родительский всеобуч: Современный подросток в социуме: причины асоциального поведения и возможности профилактики: Методическое пособие /Авт.-сост. Л.В. </a:t>
            </a:r>
            <a:r>
              <a:rPr lang="ru-RU" dirty="0" err="1">
                <a:latin typeface="Times New Roman" pitchFamily="18" charset="0"/>
                <a:cs typeface="Times New Roman" pitchFamily="18" charset="0"/>
              </a:rPr>
              <a:t>Нетребенко</a:t>
            </a:r>
            <a:r>
              <a:rPr lang="ru-RU" dirty="0">
                <a:latin typeface="Times New Roman" pitchFamily="18" charset="0"/>
                <a:cs typeface="Times New Roman" pitchFamily="18" charset="0"/>
              </a:rPr>
              <a:t>, Л.В. </a:t>
            </a:r>
            <a:r>
              <a:rPr lang="ru-RU" dirty="0" err="1">
                <a:latin typeface="Times New Roman" pitchFamily="18" charset="0"/>
                <a:cs typeface="Times New Roman" pitchFamily="18" charset="0"/>
              </a:rPr>
              <a:t>Жарикова</a:t>
            </a:r>
            <a:r>
              <a:rPr lang="ru-RU" dirty="0">
                <a:latin typeface="Times New Roman" pitchFamily="18" charset="0"/>
                <a:cs typeface="Times New Roman" pitchFamily="18" charset="0"/>
              </a:rPr>
              <a:t>. – Смоленск: ГАУ ДПО СОИРО. – 2020. – 60 с. </a:t>
            </a:r>
            <a:r>
              <a:rPr lang="ru-RU" u="sng" dirty="0">
                <a:latin typeface="Times New Roman" pitchFamily="18" charset="0"/>
                <a:cs typeface="Times New Roman" pitchFamily="18" charset="0"/>
                <a:hlinkClick r:id="rId4"/>
              </a:rPr>
              <a:t>https://ru.calameo.com/read/0063988585c349330f9b4</a:t>
            </a:r>
            <a:endParaRPr lang="ru-RU" dirty="0">
              <a:latin typeface="Times New Roman" pitchFamily="18" charset="0"/>
              <a:cs typeface="Times New Roman" pitchFamily="18" charset="0"/>
            </a:endParaRPr>
          </a:p>
          <a:p>
            <a:pPr algn="just"/>
            <a:r>
              <a:rPr lang="ru-RU"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7. </a:t>
            </a:r>
            <a:r>
              <a:rPr lang="ru-RU" dirty="0">
                <a:latin typeface="Times New Roman" pitchFamily="18" charset="0"/>
                <a:cs typeface="Times New Roman" pitchFamily="18" charset="0"/>
              </a:rPr>
              <a:t>Электронный сборник материалов Межрегионального интернет-форума «Эффективные практики персонифицированного воспитания». – Смоленск: ГАУ ДПО СОИРО, 2020. – 304 с. Редакционная коллегия: Кочергина Г.Д., </a:t>
            </a:r>
            <a:r>
              <a:rPr lang="ru-RU" dirty="0" err="1">
                <a:latin typeface="Times New Roman" pitchFamily="18" charset="0"/>
                <a:cs typeface="Times New Roman" pitchFamily="18" charset="0"/>
              </a:rPr>
              <a:t>Зевакова</a:t>
            </a:r>
            <a:r>
              <a:rPr lang="ru-RU" dirty="0">
                <a:latin typeface="Times New Roman" pitchFamily="18" charset="0"/>
                <a:cs typeface="Times New Roman" pitchFamily="18" charset="0"/>
              </a:rPr>
              <a:t> Н.С., </a:t>
            </a:r>
            <a:r>
              <a:rPr lang="ru-RU" dirty="0" err="1">
                <a:latin typeface="Times New Roman" pitchFamily="18" charset="0"/>
                <a:cs typeface="Times New Roman" pitchFamily="18" charset="0"/>
              </a:rPr>
              <a:t>Рудинская</a:t>
            </a:r>
            <a:r>
              <a:rPr lang="ru-RU" dirty="0">
                <a:latin typeface="Times New Roman" pitchFamily="18" charset="0"/>
                <a:cs typeface="Times New Roman" pitchFamily="18" charset="0"/>
              </a:rPr>
              <a:t> В.В. </a:t>
            </a:r>
            <a:r>
              <a:rPr lang="ru-RU" u="sng" dirty="0">
                <a:latin typeface="Times New Roman" pitchFamily="18" charset="0"/>
                <a:cs typeface="Times New Roman" pitchFamily="18" charset="0"/>
                <a:hlinkClick r:id="rId5"/>
              </a:rPr>
              <a:t>https://</a:t>
            </a:r>
            <a:r>
              <a:rPr lang="ru-RU" u="sng" dirty="0" smtClean="0">
                <a:latin typeface="Times New Roman" pitchFamily="18" charset="0"/>
                <a:cs typeface="Times New Roman" pitchFamily="18" charset="0"/>
                <a:hlinkClick r:id="rId5"/>
              </a:rPr>
              <a:t>ru.calameo.com/read/006398858429c8469c781</a:t>
            </a:r>
            <a:endParaRPr lang="ru-RU" u="sng" dirty="0" smtClean="0">
              <a:latin typeface="Times New Roman" pitchFamily="18" charset="0"/>
              <a:cs typeface="Times New Roman" pitchFamily="18" charset="0"/>
            </a:endParaRPr>
          </a:p>
          <a:p>
            <a:pPr algn="just"/>
            <a:endParaRPr lang="ru-RU" u="sng"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8. </a:t>
            </a:r>
            <a:r>
              <a:rPr lang="ru-RU" dirty="0">
                <a:latin typeface="Times New Roman" pitchFamily="18" charset="0"/>
                <a:cs typeface="Times New Roman" pitchFamily="18" charset="0"/>
              </a:rPr>
              <a:t>Детско-родительские отношения – конфликт или союз поколений?: Методическое пособие. – Смоленск: ГАУ ДПО СОИРО, 2020. – 44 с. Автор-составитель: Шаталова О.А., доцент кафедры педагогики и психологии ГАУ ДПО СОИРО. </a:t>
            </a:r>
            <a:r>
              <a:rPr lang="ru-RU" u="sng" dirty="0">
                <a:latin typeface="Times New Roman" pitchFamily="18" charset="0"/>
                <a:cs typeface="Times New Roman" pitchFamily="18" charset="0"/>
                <a:hlinkClick r:id="rId6"/>
              </a:rPr>
              <a:t>https://ru.calameo.com/read/006398858af6950af35d0</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2795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79512" y="1047703"/>
            <a:ext cx="8784976" cy="2031325"/>
          </a:xfrm>
          <a:prstGeom prst="rect">
            <a:avLst/>
          </a:prstGeom>
        </p:spPr>
        <p:txBody>
          <a:bodyPr wrap="square">
            <a:spAutoFit/>
          </a:bodyPr>
          <a:lstStyle/>
          <a:p>
            <a:pPr algn="just"/>
            <a:r>
              <a:rPr lang="ru-RU" b="1" dirty="0">
                <a:latin typeface="Times New Roman" pitchFamily="18" charset="0"/>
                <a:cs typeface="Times New Roman" pitchFamily="18" charset="0"/>
              </a:rPr>
              <a:t>9. </a:t>
            </a:r>
            <a:r>
              <a:rPr lang="ru-RU" dirty="0">
                <a:latin typeface="Times New Roman" pitchFamily="18" charset="0"/>
                <a:cs typeface="Times New Roman" pitchFamily="18" charset="0"/>
              </a:rPr>
              <a:t>Родительский всеобуч по вопросам профилактики насилия и жестокого обращения с несовершеннолетними, суицидального поведения у детей, урегулирования детско-родительских отношений: Методическое пособие. – Смоленск: ГАУ ДПО СОИРО, 202072 с. Автор-составитель: </a:t>
            </a:r>
            <a:r>
              <a:rPr lang="ru-RU" dirty="0" err="1">
                <a:latin typeface="Times New Roman" pitchFamily="18" charset="0"/>
                <a:cs typeface="Times New Roman" pitchFamily="18" charset="0"/>
              </a:rPr>
              <a:t>Жарикова</a:t>
            </a:r>
            <a:r>
              <a:rPr lang="ru-RU" dirty="0">
                <a:latin typeface="Times New Roman" pitchFamily="18" charset="0"/>
                <a:cs typeface="Times New Roman" pitchFamily="18" charset="0"/>
              </a:rPr>
              <a:t> Л.В., ст. преподаватель кафедры педагогики и психологии ГАУ ДПО СОИРО</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u="sng" dirty="0">
                <a:latin typeface="Times New Roman" pitchFamily="18" charset="0"/>
                <a:cs typeface="Times New Roman" pitchFamily="18" charset="0"/>
                <a:hlinkClick r:id="rId3"/>
              </a:rPr>
              <a:t>https://ru.calameo.com/read/00639885848064a6dfdca</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85477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251520" y="586038"/>
            <a:ext cx="8784976" cy="923330"/>
          </a:xfrm>
          <a:prstGeom prst="rect">
            <a:avLst/>
          </a:prstGeom>
        </p:spPr>
        <p:txBody>
          <a:bodyPr wrap="square">
            <a:spAutoFit/>
          </a:bodyPr>
          <a:lstStyle/>
          <a:p>
            <a:pPr algn="ctr"/>
            <a:r>
              <a:rPr lang="ru-RU" b="1" dirty="0">
                <a:latin typeface="Times New Roman" pitchFamily="18" charset="0"/>
                <a:cs typeface="Times New Roman" pitchFamily="18" charset="0"/>
              </a:rPr>
              <a:t>КАТАЛОГ СТАТЕЙ</a:t>
            </a:r>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РАЗДЕЛ «КЛАССНЫЙ РУКОВОДИТЕЛЬ»</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2" name="Прямоугольник 1"/>
          <p:cNvSpPr/>
          <p:nvPr/>
        </p:nvSpPr>
        <p:spPr>
          <a:xfrm>
            <a:off x="107504" y="1340768"/>
            <a:ext cx="8928992" cy="5293757"/>
          </a:xfrm>
          <a:prstGeom prst="rect">
            <a:avLst/>
          </a:prstGeom>
        </p:spPr>
        <p:txBody>
          <a:bodyPr wrap="square">
            <a:spAutoFit/>
          </a:bodyPr>
          <a:lstStyle/>
          <a:p>
            <a:pPr algn="just"/>
            <a:r>
              <a:rPr lang="ru-RU" sz="1600" b="1" dirty="0">
                <a:latin typeface="Times New Roman" pitchFamily="18" charset="0"/>
                <a:cs typeface="Times New Roman" pitchFamily="18" charset="0"/>
              </a:rPr>
              <a:t>1</a:t>
            </a:r>
            <a:r>
              <a:rPr lang="ru-RU" sz="1600" dirty="0">
                <a:latin typeface="Times New Roman" pitchFamily="18" charset="0"/>
                <a:cs typeface="Times New Roman" pitchFamily="18" charset="0"/>
              </a:rPr>
              <a:t>. Методические рекомендации органам исполнительной власти субъектов РФ, осуществляющим государственное управление в сфере образования, по организации работы педагогически осуществляющих классное руководство в общеобразовательных </a:t>
            </a:r>
            <a:r>
              <a:rPr lang="ru-RU" sz="1600" dirty="0" smtClean="0">
                <a:latin typeface="Times New Roman" pitchFamily="18" charset="0"/>
                <a:cs typeface="Times New Roman" pitchFamily="18" charset="0"/>
              </a:rPr>
              <a:t>организациях.</a:t>
            </a:r>
            <a:endParaRPr lang="ru-RU" sz="1600" dirty="0">
              <a:latin typeface="Times New Roman" pitchFamily="18" charset="0"/>
              <a:cs typeface="Times New Roman" pitchFamily="18" charset="0"/>
            </a:endParaRP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fontAlgn="base"/>
            <a:r>
              <a:rPr lang="ru-RU" sz="1600" i="1" dirty="0">
                <a:latin typeface="Times New Roman" pitchFamily="18" charset="0"/>
                <a:cs typeface="Times New Roman" pitchFamily="18" charset="0"/>
              </a:rPr>
              <a:t>Методические рекомендации состоят из: пояснительной записки; правовых основ организации работы педагогических работников, осуществляющих классное руководство; целей и принципов деятельности педагогических работников, осуществляющих классное руководство; приоритетных задач деятельности педагогических работников, связанной с классным руководством; обеспечения академических прав и свобод педагогических работников, осуществляющих классное руководство; оценки эффективности деятельности педагогических работников по классному руководству; механизмов материального стимулирования педагогических работников к осуществлению классного руководства; механизма нематериального стимулирования педагогических работников к осуществлению классного руководства.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//Вестник образования России. – 2020. - №14. – С. 22.</a:t>
            </a:r>
            <a:endParaRPr lang="ru-RU" sz="1600" dirty="0">
              <a:latin typeface="Times New Roman" pitchFamily="18" charset="0"/>
              <a:cs typeface="Times New Roman" pitchFamily="18" charset="0"/>
            </a:endParaRPr>
          </a:p>
          <a:p>
            <a:pPr algn="just"/>
            <a:r>
              <a:rPr lang="ru-RU" b="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2. </a:t>
            </a:r>
            <a:r>
              <a:rPr lang="ru-RU" sz="1600" b="1" dirty="0" err="1">
                <a:latin typeface="Times New Roman" pitchFamily="18" charset="0"/>
                <a:cs typeface="Times New Roman" pitchFamily="18" charset="0"/>
              </a:rPr>
              <a:t>Лизинский</a:t>
            </a:r>
            <a:r>
              <a:rPr lang="ru-RU" sz="1600" b="1" dirty="0">
                <a:latin typeface="Times New Roman" pitchFamily="18" charset="0"/>
                <a:cs typeface="Times New Roman" pitchFamily="18" charset="0"/>
              </a:rPr>
              <a:t> В. М.</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Анализ программ воспитания и социализации.</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Рассмотрены актуальные вопросы воспитания и социализации в школ и вне ее, по которым классный руководитель сделал выводы и проанализировал программу.</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//Научно-методический журнал зам. директора по воспитательной работе. – 2020. - №4. – С. 37.</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48105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66869" y="692696"/>
            <a:ext cx="8928992" cy="5509200"/>
          </a:xfrm>
          <a:prstGeom prst="rect">
            <a:avLst/>
          </a:prstGeom>
        </p:spPr>
        <p:txBody>
          <a:bodyPr wrap="square">
            <a:spAutoFit/>
          </a:bodyPr>
          <a:lstStyle/>
          <a:p>
            <a:pPr algn="just"/>
            <a:r>
              <a:rPr lang="ru-RU" sz="1600" b="1" dirty="0">
                <a:latin typeface="Times New Roman" pitchFamily="18" charset="0"/>
                <a:cs typeface="Times New Roman" pitchFamily="18" charset="0"/>
              </a:rPr>
              <a:t>3. Балобанова Э. Ф.</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Опыт развивающей деятельности со школьниками с РАС в контексте классного руководства.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представлен опыт работы классного руководителя инклюзивного класса для школьников с расстройствами аутистического спектра. Ребята обучались в московской общеобразовательной школе с 5 класса, открытого как инклюзивный в 2012 году. В статье описан поиск различных педагогических приемов и дается описание конкретных практик развивающей деятельности, которая позволяла формировать мотивацию школьников с аутистическими расстройствами к активному включению в общешкольные дела. Подобный опыт поиска индивидуальных методик будет интересен и полезен не только педагогам, но и родителям.</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//Аутизм и нарушение развития. – 2018. - №3. – С. 40.</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4. Семилетова И.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Какова роль классного руководителя в профилактике социальных рисков? </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В статье классный руководитель описывает свои основные функции, задачи, знакомит с деятельностью классного руководителя, рассказывает о том, как организует воспитательную работу в классе: пропаганда ЗОЖ, правовое воспитание, работа с родителями, а также перечисляет заповеди воспитания.</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//Классный руководитель. – 2017. - №6. – С. 74.</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24235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7504" y="1124744"/>
            <a:ext cx="8928992" cy="5016758"/>
          </a:xfrm>
          <a:prstGeom prst="rect">
            <a:avLst/>
          </a:prstGeom>
        </p:spPr>
        <p:txBody>
          <a:bodyPr wrap="square">
            <a:spAutoFit/>
          </a:bodyPr>
          <a:lstStyle/>
          <a:p>
            <a:pPr algn="just"/>
            <a:r>
              <a:rPr lang="ru-RU" sz="1600" b="1" dirty="0">
                <a:latin typeface="Times New Roman" pitchFamily="18" charset="0"/>
                <a:cs typeface="Times New Roman" pitchFamily="18" charset="0"/>
              </a:rPr>
              <a:t>5. Якушина Е. 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Работа классного руководителя с </a:t>
            </a:r>
            <a:r>
              <a:rPr lang="ru-RU" sz="1600" dirty="0" err="1">
                <a:latin typeface="Times New Roman" pitchFamily="18" charset="0"/>
                <a:cs typeface="Times New Roman" pitchFamily="18" charset="0"/>
              </a:rPr>
              <a:t>соцсетями</a:t>
            </a:r>
            <a:r>
              <a:rPr lang="ru-RU" sz="1600" dirty="0">
                <a:latin typeface="Times New Roman" pitchFamily="18" charset="0"/>
                <a:cs typeface="Times New Roman" pitchFamily="18" charset="0"/>
              </a:rPr>
              <a:t>.</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Статья адресована классным руководителям, педагогам-организаторам. В ней рассматривается использование различных сетевых средств для коммуникации с учениками и их родителями. Как использовать </a:t>
            </a:r>
            <a:r>
              <a:rPr lang="ru-RU" sz="1600" i="1" dirty="0" err="1">
                <a:latin typeface="Times New Roman" pitchFamily="18" charset="0"/>
                <a:cs typeface="Times New Roman" pitchFamily="18" charset="0"/>
              </a:rPr>
              <a:t>соцсети</a:t>
            </a:r>
            <a:r>
              <a:rPr lang="ru-RU" sz="1600" i="1" dirty="0">
                <a:latin typeface="Times New Roman" pitchFamily="18" charset="0"/>
                <a:cs typeface="Times New Roman" pitchFamily="18" charset="0"/>
              </a:rPr>
              <a:t>: как создать и вести группу в социальных сетях, отслеживать активность детей и родителей.</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//Школьные технологии. – 2016. - №6. – С. 96.</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6. Колинько А. П.</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Я классный руководитель в 5-м классе. Секреты мастерства.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Эта статья поможет вам в организации работы с пятиклассниками Классное руководство в 5 классе имеет свою специфику. Нужно не только познакомиться со своими воспитанниками, но и узнать их характеры, темпераменты, склонности и интересы. Важно также найти подход к родителям и убедить их сотрудничать…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//ОСНОВА. Физическая культура. Все для учителя. – 2017. - №7-8. – С. 21.</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94691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408712" cy="369332"/>
          </a:xfrm>
          <a:prstGeom prst="rect">
            <a:avLst/>
          </a:prstGeom>
          <a:noFill/>
        </p:spPr>
        <p:txBody>
          <a:bodyPr wrap="square" rtlCol="0">
            <a:spAutoFit/>
          </a:bodyPr>
          <a:lstStyle/>
          <a:p>
            <a:pPr algn="ctr"/>
            <a:r>
              <a:rPr lang="ru-RU" dirty="0" smtClean="0"/>
              <a:t>Кафедра педагогики и психологии</a:t>
            </a:r>
            <a:endParaRPr lang="ru-RU"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7504" y="559442"/>
            <a:ext cx="8928992" cy="6986528"/>
          </a:xfrm>
          <a:prstGeom prst="rect">
            <a:avLst/>
          </a:prstGeom>
        </p:spPr>
        <p:txBody>
          <a:bodyPr wrap="square">
            <a:spAutoFit/>
          </a:bodyPr>
          <a:lstStyle/>
          <a:p>
            <a:pPr algn="just"/>
            <a:r>
              <a:rPr lang="ru-RU" sz="1600" b="1" dirty="0">
                <a:latin typeface="Times New Roman" pitchFamily="18" charset="0"/>
                <a:cs typeface="Times New Roman" pitchFamily="18" charset="0"/>
              </a:rPr>
              <a:t>7. </a:t>
            </a:r>
            <a:r>
              <a:rPr lang="ru-RU" sz="1600" b="1" dirty="0" err="1">
                <a:latin typeface="Times New Roman" pitchFamily="18" charset="0"/>
                <a:cs typeface="Times New Roman" pitchFamily="18" charset="0"/>
              </a:rPr>
              <a:t>Огородова</a:t>
            </a:r>
            <a:r>
              <a:rPr lang="ru-RU" sz="1600" b="1" dirty="0">
                <a:latin typeface="Times New Roman" pitchFamily="18" charset="0"/>
                <a:cs typeface="Times New Roman" pitchFamily="18" charset="0"/>
              </a:rPr>
              <a:t> Л. Н.</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Обновление поля профессиональной деятельности педагога в воспитательном пространстве класса.</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Социальный заказ государства и общества ведёт к поиску современных технологий, методик совершенствования профессиональной компетентности педагога в сопровождении процесса развития социальной компетентности подростка в условиях воспитательного пространства класса. В статье описан опыт создания профессионального сообщества классного руководителя и школьного психолога «Психолого-педагогический дуэт» как новый ресурс для развития социальной компетентности обучающихся. Интеграция опыта, знаний, возможностей всех субъектов воспитательного пространства класса, школы способствует развитию социальной компетентности подростков, приобретающих опыт сотрудничества, социального взаимодействия со сверстниками, взрослыми в освоении технологий деловой игры, беседы, тренинга, социального проекта.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//Методист. – 2017. - №3. – С. 55.</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8. Серова И. Н.</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Работа классного руководителя - бесконечное творчество или «менторское </a:t>
            </a:r>
            <a:r>
              <a:rPr lang="ru-RU" sz="1600" dirty="0" err="1">
                <a:latin typeface="Times New Roman" pitchFamily="18" charset="0"/>
                <a:cs typeface="Times New Roman" pitchFamily="18" charset="0"/>
              </a:rPr>
              <a:t>менеджерство</a:t>
            </a:r>
            <a:r>
              <a:rPr lang="ru-RU" sz="1600" dirty="0">
                <a:latin typeface="Times New Roman" pitchFamily="18" charset="0"/>
                <a:cs typeface="Times New Roman" pitchFamily="18" charset="0"/>
              </a:rPr>
              <a:t>»?</a:t>
            </a:r>
          </a:p>
          <a:p>
            <a:pPr algn="just"/>
            <a:r>
              <a:rPr lang="ru-RU" sz="1600" b="1" i="1" dirty="0">
                <a:latin typeface="Times New Roman" pitchFamily="18" charset="0"/>
                <a:cs typeface="Times New Roman" pitchFamily="18" charset="0"/>
              </a:rPr>
              <a:t>Аннотация</a:t>
            </a:r>
            <a:r>
              <a:rPr lang="ru-RU" sz="1600" dirty="0">
                <a:latin typeface="Times New Roman" pitchFamily="18" charset="0"/>
                <a:cs typeface="Times New Roman" pitchFamily="18" charset="0"/>
              </a:rPr>
              <a:t>:</a:t>
            </a:r>
          </a:p>
          <a:p>
            <a:pPr algn="just"/>
            <a:r>
              <a:rPr lang="ru-RU" sz="1600" i="1" dirty="0">
                <a:latin typeface="Times New Roman" pitchFamily="18" charset="0"/>
                <a:cs typeface="Times New Roman" pitchFamily="18" charset="0"/>
              </a:rPr>
              <a:t>Безусловно, это утверждение спорное, так как к классному руководству можно относиться по-разному: как к ненужной нагрузке, возможности реализовать себя, тяжёлому бремени или общению с детьми и родителями в удовольствие. Должностные инструкции трактуют классного руководителя как педагога, осуществляющего организацию, координирование и проведение внеурочной воспитательной работы в закреплённом за ним классе. Довольно сухо, но вполне ясно.</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//Основа. Все для классного руководителя. – 2016. - №8. – С. 2.</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7408506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3569</Words>
  <Application>Microsoft Office PowerPoint</Application>
  <PresentationFormat>Экран (4:3)</PresentationFormat>
  <Paragraphs>651</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Алёнка</cp:lastModifiedBy>
  <cp:revision>20</cp:revision>
  <dcterms:created xsi:type="dcterms:W3CDTF">2021-02-04T06:22:59Z</dcterms:created>
  <dcterms:modified xsi:type="dcterms:W3CDTF">2022-03-11T13:54:10Z</dcterms:modified>
</cp:coreProperties>
</file>