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6" r:id="rId4"/>
    <p:sldId id="267" r:id="rId5"/>
    <p:sldId id="268" r:id="rId6"/>
    <p:sldId id="269" r:id="rId7"/>
    <p:sldId id="270" r:id="rId8"/>
    <p:sldId id="279" r:id="rId9"/>
    <p:sldId id="273" r:id="rId10"/>
    <p:sldId id="280" r:id="rId11"/>
    <p:sldId id="281" r:id="rId12"/>
    <p:sldId id="272" r:id="rId13"/>
    <p:sldId id="277" r:id="rId14"/>
    <p:sldId id="276" r:id="rId15"/>
    <p:sldId id="278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3" r:id="rId24"/>
    <p:sldId id="292" r:id="rId25"/>
    <p:sldId id="291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9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0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6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7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5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9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5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1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C141-5E4D-49FD-ACDA-6317C5CFBE7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7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ameo.com/read/0063988582aca1e3b4ce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ameo.com/read/006398858bd01f717585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calameo.com/read/006398858e2f05d20eb6b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ameo.com/read/006398858f0fa7b627e9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ameo.com/read/006398858a3f0fa59c06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ameo.com/read/006398858fa05a722565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ameo.com/read/006398858699cb5f7cb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ameo.com/read/006398858d8d6dd2c4da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ameo.com/read/00639885867752720375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208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УПРАВЛЕНИЕ </a:t>
            </a:r>
            <a:r>
              <a:rPr lang="ru-RU" sz="2800" b="1" dirty="0" smtClean="0"/>
              <a:t>ОБРАЗОВАТЕЛЬНЫМИ ОРГАНИЗАЦИЯМИ. </a:t>
            </a:r>
            <a:endParaRPr lang="ru-RU" sz="2800" dirty="0"/>
          </a:p>
          <a:p>
            <a:pPr algn="ctr"/>
            <a:r>
              <a:rPr lang="ru-RU" sz="2800" b="1" dirty="0" smtClean="0"/>
              <a:t>ВОПРОСЫ </a:t>
            </a:r>
            <a:r>
              <a:rPr lang="ru-RU" sz="2800" b="1" dirty="0"/>
              <a:t>УПРАВЛЕНИЯ </a:t>
            </a:r>
            <a:r>
              <a:rPr lang="ru-RU" sz="2800" b="1" dirty="0" smtClean="0"/>
              <a:t>СРЕДНЕГО ПРОФЕССИОНАЛЬНОГО </a:t>
            </a:r>
            <a:r>
              <a:rPr lang="ru-RU" sz="2800" b="1" dirty="0"/>
              <a:t>ОБРАЗОВАНИЯ</a:t>
            </a:r>
            <a:endParaRPr lang="ru-RU" sz="2800" dirty="0"/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274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836712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I. </a:t>
            </a:r>
            <a:r>
              <a:rPr lang="ru-RU" sz="2400" dirty="0"/>
              <a:t>Каталог статей. Раздел «Управление ДОУ»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412776"/>
            <a:ext cx="87849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22. Жгенти И. В.</a:t>
            </a:r>
            <a:endParaRPr lang="ru-RU" sz="1200" dirty="0"/>
          </a:p>
          <a:p>
            <a:pPr algn="just"/>
            <a:r>
              <a:rPr lang="ru-RU" sz="1200" dirty="0"/>
              <a:t>Коммуникативные аспекты управления персоналом в ДОО.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В статье проведен краткий обзор истории отечественного и зарубежного опыта разработки теории коммуникации в управлении. Рассмотрены особенности организации управления и стилей руководства. Выделены основные качества современного руководителя, такие, как знания в области законодательства, управления и экономики, организаторские способности, личностные качества, креативное мышление, коммуникативная способность.</a:t>
            </a:r>
            <a:endParaRPr lang="ru-RU" sz="1200" dirty="0"/>
          </a:p>
          <a:p>
            <a:pPr algn="just"/>
            <a:r>
              <a:rPr lang="ru-RU" sz="1200" b="1" dirty="0"/>
              <a:t>//Управление ДОУ. – 2016. - №2. – С. 18.</a:t>
            </a:r>
            <a:endParaRPr lang="ru-RU" sz="1200" dirty="0"/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b="1" dirty="0"/>
              <a:t>23. Данилова О. А.</a:t>
            </a:r>
            <a:endParaRPr lang="ru-RU" sz="1200" dirty="0"/>
          </a:p>
          <a:p>
            <a:pPr algn="just"/>
            <a:r>
              <a:rPr lang="ru-RU" sz="1200" dirty="0"/>
              <a:t>Новые подходы к управлению ДОО в условиях введения ФГОС ДО.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В условиях введения ФГОС ДО перед руководством дошкольных образовательных организаций стоит необходимость качественных содержательных изменений процесса их управления. В статье предложены новые подходы к управлению детским садом, базирующиеся на принципах системы менеджмента качества в образовании и позволяющие повысить эффективность процесса внедрения и реализации новых требований к дошкольному образованию.</a:t>
            </a:r>
            <a:endParaRPr lang="ru-RU" sz="1200" dirty="0"/>
          </a:p>
          <a:p>
            <a:pPr algn="just"/>
            <a:r>
              <a:rPr lang="ru-RU" sz="1200" b="1" dirty="0"/>
              <a:t>//Управление ДОУ. – 2016. - №5. – С. 14.</a:t>
            </a:r>
            <a:endParaRPr lang="ru-RU" sz="1200" dirty="0"/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24. Климова С. М.</a:t>
            </a:r>
            <a:endParaRPr lang="ru-RU" sz="1200" dirty="0"/>
          </a:p>
          <a:p>
            <a:pPr algn="just"/>
            <a:r>
              <a:rPr lang="ru-RU" sz="1200" dirty="0"/>
              <a:t>Управление инновационными процессами в ДОО.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В статье раскрываются отдельные вопросы управления инновационными изменениями средствами введения новшеств в управление системой психолого-педагогического сопровождения от постановки цели сопровождения, координации деятельности ДОО и существенных изменений в ее образовательной системе, планировании организационных мероприятий до контроля создаваемых условий. Приведен пример программно-целевого планирования, согласование целей и задач по организации введения новшеств в образовательную систему на примере инноваций в психолого-педагогическом сопровождении всех участников образовательных отношений.</a:t>
            </a:r>
            <a:endParaRPr lang="ru-RU" sz="1200" dirty="0"/>
          </a:p>
          <a:p>
            <a:pPr algn="just"/>
            <a:r>
              <a:rPr lang="ru-RU" sz="1200" b="1" dirty="0"/>
              <a:t>//Управление ДОУ. – 2016. - №9. – С. 62.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61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836712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I. </a:t>
            </a:r>
            <a:r>
              <a:rPr lang="ru-RU" sz="2400" dirty="0"/>
              <a:t>Каталог статей. Раздел «Управление ДОУ»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412776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25. </a:t>
            </a:r>
            <a:r>
              <a:rPr lang="ru-RU" sz="1600" b="1" dirty="0" err="1"/>
              <a:t>Андреянова</a:t>
            </a:r>
            <a:r>
              <a:rPr lang="ru-RU" sz="1600" b="1" dirty="0"/>
              <a:t> Е. Е.</a:t>
            </a:r>
            <a:endParaRPr lang="ru-RU" sz="1600" dirty="0"/>
          </a:p>
          <a:p>
            <a:pPr algn="just"/>
            <a:r>
              <a:rPr lang="ru-RU" sz="1600" dirty="0"/>
              <a:t>Управление дошкольной образовательной организацией в условиях ФГОС ДО.</a:t>
            </a:r>
          </a:p>
          <a:p>
            <a:pPr algn="just"/>
            <a:r>
              <a:rPr lang="ru-RU" sz="1600" b="1" i="1" dirty="0"/>
              <a:t>Аннотация</a:t>
            </a:r>
            <a:r>
              <a:rPr lang="ru-RU" sz="1600" dirty="0"/>
              <a:t>:</a:t>
            </a:r>
          </a:p>
          <a:p>
            <a:pPr algn="just"/>
            <a:r>
              <a:rPr lang="ru-RU" sz="1600" i="1" dirty="0"/>
              <a:t>Нормативное обеспечение, организационная деятельность и создание условий для педагогической деятельности по внедрению ФГОС ДО в детском саду. Кадровое, материально-техническое, медико-социальное и информационно-методическое обеспечение образовательного процесса ДОО.</a:t>
            </a:r>
            <a:endParaRPr lang="ru-RU" sz="1600" dirty="0"/>
          </a:p>
          <a:p>
            <a:pPr algn="just"/>
            <a:r>
              <a:rPr lang="ru-RU" sz="1600" b="1" dirty="0"/>
              <a:t>//Управление ДОУ. – 2015. - №1. – С. 106.</a:t>
            </a:r>
            <a:endParaRPr lang="ru-RU" sz="1600" dirty="0"/>
          </a:p>
          <a:p>
            <a:pPr algn="just"/>
            <a:r>
              <a:rPr lang="ru-RU" sz="1600" dirty="0"/>
              <a:t> </a:t>
            </a:r>
          </a:p>
          <a:p>
            <a:pPr algn="just"/>
            <a:r>
              <a:rPr lang="ru-RU" sz="1600" b="1" dirty="0"/>
              <a:t>26. </a:t>
            </a:r>
            <a:r>
              <a:rPr lang="ru-RU" sz="1600" b="1" dirty="0" err="1"/>
              <a:t>Вознюк</a:t>
            </a:r>
            <a:r>
              <a:rPr lang="ru-RU" sz="1600" b="1" dirty="0"/>
              <a:t> Н. Ю.</a:t>
            </a:r>
            <a:endParaRPr lang="ru-RU" sz="1600" dirty="0"/>
          </a:p>
          <a:p>
            <a:pPr algn="just"/>
            <a:r>
              <a:rPr lang="ru-RU" sz="1600" dirty="0"/>
              <a:t>Управление ДОО – творческий инновационный процесс.</a:t>
            </a:r>
          </a:p>
          <a:p>
            <a:pPr algn="just"/>
            <a:r>
              <a:rPr lang="ru-RU" sz="1600" b="1" i="1" dirty="0"/>
              <a:t>Аннотация</a:t>
            </a:r>
            <a:r>
              <a:rPr lang="ru-RU" sz="1600" dirty="0"/>
              <a:t>:</a:t>
            </a:r>
          </a:p>
          <a:p>
            <a:pPr algn="just"/>
            <a:r>
              <a:rPr lang="ru-RU" sz="1600" i="1" dirty="0"/>
              <a:t>Рассматриваются вопросы управления инновационной деятельностью в дошкольном учреждении. Обосновываются подходы к разработке модели управления инновационными процессами. Выделены направления, обеспечивающие реализацию задач инновационного развития образовательного учреждения: реструктуризация содержания дошкольного образования, организация партнерства педагогического коллектива с родителями, методическое сопровождение педагогов.</a:t>
            </a:r>
            <a:endParaRPr lang="ru-RU" sz="1600" dirty="0"/>
          </a:p>
          <a:p>
            <a:pPr algn="just"/>
            <a:r>
              <a:rPr lang="ru-RU" sz="1600" b="1" dirty="0"/>
              <a:t>//Управление ДОУ. – 2015. - №6. – С. 22.</a:t>
            </a:r>
            <a:endParaRPr lang="ru-RU" sz="16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23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764704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 </a:t>
            </a:r>
            <a:r>
              <a:rPr lang="ru-RU" sz="2400" dirty="0"/>
              <a:t>Каталог статей. Раздел «Управление школой»</a:t>
            </a:r>
            <a:endParaRPr lang="en-US" sz="24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1. </a:t>
            </a:r>
            <a:r>
              <a:rPr lang="ru-RU" sz="1400" b="1" dirty="0" err="1"/>
              <a:t>Ярулов</a:t>
            </a:r>
            <a:r>
              <a:rPr lang="ru-RU" sz="1400" b="1" dirty="0"/>
              <a:t> А. А.</a:t>
            </a:r>
            <a:endParaRPr lang="ru-RU" sz="1400" dirty="0"/>
          </a:p>
          <a:p>
            <a:pPr algn="just"/>
            <a:r>
              <a:rPr lang="ru-RU" sz="1400" dirty="0"/>
              <a:t>Смысловые ориентиры управления.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представлены смысловые позиции управления современной образовательной организацией. Авторская интерпретация содержания управления образованием.</a:t>
            </a:r>
            <a:endParaRPr lang="ru-RU" sz="1400" dirty="0"/>
          </a:p>
          <a:p>
            <a:pPr algn="just"/>
            <a:r>
              <a:rPr lang="ru-RU" sz="1400" b="1" dirty="0"/>
              <a:t>//Народное образование. – 2019. - №4. – С. 154.</a:t>
            </a:r>
            <a:endParaRPr lang="ru-RU" sz="1400" dirty="0"/>
          </a:p>
          <a:p>
            <a:pPr algn="just"/>
            <a:r>
              <a:rPr lang="ru-RU" sz="1400" dirty="0"/>
              <a:t> </a:t>
            </a:r>
          </a:p>
          <a:p>
            <a:pPr algn="just"/>
            <a:r>
              <a:rPr lang="ru-RU" sz="1400" b="1" dirty="0"/>
              <a:t>2. Агапова Е. Н.</a:t>
            </a:r>
            <a:endParaRPr lang="ru-RU" sz="1400" dirty="0"/>
          </a:p>
          <a:p>
            <a:pPr algn="just"/>
            <a:r>
              <a:rPr lang="ru-RU" sz="1400" dirty="0"/>
              <a:t>Прикладные аспекты управления в условиях цифровой трансформации.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описаны активные организационные и содержательные преобразования в отрасли, цифровая трансформация - изменение подходов к управлению и проведение комплекса мер по преодолению сопротивления персонала инновациям. </a:t>
            </a:r>
            <a:r>
              <a:rPr lang="ru-RU" sz="1400" i="1" dirty="0" err="1"/>
              <a:t>Игрофикация</a:t>
            </a:r>
            <a:r>
              <a:rPr lang="ru-RU" sz="1400" i="1" dirty="0"/>
              <a:t>, </a:t>
            </a:r>
            <a:r>
              <a:rPr lang="ru-RU" sz="1400" i="1" dirty="0" err="1"/>
              <a:t>командообразование</a:t>
            </a:r>
            <a:r>
              <a:rPr lang="ru-RU" sz="1400" i="1" dirty="0"/>
              <a:t>, применение игровых технологий, минимизация сопротивления педагогов.</a:t>
            </a:r>
            <a:endParaRPr lang="ru-RU" sz="1400" dirty="0"/>
          </a:p>
          <a:p>
            <a:pPr algn="just"/>
            <a:r>
              <a:rPr lang="ru-RU" sz="1400" b="1" dirty="0"/>
              <a:t>//Народное образование. – 2018. - №10. – С. 83.</a:t>
            </a:r>
            <a:endParaRPr lang="ru-RU" sz="1400" dirty="0"/>
          </a:p>
          <a:p>
            <a:pPr algn="just"/>
            <a:r>
              <a:rPr lang="ru-RU" sz="1400" dirty="0"/>
              <a:t> </a:t>
            </a:r>
          </a:p>
          <a:p>
            <a:pPr algn="just"/>
            <a:r>
              <a:rPr lang="ru-RU" sz="1400" b="1" dirty="0"/>
              <a:t>3. </a:t>
            </a:r>
            <a:r>
              <a:rPr lang="ru-RU" sz="1400" b="1" dirty="0" err="1"/>
              <a:t>Лизинский</a:t>
            </a:r>
            <a:r>
              <a:rPr lang="ru-RU" sz="1400" b="1" dirty="0"/>
              <a:t> В. М.</a:t>
            </a:r>
            <a:endParaRPr lang="ru-RU" sz="1400" dirty="0"/>
          </a:p>
          <a:p>
            <a:pPr algn="just"/>
            <a:r>
              <a:rPr lang="ru-RU" sz="1400" dirty="0"/>
              <a:t>Инновационная система управления нужна гуманистической демократической школе.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рассматривается доминирование административного характера управления в образовании. Три условия успешной работы школы. Содержательные аспекты управления на основе сигналов. Повышение квалификации кадров как необходимое условие работы современной школы.</a:t>
            </a:r>
            <a:endParaRPr lang="ru-RU" sz="1400" dirty="0"/>
          </a:p>
          <a:p>
            <a:pPr algn="just"/>
            <a:r>
              <a:rPr lang="ru-RU" sz="1400" b="1" dirty="0"/>
              <a:t>//Народное образование. – 2018. - №5. – С. 91.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24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836712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 </a:t>
            </a:r>
            <a:r>
              <a:rPr lang="ru-RU" sz="2400" dirty="0"/>
              <a:t>Каталог статей. Раздел «Управление школой»</a:t>
            </a:r>
            <a:endParaRPr lang="en-US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75376"/>
            <a:ext cx="864096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/>
              <a:t>4. </a:t>
            </a:r>
            <a:r>
              <a:rPr lang="ru-RU" sz="1300" dirty="0"/>
              <a:t>«Мотивирование учебной и профессиональной деятельности – основа эффективного управления».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 статье описан семинар «Мотивирование учебной и профессиональной деятельности – основа эффективного управления» разработанный для педагогических работников, представлены его задачи и проблемное поле. Разработан план проведения семинара состоящий из теоретической части в котором описывается цель занятия, представлены определения потребности, мотива, мотивации, стимулирования, мотивирования, рассмотрены группы потребностей; практическая часть представляет собой анализ анкет и подведение итогов работы семинара.</a:t>
            </a:r>
            <a:endParaRPr lang="ru-RU" sz="1300" dirty="0"/>
          </a:p>
          <a:p>
            <a:pPr algn="just"/>
            <a:r>
              <a:rPr lang="ru-RU" sz="1300" b="1" dirty="0"/>
              <a:t>//Школьному психологу и социальному педагогу. – 2018. - №1. – С. 72.</a:t>
            </a:r>
            <a:endParaRPr lang="ru-RU" sz="1300" dirty="0"/>
          </a:p>
          <a:p>
            <a:pPr algn="just"/>
            <a:r>
              <a:rPr lang="ru-RU" sz="1300" b="1" dirty="0"/>
              <a:t> </a:t>
            </a:r>
            <a:endParaRPr lang="ru-RU" sz="1300" dirty="0"/>
          </a:p>
          <a:p>
            <a:pPr algn="just"/>
            <a:r>
              <a:rPr lang="ru-RU" sz="1300" b="1" dirty="0"/>
              <a:t>5. </a:t>
            </a:r>
            <a:r>
              <a:rPr lang="ru-RU" sz="1300" b="1" dirty="0" err="1"/>
              <a:t>Прикот</a:t>
            </a:r>
            <a:r>
              <a:rPr lang="ru-RU" sz="1300" b="1" dirty="0"/>
              <a:t> О. Г.</a:t>
            </a:r>
            <a:endParaRPr lang="ru-RU" sz="1300" dirty="0"/>
          </a:p>
          <a:p>
            <a:pPr algn="just"/>
            <a:r>
              <a:rPr lang="ru-RU" sz="1300" dirty="0"/>
              <a:t>Методология управления школой в контексте непрерывного образования.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 статье анализируются основные проблемы методологии управления школой в контексте непрерывного образования.</a:t>
            </a:r>
            <a:endParaRPr lang="ru-RU" sz="1300" dirty="0"/>
          </a:p>
          <a:p>
            <a:pPr algn="just"/>
            <a:r>
              <a:rPr lang="ru-RU" sz="1300" b="1" dirty="0"/>
              <a:t>//Школьные технологии. – 2017. - №4. – С. 20</a:t>
            </a:r>
            <a:r>
              <a:rPr lang="ru-RU" sz="1300" b="1" dirty="0" smtClean="0"/>
              <a:t>.</a:t>
            </a:r>
            <a:endParaRPr lang="en-US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b="1" dirty="0"/>
              <a:t>6. Ушаков К. М.</a:t>
            </a:r>
            <a:endParaRPr lang="ru-RU" sz="1300" dirty="0"/>
          </a:p>
          <a:p>
            <a:pPr algn="just"/>
            <a:r>
              <a:rPr lang="ru-RU" sz="1300" dirty="0"/>
              <a:t>Как мы управляем организацией?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 статье рассказано о реформах и управленческих механизмах в образовании. Описана эффективность материального стимулирования персональных достижений педагогов. Эксперименты С. </a:t>
            </a:r>
            <a:r>
              <a:rPr lang="ru-RU" sz="1300" i="1" dirty="0" err="1"/>
              <a:t>Глаксберга</a:t>
            </a:r>
            <a:r>
              <a:rPr lang="ru-RU" sz="1300" i="1" dirty="0"/>
              <a:t>. Нарастание кризиса в условиях внешнего воздействия на организацию. Значение групповой эффективности и социального капитала организации. Установление профессиональных связей как важная задача директора школы.</a:t>
            </a:r>
            <a:endParaRPr lang="ru-RU" sz="1300" dirty="0"/>
          </a:p>
          <a:p>
            <a:pPr algn="just"/>
            <a:r>
              <a:rPr lang="ru-RU" sz="1300" b="1" dirty="0"/>
              <a:t>//Народное образование. – 2017. - №9-10. – С. 67.</a:t>
            </a:r>
            <a:endParaRPr lang="ru-RU" sz="1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58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764704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 </a:t>
            </a:r>
            <a:r>
              <a:rPr lang="ru-RU" sz="2400" dirty="0"/>
              <a:t>Каталог статей. Раздел «Управление школой</a:t>
            </a:r>
            <a:r>
              <a:rPr lang="ru-RU" dirty="0"/>
              <a:t>»</a:t>
            </a:r>
            <a:endParaRPr lang="en-US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7. </a:t>
            </a:r>
            <a:r>
              <a:rPr lang="ru-RU" sz="1400" b="1" dirty="0" err="1"/>
              <a:t>Дробот</a:t>
            </a:r>
            <a:r>
              <a:rPr lang="ru-RU" sz="1400" b="1" dirty="0"/>
              <a:t> А. А.</a:t>
            </a:r>
            <a:endParaRPr lang="ru-RU" sz="1400" dirty="0"/>
          </a:p>
          <a:p>
            <a:pPr algn="just"/>
            <a:r>
              <a:rPr lang="ru-RU" sz="1400" dirty="0"/>
              <a:t>Управление персоналом образовательной организации в условиях внедрения профессиональных стандартов.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 рассмотрено внедрение профессиональных стандартов и изменение профессиональной деятельности директора. Управление людьми в контексте определения содержания профессиональной деятельности.</a:t>
            </a:r>
            <a:endParaRPr lang="ru-RU" sz="1400" dirty="0"/>
          </a:p>
          <a:p>
            <a:pPr algn="just"/>
            <a:r>
              <a:rPr lang="ru-RU" sz="1400" b="1" dirty="0"/>
              <a:t>//Народное образование. – 2017. - №1-2. – С. 98.</a:t>
            </a:r>
            <a:endParaRPr lang="ru-RU" sz="1400" dirty="0"/>
          </a:p>
          <a:p>
            <a:pPr algn="just"/>
            <a:r>
              <a:rPr lang="ru-RU" sz="1400" dirty="0"/>
              <a:t> </a:t>
            </a:r>
          </a:p>
          <a:p>
            <a:pPr algn="just"/>
            <a:r>
              <a:rPr lang="ru-RU" sz="1400" b="1" dirty="0"/>
              <a:t>8. </a:t>
            </a:r>
            <a:r>
              <a:rPr lang="ru-RU" sz="1400" b="1" dirty="0" err="1"/>
              <a:t>Лизинский</a:t>
            </a:r>
            <a:r>
              <a:rPr lang="ru-RU" sz="1400" b="1" dirty="0"/>
              <a:t> В. М.</a:t>
            </a:r>
            <a:endParaRPr lang="ru-RU" sz="1400" dirty="0"/>
          </a:p>
          <a:p>
            <a:pPr algn="just"/>
            <a:r>
              <a:rPr lang="ru-RU" sz="1400" dirty="0"/>
              <a:t>Управление учебно-воспитательным процессом в начальной школе. Пособие для завуча начальной школы.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описаны основные направления управленческой деятельности заместителя директора по начальной школе. Контроль за учебной деятельностью учителя.</a:t>
            </a:r>
            <a:endParaRPr lang="ru-RU" sz="1400" dirty="0"/>
          </a:p>
          <a:p>
            <a:pPr algn="just"/>
            <a:r>
              <a:rPr lang="ru-RU" sz="1400" b="1" dirty="0"/>
              <a:t>//Завуч начальной школы. – 2017. - №4. – С. 7.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9. </a:t>
            </a:r>
            <a:r>
              <a:rPr lang="ru-RU" sz="1400" b="1" dirty="0" err="1"/>
              <a:t>Ненахова</a:t>
            </a:r>
            <a:r>
              <a:rPr lang="ru-RU" sz="1400" b="1" dirty="0"/>
              <a:t> Е.</a:t>
            </a:r>
            <a:endParaRPr lang="ru-RU" sz="1400" dirty="0"/>
          </a:p>
          <a:p>
            <a:pPr algn="just"/>
            <a:r>
              <a:rPr lang="ru-RU" sz="1400" dirty="0"/>
              <a:t>Управление по научному.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Любые преобразования в школе должны осуществляться на научной основе и базироваться на современных педагогических идеях. Поэтому эффективное руководство научно-методической службой - важная составная часть управленческой деятельности директора образовательной организации. Большую помощь в этом направлении оказывает школьный научно-методический совет.</a:t>
            </a:r>
            <a:endParaRPr lang="ru-RU" sz="1400" dirty="0"/>
          </a:p>
          <a:p>
            <a:pPr algn="just"/>
            <a:r>
              <a:rPr lang="ru-RU" sz="1400" b="1" dirty="0"/>
              <a:t>//Директор  школы. – 2017. - №4. – С. 30.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38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 </a:t>
            </a:r>
            <a:r>
              <a:rPr lang="ru-RU" sz="2400" dirty="0"/>
              <a:t>Каталог статей. Раздел «Управление школой»</a:t>
            </a:r>
            <a:endParaRPr lang="en-US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62028"/>
            <a:ext cx="87849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r>
              <a:rPr lang="ru-RU" sz="1300" b="1" dirty="0" smtClean="0"/>
              <a:t>10</a:t>
            </a:r>
            <a:r>
              <a:rPr lang="ru-RU" sz="1300" b="1" dirty="0"/>
              <a:t>. </a:t>
            </a:r>
            <a:r>
              <a:rPr lang="ru-RU" sz="1300" b="1" dirty="0" err="1"/>
              <a:t>Потетюрина</a:t>
            </a:r>
            <a:r>
              <a:rPr lang="ru-RU" sz="1300" b="1" dirty="0"/>
              <a:t> Е. А.</a:t>
            </a:r>
            <a:endParaRPr lang="ru-RU" sz="1300" dirty="0"/>
          </a:p>
          <a:p>
            <a:pPr algn="just"/>
            <a:r>
              <a:rPr lang="ru-RU" sz="1300" dirty="0"/>
              <a:t>Управленческий компромисс: опыт поиска, баланса желаемого и возможного.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Полагаю, что достойно справляется со своей миссией лишь та школа, которая является школой социального успеха для всех, кто в ней учится и работает. А качественным образованием можно считать лишь то, которое помогает юному поколению приобрести способность самостоятельно и совместно с другими людьми ставить осмысленные цели, выстраивать ситуации самообразования, искать и создавать средства и способы решения проблем, то есть становиться на деле самостоятельными, инициативными, полезными, а значит – успешными.</a:t>
            </a:r>
            <a:endParaRPr lang="ru-RU" sz="1300" dirty="0"/>
          </a:p>
          <a:p>
            <a:pPr algn="just"/>
            <a:r>
              <a:rPr lang="ru-RU" sz="1300" b="1" dirty="0"/>
              <a:t>//Образование в современной школе. – 2017. - №3-4. – С. 4.</a:t>
            </a:r>
            <a:endParaRPr lang="ru-RU" sz="1300" dirty="0"/>
          </a:p>
          <a:p>
            <a:pPr algn="just"/>
            <a:r>
              <a:rPr lang="ru-RU" sz="1300" b="1" dirty="0"/>
              <a:t> </a:t>
            </a:r>
            <a:endParaRPr lang="ru-RU" sz="1300" dirty="0"/>
          </a:p>
          <a:p>
            <a:pPr algn="just"/>
            <a:r>
              <a:rPr lang="ru-RU" sz="1300" b="1" dirty="0"/>
              <a:t>11. </a:t>
            </a:r>
            <a:r>
              <a:rPr lang="ru-RU" sz="1300" b="1" dirty="0" err="1"/>
              <a:t>Бакурадзе</a:t>
            </a:r>
            <a:r>
              <a:rPr lang="ru-RU" sz="1300" b="1" dirty="0"/>
              <a:t> А. Б.</a:t>
            </a:r>
            <a:endParaRPr lang="ru-RU" sz="1300" dirty="0"/>
          </a:p>
          <a:p>
            <a:pPr algn="just"/>
            <a:r>
              <a:rPr lang="ru-RU" sz="1300" dirty="0"/>
              <a:t>Ценности управления образовательной организацией.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 статье анализируются ценности управления образовательной организацией, в структуре которых автором выделяются профессиональные педагогические ценности и собственно ценности управления. Исходя из их функций, рассматриваются ценности-цели и ценности-средства управления образовательной организацией.</a:t>
            </a:r>
            <a:endParaRPr lang="ru-RU" sz="1300" dirty="0"/>
          </a:p>
          <a:p>
            <a:pPr algn="just"/>
            <a:r>
              <a:rPr lang="ru-RU" sz="1300" b="1" dirty="0"/>
              <a:t>//Педагогика. – 2017. - №2. – С. 55.</a:t>
            </a:r>
            <a:endParaRPr lang="ru-RU" sz="1300" dirty="0"/>
          </a:p>
          <a:p>
            <a:pPr algn="just"/>
            <a:r>
              <a:rPr lang="ru-RU" sz="1300" b="1" dirty="0"/>
              <a:t> </a:t>
            </a:r>
            <a:endParaRPr lang="ru-RU" sz="1300" dirty="0"/>
          </a:p>
          <a:p>
            <a:pPr algn="just"/>
            <a:r>
              <a:rPr lang="ru-RU" sz="1300" b="1" dirty="0"/>
              <a:t>12. </a:t>
            </a:r>
            <a:r>
              <a:rPr lang="ru-RU" sz="1300" b="1" dirty="0" err="1"/>
              <a:t>Галеева</a:t>
            </a:r>
            <a:r>
              <a:rPr lang="ru-RU" sz="1300" b="1" dirty="0"/>
              <a:t> Н. Л.</a:t>
            </a:r>
            <a:endParaRPr lang="ru-RU" sz="1300" dirty="0"/>
          </a:p>
          <a:p>
            <a:pPr algn="just"/>
            <a:r>
              <a:rPr lang="ru-RU" sz="1300" dirty="0"/>
              <a:t>Пять правил реализации социально-ориентированной модели управления школой.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Социально ориентированная модель </a:t>
            </a:r>
            <a:r>
              <a:rPr lang="ru-RU" sz="1300" i="1" dirty="0" err="1"/>
              <a:t>внутришкольного</a:t>
            </a:r>
            <a:r>
              <a:rPr lang="ru-RU" sz="1300" i="1" dirty="0"/>
              <a:t> управления. Причины выбора </a:t>
            </a:r>
            <a:r>
              <a:rPr lang="ru-RU" sz="1300" i="1" dirty="0" err="1"/>
              <a:t>внутришкольных</a:t>
            </a:r>
            <a:r>
              <a:rPr lang="ru-RU" sz="1300" i="1" dirty="0"/>
              <a:t> объектов для внешней оценки качества образовательного процесса. Сопоставление трёх моделей управления с реальной системой управления в школе. Пять правил, реализация которых позволяет повысить качество </a:t>
            </a:r>
            <a:r>
              <a:rPr lang="ru-RU" sz="1300" i="1" dirty="0" err="1"/>
              <a:t>внутришкольного</a:t>
            </a:r>
            <a:r>
              <a:rPr lang="ru-RU" sz="1300" i="1" dirty="0"/>
              <a:t> управления.</a:t>
            </a:r>
            <a:endParaRPr lang="ru-RU" sz="1300" dirty="0"/>
          </a:p>
          <a:p>
            <a:pPr algn="just"/>
            <a:r>
              <a:rPr lang="ru-RU" sz="1300" b="1" dirty="0"/>
              <a:t>//Народное образование. – 2016. - №7-8. – С. 89.</a:t>
            </a:r>
            <a:endParaRPr lang="ru-RU" sz="13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68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 </a:t>
            </a:r>
            <a:r>
              <a:rPr lang="ru-RU" sz="2400" dirty="0"/>
              <a:t>Каталог статей. Раздел «Управление школой»</a:t>
            </a:r>
            <a:endParaRPr lang="en-US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62028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13. Волков В. Н.</a:t>
            </a:r>
            <a:endParaRPr lang="ru-RU" sz="1200" dirty="0"/>
          </a:p>
          <a:p>
            <a:pPr algn="just"/>
            <a:r>
              <a:rPr lang="ru-RU" sz="1200" dirty="0"/>
              <a:t>Влияние изменений в образовании на управление школой.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Изменения в системе школьного образования в последние десятилетия вызваны нарастанием процессов глобализации. Учеными обозначается противоречивый характер глобальных влияний на школу. Изменения в образовании в этот период можно также определить как постоянные, и носящие концептуальный характер; они существенным образом преобразуют сложившиеся педагогические и управленческие практики. Настоящая ситуация требует направленных и научно обоснованных изменений в управлении школой. На основе данных опроса директоров школ и экс-</a:t>
            </a:r>
            <a:r>
              <a:rPr lang="ru-RU" sz="1200" i="1" dirty="0" err="1"/>
              <a:t>пертного</a:t>
            </a:r>
            <a:r>
              <a:rPr lang="ru-RU" sz="1200" i="1" dirty="0"/>
              <a:t> сообщества сферы образования автором проверяются возможные подходы к проектированию новой модели управления школой, позволяющей обеспечивать эффективность в постоянно изменяющихся условиях.</a:t>
            </a:r>
            <a:endParaRPr lang="ru-RU" sz="1200" dirty="0"/>
          </a:p>
          <a:p>
            <a:pPr algn="just"/>
            <a:r>
              <a:rPr lang="ru-RU" sz="1200" b="1" dirty="0"/>
              <a:t>//Непрерывное образование в Санкт-Петербурге. – 2016. - № 8. – С. 5.</a:t>
            </a:r>
            <a:endParaRPr lang="ru-RU" sz="1200" dirty="0"/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b="1" dirty="0"/>
              <a:t>14. </a:t>
            </a:r>
            <a:r>
              <a:rPr lang="ru-RU" sz="1200" b="1" dirty="0" err="1"/>
              <a:t>Багдасаева</a:t>
            </a:r>
            <a:r>
              <a:rPr lang="ru-RU" sz="1200" b="1" dirty="0"/>
              <a:t> О.</a:t>
            </a:r>
            <a:endParaRPr lang="ru-RU" sz="1200" dirty="0"/>
          </a:p>
          <a:p>
            <a:pPr algn="just"/>
            <a:r>
              <a:rPr lang="ru-RU" sz="1200" dirty="0"/>
              <a:t>Индикаторы качества. Управление качеством образования.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Проблема управления качеством образования - проблема давняя и не проходящая. Но как ее решить, чтобы соответствовать не только требованиям надзорных органов, но и, главное, с пользой для ребенка… У всех способы разные. Один из них - школьный информационно-аналитический центр качества, создание которого, по замыслу авторов, помогает в этом вопросе.</a:t>
            </a:r>
            <a:endParaRPr lang="ru-RU" sz="1200" dirty="0"/>
          </a:p>
          <a:p>
            <a:pPr algn="just"/>
            <a:r>
              <a:rPr lang="ru-RU" sz="1200" b="1" dirty="0"/>
              <a:t>//Директор школы. – 2016. - № 9. – С. 30.</a:t>
            </a:r>
            <a:endParaRPr lang="ru-RU" sz="1200" dirty="0"/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b="1" dirty="0"/>
              <a:t>15. Поташник М.</a:t>
            </a:r>
            <a:endParaRPr lang="ru-RU" sz="1200" dirty="0"/>
          </a:p>
          <a:p>
            <a:pPr algn="just"/>
            <a:r>
              <a:rPr lang="ru-RU" sz="1200" dirty="0"/>
              <a:t>Под одну гребенку. Оценка качества управленческой деятельности.</a:t>
            </a:r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Проблема управления качеством образования - проблема давняя и не проходящая. Но как ее решить, чтобы соответствовать не только требованиям надзорных органов, но и, главное, с пользой для ребенка… У всех способы разные. Один из них - школьный информационно-аналитический центр качества, создание которого, по замыслу авторов, помогает в этом вопросе.</a:t>
            </a:r>
            <a:endParaRPr lang="ru-RU" sz="1200" dirty="0"/>
          </a:p>
          <a:p>
            <a:pPr algn="just"/>
            <a:r>
              <a:rPr lang="ru-RU" sz="1200" b="1" dirty="0"/>
              <a:t>//Директор школы. – 2016. - № 9. – С. 23.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69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 </a:t>
            </a:r>
            <a:r>
              <a:rPr lang="ru-RU" sz="2400" dirty="0"/>
              <a:t>Каталог статей. Раздел «Управление школой»</a:t>
            </a:r>
            <a:endParaRPr lang="en-US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62028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431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062028"/>
            <a:ext cx="86409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100" b="1" dirty="0" smtClean="0"/>
          </a:p>
          <a:p>
            <a:pPr algn="just"/>
            <a:r>
              <a:rPr lang="ru-RU" sz="1100" b="1" dirty="0" smtClean="0"/>
              <a:t>16</a:t>
            </a:r>
            <a:r>
              <a:rPr lang="ru-RU" sz="1100" b="1" dirty="0"/>
              <a:t>. </a:t>
            </a:r>
            <a:r>
              <a:rPr lang="ru-RU" sz="1100" b="1" dirty="0" err="1"/>
              <a:t>Пыканов</a:t>
            </a:r>
            <a:r>
              <a:rPr lang="ru-RU" sz="1100" b="1" dirty="0"/>
              <a:t> И. В.</a:t>
            </a:r>
            <a:endParaRPr lang="ru-RU" sz="1100" dirty="0"/>
          </a:p>
          <a:p>
            <a:pPr algn="just"/>
            <a:r>
              <a:rPr lang="ru-RU" sz="1100" dirty="0"/>
              <a:t>Функциональный подход к исследованию мотивационной управленческой деятельности руководителя школы.</a:t>
            </a:r>
          </a:p>
          <a:p>
            <a:pPr algn="just"/>
            <a:r>
              <a:rPr lang="ru-RU" sz="1100" b="1" i="1" dirty="0"/>
              <a:t>Аннотация</a:t>
            </a:r>
            <a:r>
              <a:rPr lang="ru-RU" sz="1100" dirty="0"/>
              <a:t>:</a:t>
            </a:r>
          </a:p>
          <a:p>
            <a:pPr algn="just"/>
            <a:r>
              <a:rPr lang="ru-RU" sz="1100" i="1" dirty="0"/>
              <a:t>Цель статьи: выявить и методологически обосновать необходимость мотивационной управленческой деятельности руководителя школы как условия эффективности организации учебно- воспитательного процесса в школе и повышения качества взаимодействия в педагогическом коллективе. Проблема исследования заключается в выявлении того, какие цели мотивационной деятельности руководителя могут являться желанным и достижимым результатом мотивации педагогического коллектива? Как сформулировать цель мотивационной деятельности управления педагогическим коллективом? Методика и методы: сравнительно- сопоставительный анализ функциональных парадигм в системе </a:t>
            </a:r>
            <a:r>
              <a:rPr lang="ru-RU" sz="1100" i="1" dirty="0" err="1"/>
              <a:t>внутришкольного</a:t>
            </a:r>
            <a:r>
              <a:rPr lang="ru-RU" sz="1100" i="1" dirty="0"/>
              <a:t> управления; обобщение теоретико- методологических подходов к организации мотивационной управленческой деятельности в научно- педагогической литературе. Научная новизна: с позиции функционального подхода уточнено значение мотивационной деятельности руководителя образовательного учреждения и её влияние на характер производственных отношений в педагогическом коллективе и на качество учебно- воспитательного процесса; в качестве одного из принципов эффективности мотивационной управленческой деятельности руководителя выделен принцип согласования взаимных ожиданий отдельной личности и организации в целом....</a:t>
            </a:r>
            <a:endParaRPr lang="ru-RU" sz="1100" dirty="0"/>
          </a:p>
          <a:p>
            <a:pPr algn="just"/>
            <a:r>
              <a:rPr lang="ru-RU" sz="1100" b="1" dirty="0"/>
              <a:t>//Муниципальное образование: инновации и эксперимент. – 2016. - № 2. – С. 59.</a:t>
            </a:r>
            <a:endParaRPr lang="ru-RU" sz="1100" dirty="0"/>
          </a:p>
          <a:p>
            <a:pPr algn="just"/>
            <a:r>
              <a:rPr lang="ru-RU" sz="1100" dirty="0"/>
              <a:t> </a:t>
            </a:r>
          </a:p>
          <a:p>
            <a:pPr algn="just"/>
            <a:r>
              <a:rPr lang="ru-RU" sz="1100" b="1" dirty="0"/>
              <a:t>17. </a:t>
            </a:r>
            <a:r>
              <a:rPr lang="ru-RU" sz="1100" b="1" dirty="0" err="1"/>
              <a:t>Пыканов</a:t>
            </a:r>
            <a:r>
              <a:rPr lang="ru-RU" sz="1100" b="1" dirty="0"/>
              <a:t> И. В.</a:t>
            </a:r>
            <a:endParaRPr lang="ru-RU" sz="1100" dirty="0"/>
          </a:p>
          <a:p>
            <a:pPr algn="just"/>
            <a:r>
              <a:rPr lang="ru-RU" sz="1100" dirty="0"/>
              <a:t>Функциональный подход к исследованию мотивационной управленческой деятельности руководителя школы.</a:t>
            </a:r>
          </a:p>
          <a:p>
            <a:pPr algn="just"/>
            <a:r>
              <a:rPr lang="ru-RU" sz="1100" b="1" i="1" dirty="0"/>
              <a:t>Аннотация</a:t>
            </a:r>
            <a:r>
              <a:rPr lang="ru-RU" sz="1100" dirty="0"/>
              <a:t>:</a:t>
            </a:r>
          </a:p>
          <a:p>
            <a:pPr algn="just"/>
            <a:r>
              <a:rPr lang="ru-RU" sz="1100" i="1" dirty="0"/>
              <a:t>Цель статьи: выявить и методологически обосновать необходимость мотивационной управленческой деятельности руководителя школы как условия эффективности организации учебно-воспитательного процесса в школе и повышения качества взаимодействия в педагогическом коллективе. Проблема исследования заключается в выявлении того, какие цели мотивационной деятельности руководителя могут являться желанным и достижимым результатом мотивации педагогического коллектива? Как сформулировать цель мотивационной деятельности управления педагогическим коллективом? Методика и методы: сравнительно- сопоставительный анализ функциональных парадигм в системе </a:t>
            </a:r>
            <a:r>
              <a:rPr lang="ru-RU" sz="1100" i="1" dirty="0" err="1"/>
              <a:t>внутришкольного</a:t>
            </a:r>
            <a:r>
              <a:rPr lang="ru-RU" sz="1100" i="1" dirty="0"/>
              <a:t> управления; обобщение теоретико- методологических подходов к организации мотивационной управленческой деятельности в научно- педагогической литературе. Научная новизна: с позиции функционального подхода уточнено значение мотивационной деятельности руководителя образовательного учреждения и её влияние на характер производственных отношений в педагогическом коллективе и на качество учебно- воспитательного процесса; в качестве одного из принципов эффективности мотивационной управленческой деятельности руководителя выделен принцип согласования взаимных ожиданий отдельной личности и организации в целом....</a:t>
            </a:r>
            <a:endParaRPr lang="ru-RU" sz="1100" dirty="0"/>
          </a:p>
          <a:p>
            <a:pPr algn="just"/>
            <a:r>
              <a:rPr lang="ru-RU" sz="1100" b="1" dirty="0"/>
              <a:t>//Муниципальное образование: инновации и эксперимент. – 2016. - № 2. – С. 59.</a:t>
            </a:r>
            <a:endParaRPr lang="ru-RU" sz="1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31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 </a:t>
            </a:r>
            <a:r>
              <a:rPr lang="ru-RU" sz="2400" dirty="0"/>
              <a:t>Каталог статей. Раздел «Управление школой»</a:t>
            </a:r>
            <a:endParaRPr lang="en-US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62028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7849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18. Соловьева Л. Н.</a:t>
            </a:r>
            <a:endParaRPr lang="ru-RU" sz="1100" dirty="0"/>
          </a:p>
          <a:p>
            <a:pPr algn="just"/>
            <a:r>
              <a:rPr lang="ru-RU" sz="1100" dirty="0"/>
              <a:t>План управленческой деятельности администрации на учебный год.</a:t>
            </a:r>
          </a:p>
          <a:p>
            <a:pPr algn="just"/>
            <a:r>
              <a:rPr lang="ru-RU" sz="1100" b="1" i="1" dirty="0"/>
              <a:t>Аннотация</a:t>
            </a:r>
            <a:r>
              <a:rPr lang="ru-RU" sz="1100" dirty="0"/>
              <a:t>:</a:t>
            </a:r>
          </a:p>
          <a:p>
            <a:pPr algn="just"/>
            <a:r>
              <a:rPr lang="ru-RU" sz="1100" i="1" dirty="0"/>
              <a:t>Целями представленного плана являются совершенствование системы индивидуального сопровождения воспитанников в учебной и </a:t>
            </a:r>
            <a:r>
              <a:rPr lang="ru-RU" sz="1100" i="1" dirty="0" err="1"/>
              <a:t>внеучебной</a:t>
            </a:r>
            <a:r>
              <a:rPr lang="ru-RU" sz="1100" i="1" dirty="0"/>
              <a:t> деятельности, создание системы мониторинга качества образования.</a:t>
            </a:r>
            <a:endParaRPr lang="ru-RU" sz="1100" dirty="0"/>
          </a:p>
          <a:p>
            <a:pPr algn="just"/>
            <a:r>
              <a:rPr lang="ru-RU" sz="1100" b="1" dirty="0"/>
              <a:t>//Завуч. – 2016. - № 4. – С. 40.</a:t>
            </a:r>
            <a:endParaRPr lang="ru-RU" sz="1100" dirty="0"/>
          </a:p>
          <a:p>
            <a:pPr algn="just"/>
            <a:r>
              <a:rPr lang="ru-RU" sz="1100" dirty="0"/>
              <a:t> </a:t>
            </a:r>
          </a:p>
          <a:p>
            <a:pPr algn="just"/>
            <a:r>
              <a:rPr lang="ru-RU" sz="1100" b="1" dirty="0"/>
              <a:t>19. Ерхова М. В.</a:t>
            </a:r>
            <a:endParaRPr lang="ru-RU" sz="1100" dirty="0"/>
          </a:p>
          <a:p>
            <a:pPr algn="just"/>
            <a:r>
              <a:rPr lang="ru-RU" sz="1100" dirty="0"/>
              <a:t>Рефлексивно-деловая игра как способ ценностного управления в образовательном учреждении.</a:t>
            </a:r>
          </a:p>
          <a:p>
            <a:pPr algn="just"/>
            <a:r>
              <a:rPr lang="ru-RU" sz="1100" b="1" i="1" dirty="0"/>
              <a:t>Аннотация</a:t>
            </a:r>
            <a:r>
              <a:rPr lang="ru-RU" sz="1100" dirty="0"/>
              <a:t>:</a:t>
            </a:r>
          </a:p>
          <a:p>
            <a:pPr algn="just"/>
            <a:r>
              <a:rPr lang="ru-RU" sz="1100" i="1" dirty="0"/>
              <a:t>В статье представлена концепция авторской социально направленной формы воспитательной деятельности - рефлексивно-деловой игры. Описаны отличительные особенности данного типа игр от иных традиционных и инновационных форм воспитательной работы. Особое внимание уделено основным правилам проведения рефлексивно-деловых игр и особенностям позиции ведущего игры.</a:t>
            </a:r>
            <a:endParaRPr lang="ru-RU" sz="1100" dirty="0"/>
          </a:p>
          <a:p>
            <a:pPr algn="just"/>
            <a:r>
              <a:rPr lang="ru-RU" sz="1100" b="1" dirty="0"/>
              <a:t>//Завуч. – 2016. - № 2. – С. 46.</a:t>
            </a:r>
            <a:endParaRPr lang="ru-RU" sz="1100" dirty="0"/>
          </a:p>
          <a:p>
            <a:pPr algn="just"/>
            <a:r>
              <a:rPr lang="ru-RU" sz="1100" b="1" dirty="0"/>
              <a:t> </a:t>
            </a:r>
            <a:endParaRPr lang="ru-RU" sz="1100" dirty="0"/>
          </a:p>
          <a:p>
            <a:pPr algn="just"/>
            <a:r>
              <a:rPr lang="ru-RU" sz="1100" b="1" dirty="0"/>
              <a:t>20. </a:t>
            </a:r>
            <a:r>
              <a:rPr lang="ru-RU" sz="1100" b="1" dirty="0" err="1"/>
              <a:t>Сас</a:t>
            </a:r>
            <a:r>
              <a:rPr lang="ru-RU" sz="1100" b="1" dirty="0"/>
              <a:t> Н. И.</a:t>
            </a:r>
            <a:endParaRPr lang="ru-RU" sz="1100" dirty="0"/>
          </a:p>
          <a:p>
            <a:pPr algn="just"/>
            <a:r>
              <a:rPr lang="ru-RU" sz="1100" dirty="0"/>
              <a:t>Инновационные управленческие решения и стратегии их реализации.</a:t>
            </a:r>
          </a:p>
          <a:p>
            <a:pPr algn="just"/>
            <a:r>
              <a:rPr lang="ru-RU" sz="1100" b="1" i="1" dirty="0"/>
              <a:t>Аннотация</a:t>
            </a:r>
            <a:r>
              <a:rPr lang="ru-RU" sz="1100" dirty="0"/>
              <a:t>:</a:t>
            </a:r>
          </a:p>
          <a:p>
            <a:pPr algn="just"/>
            <a:r>
              <a:rPr lang="ru-RU" sz="1100" i="1" dirty="0"/>
              <a:t>Цель автора - выявить стратегии реализации инновационных управленческих решений Методология исследования - теория управления инновационной деятельностью, методики исследования - математическое моделирование, интеллект-карты, «дорожные карты». Научная новизна. Автор предлагает под инновационным управленческим решением понимать опережающие описание предполагаемых действий управляющей системы относительно управляемой, процесс, который реализуется субъектом управления и определяет действия, направленные на решение поставленной задачи в неявной или спроектированной ситуации (например, принятие инновационной программы развития). Инновационные решения необходимы в ситуациях, которые являются новыми, внутренне не структурированными, связанными с недостатком информации, неутвержденной процедурой, отсутствием целей или задач, поэтому основой для разработки и принятия таких решений является оценка возможных альтернатив и творчество (индивидуальное или коллективное Практическая значимость состоит в выявлении трех уровней иерархии в процессе принятия решений: и определении их уровня взаимодействия друг с другом. Результаты. На основе проеденного анализа выявлена стратегия инновационных управленческих решений.</a:t>
            </a:r>
            <a:endParaRPr lang="ru-RU" sz="1100" dirty="0"/>
          </a:p>
          <a:p>
            <a:pPr algn="just"/>
            <a:r>
              <a:rPr lang="ru-RU" sz="1100" b="1" dirty="0"/>
              <a:t>//Муниципальное образование: инновации и эксперимент. – 2016. - № 1. – С. 67.</a:t>
            </a:r>
            <a:endParaRPr lang="ru-RU" sz="11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9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 </a:t>
            </a:r>
            <a:r>
              <a:rPr lang="ru-RU" sz="2400" dirty="0"/>
              <a:t>Каталог статей. Раздел «Управление школой»</a:t>
            </a:r>
            <a:endParaRPr lang="en-US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62028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96752"/>
            <a:ext cx="8784976" cy="623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21. </a:t>
            </a:r>
            <a:r>
              <a:rPr lang="ru-RU" sz="1200" dirty="0"/>
              <a:t>Управление образовательным учреждением как воспитательной системой.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Статья содержит такие разделы как: организация работы педагогических кадров; контроль процесса воспитания; виды и направления контроля развития школы как воспитательной системы; таблица, характеризующая отношения школьников к базовым общественным ценностям в процентах; таблица с индикативными показателями реализации образовательной системы; схема модели социально адаптированного выпускника общеобразовательной школы и приложения в которых представлен  социальный паспорт школы; программа духовно-нравственного развития и воспитания обучающихся на ступени начального общего образования и т. д.</a:t>
            </a:r>
            <a:endParaRPr lang="ru-RU" sz="1200" dirty="0"/>
          </a:p>
          <a:p>
            <a:pPr algn="just"/>
            <a:r>
              <a:rPr lang="ru-RU" sz="1200" b="1" dirty="0"/>
              <a:t>//Журнал заместителя директора школы по воспитательной работе.–2015.-№ 7.–С.19.</a:t>
            </a:r>
            <a:endParaRPr lang="ru-RU" sz="1200" dirty="0"/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22. Соловьева Д. Ю.</a:t>
            </a:r>
            <a:endParaRPr lang="ru-RU" sz="1200" dirty="0"/>
          </a:p>
          <a:p>
            <a:pPr algn="just"/>
            <a:r>
              <a:rPr lang="ru-RU" sz="1200" dirty="0"/>
              <a:t>Основная образовательная программа как инструмент эффективного управления образовательным процессом.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Подробно рассмотрев структуру и содержание основной образовательной программы, автор показывает, что она определяет содержание деятельности всех участников образовательных отношений, включает в себя все аспекты образовательного процесса в школе. Следовательно, планирование, организация, руководство и контроль образовательного процесса в современных условиях сводятся к управлению реализацией ООП. О том, что собой представляет модель такого управления и его содержание рассказывается в представленном материале.</a:t>
            </a:r>
            <a:endParaRPr lang="ru-RU" sz="1200" dirty="0"/>
          </a:p>
          <a:p>
            <a:pPr algn="just"/>
            <a:r>
              <a:rPr lang="ru-RU" sz="1200" b="1" dirty="0"/>
              <a:t>//Практика административной работы в школе. – 2015. - № 7. – С. 8.</a:t>
            </a:r>
            <a:endParaRPr lang="ru-RU" sz="1200" dirty="0"/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23. Волкова Т.</a:t>
            </a:r>
            <a:endParaRPr lang="ru-RU" sz="1200" dirty="0"/>
          </a:p>
          <a:p>
            <a:pPr algn="just"/>
            <a:r>
              <a:rPr lang="ru-RU" sz="1200" dirty="0"/>
              <a:t>Управления изменениями в образовательной организации.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Модернизация системы образования продолжается, однако не все школы края соответствуют современным требованиям. Сохраняется деление на хорошие и слабые школы, уровень компетентности руководителя образовательной организации при принятии управленческих решений в рамках существующей законодательной базы низкий, а эффективность деятельности конкретной организации ставится под вопрос. С чего начать вытягивание слабой школы, какой опыт перенять для преобразования существующей образовательной модели?</a:t>
            </a:r>
            <a:endParaRPr lang="ru-RU" sz="1200" dirty="0"/>
          </a:p>
          <a:p>
            <a:pPr algn="just"/>
            <a:r>
              <a:rPr lang="ru-RU" sz="1200" b="1" dirty="0"/>
              <a:t>//Директор школы. – 2015. - № 8. – С. 20.</a:t>
            </a:r>
            <a:endParaRPr lang="ru-RU" sz="12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44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980728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СОДЕРЖАНИЕ:</a:t>
            </a:r>
            <a:endParaRPr lang="en-US" sz="3200" b="1" dirty="0" smtClean="0"/>
          </a:p>
          <a:p>
            <a:endParaRPr lang="ru-RU" sz="3200" b="1" dirty="0" smtClean="0"/>
          </a:p>
          <a:p>
            <a:r>
              <a:rPr lang="en-US" sz="3200" dirty="0" smtClean="0"/>
              <a:t>I.  </a:t>
            </a:r>
            <a:r>
              <a:rPr lang="ru-RU" sz="3200" dirty="0" smtClean="0"/>
              <a:t>Каталог </a:t>
            </a:r>
            <a:r>
              <a:rPr lang="ru-RU" sz="3200" dirty="0"/>
              <a:t>статей. Раздел «Управление ДОУ</a:t>
            </a:r>
            <a:r>
              <a:rPr lang="ru-RU" sz="3200" dirty="0" smtClean="0"/>
              <a:t>»</a:t>
            </a:r>
            <a:endParaRPr lang="en-US" sz="3200" dirty="0" smtClean="0"/>
          </a:p>
          <a:p>
            <a:r>
              <a:rPr lang="en-US" sz="3200" dirty="0" smtClean="0"/>
              <a:t>II.  </a:t>
            </a:r>
            <a:r>
              <a:rPr lang="ru-RU" sz="3200" dirty="0" smtClean="0"/>
              <a:t>Каталог </a:t>
            </a:r>
            <a:r>
              <a:rPr lang="ru-RU" sz="3200" dirty="0"/>
              <a:t>статей. Раздел «Управление школой</a:t>
            </a:r>
            <a:r>
              <a:rPr lang="ru-RU" sz="3200" dirty="0" smtClean="0"/>
              <a:t>»</a:t>
            </a:r>
            <a:endParaRPr lang="en-US" sz="3200" dirty="0" smtClean="0"/>
          </a:p>
          <a:p>
            <a:r>
              <a:rPr lang="en-US" sz="3200" dirty="0" smtClean="0"/>
              <a:t>III.  </a:t>
            </a:r>
            <a:r>
              <a:rPr lang="ru-RU" sz="3200" dirty="0" smtClean="0"/>
              <a:t>Каталог </a:t>
            </a:r>
            <a:r>
              <a:rPr lang="ru-RU" sz="3200" dirty="0"/>
              <a:t>статей. Раздел «СПО. Коллеж. Техникум</a:t>
            </a:r>
            <a:r>
              <a:rPr lang="ru-RU" sz="3200" dirty="0" smtClean="0"/>
              <a:t>»</a:t>
            </a:r>
            <a:endParaRPr lang="en-US" sz="3200" dirty="0" smtClean="0"/>
          </a:p>
          <a:p>
            <a:r>
              <a:rPr lang="en-US" sz="3200" dirty="0" smtClean="0"/>
              <a:t>IV.  </a:t>
            </a:r>
            <a:r>
              <a:rPr lang="ru-RU" sz="3200" dirty="0" smtClean="0"/>
              <a:t>Каталог </a:t>
            </a:r>
            <a:r>
              <a:rPr lang="ru-RU" sz="3200" dirty="0"/>
              <a:t>статей. Раздел «Управление образованием</a:t>
            </a:r>
            <a:r>
              <a:rPr lang="ru-RU" sz="3200" dirty="0" smtClean="0"/>
              <a:t>»</a:t>
            </a:r>
            <a:endParaRPr lang="en-US" sz="3200" dirty="0" smtClean="0"/>
          </a:p>
          <a:p>
            <a:r>
              <a:rPr lang="en-US" sz="3200" dirty="0" smtClean="0"/>
              <a:t>V.  </a:t>
            </a:r>
            <a:r>
              <a:rPr lang="ru-RU" sz="3200" dirty="0" smtClean="0"/>
              <a:t>Издания </a:t>
            </a:r>
            <a:r>
              <a:rPr lang="ru-RU" sz="3200" dirty="0"/>
              <a:t>СОИРО</a:t>
            </a:r>
          </a:p>
        </p:txBody>
      </p:sp>
    </p:spTree>
    <p:extLst>
      <p:ext uri="{BB962C8B-B14F-4D97-AF65-F5344CB8AC3E}">
        <p14:creationId xmlns:p14="http://schemas.microsoft.com/office/powerpoint/2010/main" val="1874811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 </a:t>
            </a:r>
            <a:r>
              <a:rPr lang="ru-RU" sz="2400" dirty="0"/>
              <a:t>Каталог статей. Раздел «Управление школой»</a:t>
            </a:r>
            <a:endParaRPr lang="en-US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62028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78497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/>
              <a:t>24. Никулина И.</a:t>
            </a:r>
            <a:endParaRPr lang="ru-RU" sz="1300" dirty="0"/>
          </a:p>
          <a:p>
            <a:pPr algn="just"/>
            <a:r>
              <a:rPr lang="ru-RU" sz="1300" dirty="0" err="1"/>
              <a:t>Внутришкольная</a:t>
            </a:r>
            <a:r>
              <a:rPr lang="ru-RU" sz="1300" dirty="0"/>
              <a:t> система управления исследовательской </a:t>
            </a:r>
            <a:r>
              <a:rPr lang="ru-RU" sz="1300" dirty="0" err="1"/>
              <a:t>деятельностьи</a:t>
            </a:r>
            <a:r>
              <a:rPr lang="ru-RU" sz="1300" dirty="0"/>
              <a:t> учащихся.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Школа, о которой идёт речь в статье, является инновационной научно-образовательной площадкой «</a:t>
            </a:r>
            <a:r>
              <a:rPr lang="ru-RU" sz="1300" i="1" dirty="0" err="1"/>
              <a:t>Внутришкольная</a:t>
            </a:r>
            <a:r>
              <a:rPr lang="ru-RU" sz="1300" i="1" dirty="0"/>
              <a:t> система учебно-методического и управленческого сопровождения </a:t>
            </a:r>
            <a:r>
              <a:rPr lang="ru-RU" sz="1300" i="1" dirty="0" err="1"/>
              <a:t>компетентностно</a:t>
            </a:r>
            <a:r>
              <a:rPr lang="ru-RU" sz="1300" i="1" dirty="0"/>
              <a:t>-ориентированного образования учащихся.</a:t>
            </a:r>
            <a:endParaRPr lang="ru-RU" sz="1300" dirty="0"/>
          </a:p>
          <a:p>
            <a:pPr algn="just"/>
            <a:r>
              <a:rPr lang="ru-RU" sz="1300" b="1" dirty="0"/>
              <a:t>//Методическая работа в школе. – 2015. - № 4. – С. 22.</a:t>
            </a:r>
            <a:endParaRPr lang="ru-RU" sz="1300" dirty="0"/>
          </a:p>
          <a:p>
            <a:pPr algn="just"/>
            <a:r>
              <a:rPr lang="ru-RU" sz="1300" b="1" dirty="0"/>
              <a:t> </a:t>
            </a:r>
            <a:endParaRPr lang="ru-RU" sz="1300" dirty="0"/>
          </a:p>
          <a:p>
            <a:pPr algn="just"/>
            <a:r>
              <a:rPr lang="ru-RU" sz="1300" b="1" dirty="0"/>
              <a:t>25. </a:t>
            </a:r>
            <a:r>
              <a:rPr lang="ru-RU" sz="1300" b="1" dirty="0" err="1"/>
              <a:t>Вертохвостова</a:t>
            </a:r>
            <a:r>
              <a:rPr lang="ru-RU" sz="1300" b="1" dirty="0"/>
              <a:t> Г. А.</a:t>
            </a:r>
            <a:endParaRPr lang="ru-RU" sz="1300" dirty="0"/>
          </a:p>
          <a:p>
            <a:pPr algn="just"/>
            <a:r>
              <a:rPr lang="ru-RU" sz="1300" dirty="0"/>
              <a:t>Эффективное управление: разработка концепции.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Концепция — это определённый способ понимания, трактовки какого-либо предмета, явления, процесса, основная точка зрения на предмет или явление, руководящая идея для их систематического освещения. Термин «концепция» употребляется также для обозначения ведущего замысла, конструктивного принципа.</a:t>
            </a:r>
            <a:endParaRPr lang="ru-RU" sz="1300" dirty="0"/>
          </a:p>
          <a:p>
            <a:pPr algn="just"/>
            <a:r>
              <a:rPr lang="ru-RU" sz="1300" b="1" dirty="0"/>
              <a:t>//Школьное планирование. – 2015. - № 2. – С. 24.</a:t>
            </a:r>
            <a:endParaRPr lang="ru-RU" sz="1300" dirty="0"/>
          </a:p>
          <a:p>
            <a:pPr algn="just"/>
            <a:r>
              <a:rPr lang="ru-RU" sz="1300" b="1" dirty="0"/>
              <a:t> </a:t>
            </a:r>
            <a:endParaRPr lang="ru-RU" sz="1300" dirty="0"/>
          </a:p>
          <a:p>
            <a:pPr algn="just"/>
            <a:r>
              <a:rPr lang="ru-RU" sz="1300" b="1" dirty="0"/>
              <a:t>26. Шумилина Т. О.</a:t>
            </a:r>
            <a:endParaRPr lang="ru-RU" sz="1300" dirty="0"/>
          </a:p>
          <a:p>
            <a:pPr algn="just"/>
            <a:r>
              <a:rPr lang="ru-RU" sz="1300" dirty="0"/>
              <a:t>Управление образовательной организацией в условиях реализации нового Закона «Об образовании в РФ».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Управление образовательной организацией требует от руководителя, административной команды и трудового коллектива знаний принципов педагогического менеджмента и нормативно-правовых документов в сфере их компетенций, прав, обязанностей и ответственности. Содержание управленческой деятельности руководителя образовательной организации определяется совокупностью его управленческих функций. От руководителя во многом зависят не только четкое и слаженное функционирование ее звеньев внутри, но и осуществление взаимодействия с образовательными системами.</a:t>
            </a:r>
            <a:endParaRPr lang="ru-RU" sz="1300" dirty="0"/>
          </a:p>
          <a:p>
            <a:pPr algn="just"/>
            <a:r>
              <a:rPr lang="ru-RU" sz="1300" b="1" dirty="0"/>
              <a:t>//Народное образование. – 2015. - № 3. – С. 89.</a:t>
            </a:r>
            <a:endParaRPr lang="ru-RU" sz="1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404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III.  </a:t>
            </a:r>
            <a:r>
              <a:rPr lang="ru-RU" sz="2400" dirty="0"/>
              <a:t>Каталог статей. Раздел «СПО. Коллеж. Техникум»</a:t>
            </a:r>
            <a:endParaRPr lang="en-US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62028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78497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/>
              <a:t>1. Куц Е. В.</a:t>
            </a:r>
            <a:endParaRPr lang="ru-RU" sz="1500" dirty="0"/>
          </a:p>
          <a:p>
            <a:pPr algn="just"/>
            <a:r>
              <a:rPr lang="ru-RU" sz="1500" dirty="0"/>
              <a:t>Управление образовательным учреждением в условиях высокотехнологичной образовательной среды.</a:t>
            </a:r>
          </a:p>
          <a:p>
            <a:pPr algn="just"/>
            <a:r>
              <a:rPr lang="ru-RU" sz="1500" b="1" i="1" dirty="0"/>
              <a:t>Аннотация</a:t>
            </a:r>
            <a:r>
              <a:rPr lang="ru-RU" sz="1500" i="1" dirty="0"/>
              <a:t>:</a:t>
            </a:r>
            <a:endParaRPr lang="ru-RU" sz="1500" dirty="0"/>
          </a:p>
          <a:p>
            <a:pPr algn="just"/>
            <a:r>
              <a:rPr lang="ru-RU" sz="1500" i="1" dirty="0"/>
              <a:t>Статья посвящена проблемам формирования высокотехнологичной среды образовательного учреждения, внедрению инновационных обучающих методик на основе интеграции аппаратно-программных комплексов здания в образовательный процесс.</a:t>
            </a:r>
            <a:endParaRPr lang="ru-RU" sz="1500" dirty="0"/>
          </a:p>
          <a:p>
            <a:pPr algn="just"/>
            <a:r>
              <a:rPr lang="ru-RU" sz="1500" b="1" dirty="0"/>
              <a:t>//Методист. – 2017. - № 1. - С. 39.</a:t>
            </a:r>
            <a:endParaRPr lang="ru-RU" sz="1500" dirty="0"/>
          </a:p>
          <a:p>
            <a:pPr algn="just"/>
            <a:r>
              <a:rPr lang="ru-RU" sz="1500" b="1" dirty="0"/>
              <a:t> </a:t>
            </a:r>
            <a:endParaRPr lang="ru-RU" sz="1500" dirty="0"/>
          </a:p>
          <a:p>
            <a:pPr algn="just"/>
            <a:r>
              <a:rPr lang="ru-RU" sz="1500" b="1" dirty="0"/>
              <a:t>2. Никитин М. В.</a:t>
            </a:r>
            <a:endParaRPr lang="ru-RU" sz="1500" dirty="0"/>
          </a:p>
          <a:p>
            <a:pPr algn="just"/>
            <a:r>
              <a:rPr lang="ru-RU" sz="1500" dirty="0"/>
              <a:t>Управленческий потенциал колледжа – образовательного комплекса.</a:t>
            </a:r>
          </a:p>
          <a:p>
            <a:pPr algn="just"/>
            <a:r>
              <a:rPr lang="ru-RU" sz="1500" b="1" i="1" dirty="0"/>
              <a:t>Аннотация</a:t>
            </a:r>
            <a:r>
              <a:rPr lang="ru-RU" sz="1500" i="1" dirty="0"/>
              <a:t>:</a:t>
            </a:r>
            <a:endParaRPr lang="ru-RU" sz="1500" dirty="0"/>
          </a:p>
          <a:p>
            <a:pPr algn="just"/>
            <a:r>
              <a:rPr lang="ru-RU" sz="1500" i="1" dirty="0"/>
              <a:t>Автор статьи предлагает на основе теории управления организационными изменениями инновационный формат организационных структур и механизмов управления крупным колледж-образовательным комплексом.</a:t>
            </a:r>
            <a:endParaRPr lang="ru-RU" sz="1500" dirty="0"/>
          </a:p>
          <a:p>
            <a:pPr algn="just"/>
            <a:r>
              <a:rPr lang="ru-RU" sz="1500" b="1" dirty="0"/>
              <a:t>//Профессиональное образование. Столица. – 2015. - № 5. - С. 7.</a:t>
            </a:r>
            <a:endParaRPr lang="ru-RU" sz="1500" dirty="0"/>
          </a:p>
          <a:p>
            <a:pPr algn="just"/>
            <a:r>
              <a:rPr lang="ru-RU" sz="1500" b="1" dirty="0"/>
              <a:t> </a:t>
            </a:r>
            <a:endParaRPr lang="ru-RU" sz="1500" dirty="0"/>
          </a:p>
          <a:p>
            <a:pPr algn="just"/>
            <a:r>
              <a:rPr lang="ru-RU" sz="1500" b="1" dirty="0"/>
              <a:t>3. </a:t>
            </a:r>
            <a:r>
              <a:rPr lang="ru-RU" sz="1500" dirty="0"/>
              <a:t>Проектное управление инновационной деятельностью Ноябрьского колледжа профессиональных и информационных технологий.</a:t>
            </a:r>
          </a:p>
          <a:p>
            <a:pPr algn="just"/>
            <a:r>
              <a:rPr lang="ru-RU" sz="1500" b="1" i="1" dirty="0"/>
              <a:t>Аннотация</a:t>
            </a:r>
            <a:r>
              <a:rPr lang="ru-RU" sz="1500" i="1" dirty="0"/>
              <a:t>:</a:t>
            </a:r>
            <a:endParaRPr lang="ru-RU" sz="1500" dirty="0"/>
          </a:p>
          <a:p>
            <a:pPr algn="just"/>
            <a:r>
              <a:rPr lang="ru-RU" sz="1500" i="1" dirty="0"/>
              <a:t>В статье представлен и описан ряд проектов профессионального образования Ноябрьского колледжа профессиональных и информационных технологий».</a:t>
            </a:r>
            <a:endParaRPr lang="ru-RU" sz="1500" dirty="0"/>
          </a:p>
          <a:p>
            <a:pPr algn="just"/>
            <a:r>
              <a:rPr lang="ru-RU" sz="1500" b="1" dirty="0"/>
              <a:t>//Профессиональное образование. Столица. – 2017. - № 12. - С. 23.</a:t>
            </a:r>
            <a:endParaRPr lang="ru-RU" sz="1500" dirty="0"/>
          </a:p>
          <a:p>
            <a:pPr algn="just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392180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III.  </a:t>
            </a:r>
            <a:r>
              <a:rPr lang="ru-RU" sz="2400" dirty="0"/>
              <a:t>Каталог статей. Раздел «СПО. Коллеж. Техникум»</a:t>
            </a:r>
            <a:endParaRPr lang="en-US" sz="2400" dirty="0"/>
          </a:p>
          <a:p>
            <a:endParaRPr lang="en-US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62028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4. Рожнова Е. Н.</a:t>
            </a:r>
            <a:endParaRPr lang="ru-RU" dirty="0"/>
          </a:p>
          <a:p>
            <a:pPr algn="just"/>
            <a:r>
              <a:rPr lang="ru-RU" dirty="0"/>
              <a:t>Сопряжение образовательного процесса и управленческой деятельности.</a:t>
            </a:r>
          </a:p>
          <a:p>
            <a:pPr algn="just"/>
            <a:r>
              <a:rPr lang="ru-RU" b="1" i="1" dirty="0"/>
              <a:t>Аннотация</a:t>
            </a:r>
            <a:r>
              <a:rPr lang="ru-RU" i="1" dirty="0"/>
              <a:t>:</a:t>
            </a:r>
            <a:endParaRPr lang="ru-RU" dirty="0"/>
          </a:p>
          <a:p>
            <a:pPr algn="just"/>
            <a:r>
              <a:rPr lang="ru-RU" i="1" dirty="0"/>
              <a:t>В статье исследован педагогический инструментарий формирования готовности будущих специалистов среднего звена к управленческой деятельности.</a:t>
            </a:r>
            <a:endParaRPr lang="ru-RU" dirty="0"/>
          </a:p>
          <a:p>
            <a:pPr algn="just"/>
            <a:r>
              <a:rPr lang="ru-RU" b="1" dirty="0"/>
              <a:t>//Профессиональное образование. Столица. – 2015. - № 6. - С. 16.</a:t>
            </a:r>
            <a:endParaRPr lang="ru-RU" dirty="0"/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b="1" dirty="0"/>
              <a:t>5. </a:t>
            </a:r>
            <a:r>
              <a:rPr lang="ru-RU" b="1" dirty="0" err="1"/>
              <a:t>Гериш</a:t>
            </a:r>
            <a:r>
              <a:rPr lang="ru-RU" b="1" dirty="0"/>
              <a:t> Т. В., Самойленко П. И.</a:t>
            </a:r>
            <a:endParaRPr lang="ru-RU" dirty="0"/>
          </a:p>
          <a:p>
            <a:pPr algn="just"/>
            <a:r>
              <a:rPr lang="ru-RU" dirty="0"/>
              <a:t>Критерии и показатели экономической эффективности управления деятельностью колледжа в системе НПО/СПО.</a:t>
            </a:r>
          </a:p>
          <a:p>
            <a:pPr algn="just"/>
            <a:r>
              <a:rPr lang="ru-RU" b="1" i="1" dirty="0"/>
              <a:t>Аннотация</a:t>
            </a:r>
            <a:r>
              <a:rPr lang="ru-RU" i="1" dirty="0"/>
              <a:t>:</a:t>
            </a:r>
            <a:endParaRPr lang="ru-RU" dirty="0"/>
          </a:p>
          <a:p>
            <a:pPr algn="just"/>
            <a:r>
              <a:rPr lang="ru-RU" i="1" dirty="0"/>
              <a:t>Эффективное управление колледжем влияет на многостороннюю образовательную и хозяйственную деятельность учебного учреждения, при этом получаемая экономия соотносится с затратами на управление. В статье рассмотрены критерии и показатели эффективности управления деятельностью колледжей в системе НПО/СПО.</a:t>
            </a:r>
            <a:endParaRPr lang="ru-RU" dirty="0"/>
          </a:p>
          <a:p>
            <a:pPr algn="just"/>
            <a:r>
              <a:rPr lang="ru-RU" b="1" dirty="0"/>
              <a:t>//Стандарты и мониторинг. – 2011. - № 1. - С. 35.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155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IV.  </a:t>
            </a:r>
            <a:r>
              <a:rPr lang="ru-RU" sz="2400" dirty="0"/>
              <a:t>Каталог статей. Раздел «Управление образованием»</a:t>
            </a:r>
            <a:endParaRPr lang="en-US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62028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062028"/>
            <a:ext cx="864096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100" b="1" dirty="0" smtClean="0"/>
          </a:p>
          <a:p>
            <a:pPr algn="just"/>
            <a:r>
              <a:rPr lang="ru-RU" sz="1100" b="1" dirty="0" smtClean="0"/>
              <a:t>1</a:t>
            </a:r>
            <a:r>
              <a:rPr lang="ru-RU" sz="1100" b="1" dirty="0"/>
              <a:t>. </a:t>
            </a:r>
            <a:r>
              <a:rPr lang="ru-RU" sz="1100" b="1" dirty="0" err="1"/>
              <a:t>Худолей</a:t>
            </a:r>
            <a:r>
              <a:rPr lang="ru-RU" sz="1100" b="1" dirty="0"/>
              <a:t> Е. А.</a:t>
            </a:r>
            <a:endParaRPr lang="ru-RU" sz="1100" dirty="0"/>
          </a:p>
          <a:p>
            <a:pPr algn="just"/>
            <a:r>
              <a:rPr lang="ru-RU" sz="1100" dirty="0"/>
              <a:t>«Модель современной инфраструктуры школы на основе государственно-общественного управлением через установление социального партнерства в условиях реализации ФГОС».</a:t>
            </a:r>
          </a:p>
          <a:p>
            <a:pPr algn="just"/>
            <a:r>
              <a:rPr lang="ru-RU" sz="1100" b="1" i="1" dirty="0"/>
              <a:t>Аннотация</a:t>
            </a:r>
            <a:r>
              <a:rPr lang="ru-RU" sz="1100" i="1" dirty="0"/>
              <a:t>:</a:t>
            </a:r>
            <a:endParaRPr lang="ru-RU" sz="1100" dirty="0"/>
          </a:p>
          <a:p>
            <a:pPr algn="just"/>
            <a:r>
              <a:rPr lang="ru-RU" sz="1100" i="1" dirty="0"/>
              <a:t>В статье описан проект, который ориентирован на создание модели инфраструктуры школы на основе государственно-общественного управления образованием, внедрение которой обеспечит взаимодействие в управлении школой всех заинтересованных лиц. В управление школой принимают участие не только все участники образовательного процесса, но и общественность, между ними образуется ответственное взаимодействие, партнерство, при этом развивается </a:t>
            </a:r>
            <a:r>
              <a:rPr lang="ru-RU" sz="1100" i="1" dirty="0" err="1"/>
              <a:t>соуправление</a:t>
            </a:r>
            <a:r>
              <a:rPr lang="ru-RU" sz="1100" i="1" dirty="0"/>
              <a:t> учебно-воспитательными процессами. Как следствие наблюдается положительная динамика качества образования.</a:t>
            </a:r>
            <a:endParaRPr lang="ru-RU" sz="1100" dirty="0"/>
          </a:p>
          <a:p>
            <a:pPr algn="just"/>
            <a:r>
              <a:rPr lang="ru-RU" sz="1100" b="1" dirty="0"/>
              <a:t>//Научно-метод. журнал зам. директора школы по воспитательной работе. – 2020. - № 7. - С. 14.</a:t>
            </a:r>
            <a:endParaRPr lang="ru-RU" sz="1100" dirty="0"/>
          </a:p>
          <a:p>
            <a:pPr algn="just"/>
            <a:r>
              <a:rPr lang="ru-RU" sz="1100" b="1" dirty="0"/>
              <a:t> </a:t>
            </a:r>
            <a:endParaRPr lang="ru-RU" sz="1100" dirty="0"/>
          </a:p>
          <a:p>
            <a:pPr algn="just"/>
            <a:r>
              <a:rPr lang="ru-RU" sz="1100" b="1" dirty="0"/>
              <a:t>2. </a:t>
            </a:r>
            <a:r>
              <a:rPr lang="ru-RU" sz="1100" b="1" dirty="0" err="1"/>
              <a:t>Будаева</a:t>
            </a:r>
            <a:r>
              <a:rPr lang="ru-RU" sz="1100" b="1" dirty="0"/>
              <a:t> Т. Ч.</a:t>
            </a:r>
            <a:endParaRPr lang="ru-RU" sz="1100" dirty="0"/>
          </a:p>
          <a:p>
            <a:pPr algn="just"/>
            <a:r>
              <a:rPr lang="ru-RU" sz="1100" dirty="0"/>
              <a:t>О совершенствовании государственно-общественного управления образованием.</a:t>
            </a:r>
          </a:p>
          <a:p>
            <a:pPr algn="just"/>
            <a:r>
              <a:rPr lang="ru-RU" sz="1100" b="1" i="1" dirty="0"/>
              <a:t>Аннотация</a:t>
            </a:r>
            <a:r>
              <a:rPr lang="ru-RU" sz="1100" i="1" dirty="0"/>
              <a:t>:</a:t>
            </a:r>
            <a:endParaRPr lang="ru-RU" sz="1100" dirty="0"/>
          </a:p>
          <a:p>
            <a:pPr algn="just"/>
            <a:r>
              <a:rPr lang="ru-RU" sz="1100" i="1" dirty="0"/>
              <a:t>В статье описан проект, который ориентирован на создание модели инфраструктуры школы на основе государственно-общественного управления образованием, внедрение которой обеспечит взаимодействие в управлении школой всех заинтересованных лиц. В управление школой принимают участие не только все участники образовательного процесса, но и общественность, между ними образуется ответственное взаимодействие, партнерство, при этом развивается </a:t>
            </a:r>
            <a:r>
              <a:rPr lang="ru-RU" sz="1100" i="1" dirty="0" err="1"/>
              <a:t>соуправление</a:t>
            </a:r>
            <a:r>
              <a:rPr lang="ru-RU" sz="1100" i="1" dirty="0"/>
              <a:t> учебно-воспитательными процессами. Как следствие наблюдается положительная динамика качества образования.</a:t>
            </a:r>
            <a:endParaRPr lang="ru-RU" sz="1100" dirty="0"/>
          </a:p>
          <a:p>
            <a:pPr algn="just"/>
            <a:r>
              <a:rPr lang="ru-RU" sz="1100" b="1" dirty="0"/>
              <a:t>//Профильная школа. – 2020. - № 7. - С. 50.</a:t>
            </a:r>
            <a:endParaRPr lang="ru-RU" sz="1100" dirty="0"/>
          </a:p>
          <a:p>
            <a:pPr algn="just"/>
            <a:r>
              <a:rPr lang="ru-RU" sz="1100" b="1" dirty="0"/>
              <a:t> </a:t>
            </a:r>
            <a:endParaRPr lang="ru-RU" sz="1100" dirty="0"/>
          </a:p>
          <a:p>
            <a:pPr algn="just"/>
            <a:r>
              <a:rPr lang="ru-RU" sz="1100" b="1" dirty="0"/>
              <a:t>3. </a:t>
            </a:r>
            <a:r>
              <a:rPr lang="ru-RU" sz="1100" b="1" dirty="0" err="1"/>
              <a:t>Пузаткин</a:t>
            </a:r>
            <a:r>
              <a:rPr lang="ru-RU" sz="1100" b="1" dirty="0"/>
              <a:t> О.</a:t>
            </a:r>
            <a:endParaRPr lang="ru-RU" sz="1100" dirty="0"/>
          </a:p>
          <a:p>
            <a:pPr algn="just"/>
            <a:r>
              <a:rPr lang="ru-RU" sz="1100" dirty="0"/>
              <a:t>Аутсорсинг в образовании. Управленческая технология.</a:t>
            </a:r>
          </a:p>
          <a:p>
            <a:pPr algn="just"/>
            <a:r>
              <a:rPr lang="ru-RU" sz="1100" b="1" i="1" dirty="0"/>
              <a:t>Аннотация</a:t>
            </a:r>
            <a:r>
              <a:rPr lang="ru-RU" sz="1100" i="1" dirty="0"/>
              <a:t>:</a:t>
            </a:r>
            <a:endParaRPr lang="ru-RU" sz="1100" dirty="0"/>
          </a:p>
          <a:p>
            <a:pPr algn="just"/>
            <a:r>
              <a:rPr lang="ru-RU" sz="1100" i="1" dirty="0"/>
              <a:t>Составляющие модернизации образования в России — открытость, внедрение инноваций, эффективное использование образовательного аутсорсинга, позволяющего обеспечить его конкурентоспособность. Государство не всегда обладает достаточным объёмом финансов, необходимых для поддержки и развития приоритетной социальной сферы. Аутсорсинг — это формы государственно-частного партнёрства.</a:t>
            </a:r>
            <a:endParaRPr lang="ru-RU" sz="1100" dirty="0"/>
          </a:p>
          <a:p>
            <a:pPr algn="just"/>
            <a:r>
              <a:rPr lang="ru-RU" sz="1100" b="1" dirty="0"/>
              <a:t>//Методическая работа в школе. – 2015. - № 4. - С. 30.</a:t>
            </a:r>
            <a:endParaRPr lang="ru-RU" sz="1100" dirty="0"/>
          </a:p>
          <a:p>
            <a:r>
              <a:rPr lang="ru-RU" sz="1100" b="1" dirty="0"/>
              <a:t> </a:t>
            </a:r>
            <a:endParaRPr lang="ru-RU" sz="1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953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V.  </a:t>
            </a:r>
            <a:r>
              <a:rPr lang="ru-RU" sz="2400" dirty="0"/>
              <a:t>Издания СОИРО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062028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54362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b="1" dirty="0" smtClean="0"/>
          </a:p>
          <a:p>
            <a:pPr algn="just"/>
            <a:r>
              <a:rPr lang="ru-RU" sz="1400" b="1" dirty="0" smtClean="0"/>
              <a:t>1</a:t>
            </a:r>
            <a:r>
              <a:rPr lang="ru-RU" sz="1400" dirty="0"/>
              <a:t>. Мониторинг эффективности руководителей образовательных организаций Смоленской области. Год издания 2020 /Автор: </a:t>
            </a:r>
            <a:r>
              <a:rPr lang="ru-RU" sz="1400" dirty="0" err="1"/>
              <a:t>Неброева</a:t>
            </a:r>
            <a:r>
              <a:rPr lang="ru-RU" sz="1400" dirty="0"/>
              <a:t> К. Н.. Доступ к ресурсу: в помещении информационно-библиотечного центра</a:t>
            </a:r>
          </a:p>
          <a:p>
            <a:pPr algn="just"/>
            <a:r>
              <a:rPr lang="ru-RU" sz="1400" b="1" i="1" dirty="0"/>
              <a:t>Аннотация:</a:t>
            </a:r>
            <a:endParaRPr lang="ru-RU" sz="1400" dirty="0"/>
          </a:p>
          <a:p>
            <a:pPr algn="just"/>
            <a:r>
              <a:rPr lang="ru-RU" sz="1400" i="1" dirty="0"/>
              <a:t>В пособии представлены:</a:t>
            </a:r>
            <a:endParaRPr lang="ru-RU" sz="1400" dirty="0"/>
          </a:p>
          <a:p>
            <a:pPr algn="just"/>
            <a:r>
              <a:rPr lang="ru-RU" sz="1400" i="1" dirty="0"/>
              <a:t>- результаты самооценки эффективности деятельности руководителей образовательных организаций Смоленской области;</a:t>
            </a:r>
            <a:endParaRPr lang="ru-RU" sz="1400" dirty="0"/>
          </a:p>
          <a:p>
            <a:pPr algn="just"/>
            <a:r>
              <a:rPr lang="ru-RU" sz="1400" i="1" dirty="0"/>
              <a:t>- результаты экспертной оценки эффективности деятельности руководителей образовательной организации Смоленской области;</a:t>
            </a:r>
            <a:endParaRPr lang="ru-RU" sz="1400" dirty="0"/>
          </a:p>
          <a:p>
            <a:pPr algn="just"/>
            <a:r>
              <a:rPr lang="ru-RU" sz="1400" i="1" dirty="0"/>
              <a:t>- выводы и рекомендации;</a:t>
            </a:r>
            <a:endParaRPr lang="ru-RU" sz="1400" dirty="0"/>
          </a:p>
          <a:p>
            <a:pPr algn="just"/>
            <a:r>
              <a:rPr lang="ru-RU" sz="1400" i="1" dirty="0"/>
              <a:t>- обобщенные данные по итогам мониторинга эффективности руководителей образовательных организаций Смоленской области.</a:t>
            </a:r>
            <a:endParaRPr lang="ru-RU" sz="1400" dirty="0"/>
          </a:p>
          <a:p>
            <a:pPr algn="just"/>
            <a:r>
              <a:rPr lang="ru-RU" sz="1400" dirty="0"/>
              <a:t> </a:t>
            </a:r>
          </a:p>
          <a:p>
            <a:pPr algn="just"/>
            <a:r>
              <a:rPr lang="ru-RU" sz="1400" b="1" dirty="0"/>
              <a:t>2</a:t>
            </a:r>
            <a:r>
              <a:rPr lang="ru-RU" sz="1400" dirty="0"/>
              <a:t>. Эффективный управленец: Сборник методических материалов по результатам реализации муниципального проекта. Год: 2019 /Автор-составитель Захаров С. П.</a:t>
            </a:r>
          </a:p>
          <a:p>
            <a:pPr algn="just"/>
            <a:r>
              <a:rPr lang="ru-RU" sz="1400" dirty="0"/>
              <a:t>Доступ к ресурсу: </a:t>
            </a:r>
            <a:r>
              <a:rPr lang="ru-RU" sz="1400" dirty="0">
                <a:hlinkClick r:id="rId3"/>
              </a:rPr>
              <a:t>https://www.calameo.com/read/0063988582aca1e3b4ced</a:t>
            </a:r>
            <a:endParaRPr lang="ru-RU" sz="1400" dirty="0"/>
          </a:p>
          <a:p>
            <a:pPr algn="just"/>
            <a:r>
              <a:rPr lang="ru-RU" sz="1400" b="1" i="1" dirty="0"/>
              <a:t>Аннотация:</a:t>
            </a:r>
            <a:endParaRPr lang="ru-RU" sz="1400" dirty="0"/>
          </a:p>
          <a:p>
            <a:pPr algn="just"/>
            <a:r>
              <a:rPr lang="ru-RU" sz="1400" i="1" dirty="0"/>
              <a:t>Сборник содержит методические материалы, разработанные проектными группами руководителей общеобразовательными организациями города Смоленска по следующим направлениям: введение ФГОС СОО, обучение детей с ОВЗ, поддержка одаренных детей, сетевые формы реализации программ, организация мониторингов в школе, перевод школ в эффективный режим работы</a:t>
            </a:r>
            <a:endParaRPr lang="ru-RU" sz="1400" dirty="0"/>
          </a:p>
          <a:p>
            <a:pPr algn="just"/>
            <a:r>
              <a:rPr lang="ru-RU" sz="1400" i="1" dirty="0"/>
              <a:t>Сборник предназначен для руководителей, заместителей руководителей, общеобразовательных организаций, специалистов органов местного самоуправления, осуществляющих управление в сфере образования.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87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V.  </a:t>
            </a:r>
            <a:r>
              <a:rPr lang="ru-RU" sz="2400" dirty="0"/>
              <a:t>Издания СОИРО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95459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412776"/>
            <a:ext cx="87849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3</a:t>
            </a:r>
            <a:r>
              <a:rPr lang="ru-RU" sz="1400" b="1" dirty="0" smtClean="0"/>
              <a:t>. </a:t>
            </a:r>
            <a:r>
              <a:rPr lang="ru-RU" sz="1400" dirty="0"/>
              <a:t>Методические рекомендации «Вовлечение общественно-деловых объединений и участие представителей работодателей в принятии решений по вопросам управления развитием общеобразовательными организациями»: Методические материалы в помощь руководителям общеобразовательных организаций. Год: 2019 /Авторы-составители: Андреева А.В., Филинов В.А.</a:t>
            </a:r>
          </a:p>
          <a:p>
            <a:pPr algn="just"/>
            <a:r>
              <a:rPr lang="ru-RU" sz="1400" dirty="0"/>
              <a:t>Доступ к ресурсу: </a:t>
            </a:r>
            <a:r>
              <a:rPr lang="ru-RU" sz="1400" dirty="0">
                <a:hlinkClick r:id="rId3"/>
              </a:rPr>
              <a:t>https://www.calameo.com/read/006398858bd01f7175854</a:t>
            </a:r>
            <a:endParaRPr lang="ru-RU" sz="1400" dirty="0"/>
          </a:p>
          <a:p>
            <a:pPr algn="just"/>
            <a:r>
              <a:rPr lang="ru-RU" sz="1400" b="1" i="1" dirty="0"/>
              <a:t>Аннотация:</a:t>
            </a:r>
            <a:endParaRPr lang="ru-RU" sz="1400" dirty="0"/>
          </a:p>
          <a:p>
            <a:pPr algn="just"/>
            <a:r>
              <a:rPr lang="ru-RU" sz="1400" i="1" dirty="0"/>
              <a:t>Методические рекомендации направлены на обеспечение организационных и методических условий по вовлечению общественно-деловых объединений и участие представителей работодателей в принятии решений по вопросам управления развитием общеобразовательными организациями.</a:t>
            </a:r>
            <a:endParaRPr lang="ru-RU" sz="1400" dirty="0"/>
          </a:p>
          <a:p>
            <a:pPr algn="just"/>
            <a:r>
              <a:rPr lang="ru-RU" sz="1400" i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4</a:t>
            </a:r>
            <a:r>
              <a:rPr lang="ru-RU" sz="1400" dirty="0"/>
              <a:t>. Методические рекомендации «Управление изменениями как ключ к повышению эффективности муниципальных образовательных систем». Год издания: 2018 /Автор: </a:t>
            </a:r>
            <a:r>
              <a:rPr lang="ru-RU" sz="1400" dirty="0" err="1"/>
              <a:t>Иваниченко</a:t>
            </a:r>
            <a:r>
              <a:rPr lang="ru-RU" sz="1400" dirty="0"/>
              <a:t> Л. Б.</a:t>
            </a:r>
          </a:p>
          <a:p>
            <a:pPr algn="just"/>
            <a:r>
              <a:rPr lang="ru-RU" sz="1400" dirty="0"/>
              <a:t>Доступ к ресурсу: </a:t>
            </a:r>
            <a:r>
              <a:rPr lang="ru-RU" sz="1400" dirty="0">
                <a:hlinkClick r:id="rId4"/>
              </a:rPr>
              <a:t>https://ru.calameo.com/read/006398858e2f05d20eb6b</a:t>
            </a:r>
            <a:endParaRPr lang="ru-RU" sz="1400" dirty="0"/>
          </a:p>
          <a:p>
            <a:pPr algn="just"/>
            <a:r>
              <a:rPr lang="ru-RU" sz="1400" b="1" i="1" dirty="0"/>
              <a:t>Аннотация:</a:t>
            </a:r>
            <a:endParaRPr lang="ru-RU" sz="1400" dirty="0"/>
          </a:p>
          <a:p>
            <a:pPr algn="just"/>
            <a:r>
              <a:rPr lang="ru-RU" sz="1400" i="1" dirty="0"/>
              <a:t>Методические рекомендации предназначены для подготовки, переподготовки и повышения квалификации руководителей и специалистов региональных и муниципальных органов управления образованием, руководителей образовательных организаций, региональных </a:t>
            </a:r>
            <a:r>
              <a:rPr lang="ru-RU" sz="1400" i="1" dirty="0" err="1"/>
              <a:t>тьюторов</a:t>
            </a:r>
            <a:r>
              <a:rPr lang="ru-RU" sz="1400" i="1" dirty="0"/>
              <a:t>, региональных, муниципальных проектных (стратегических) команд, команд развития (модернизации) образовательных организаций,  школьных администраторов.</a:t>
            </a:r>
            <a:endParaRPr lang="ru-RU" sz="1400" dirty="0"/>
          </a:p>
          <a:p>
            <a:pPr algn="just"/>
            <a:r>
              <a:rPr lang="ru-RU" sz="1400" i="1" dirty="0"/>
              <a:t>Материалы могут быть использованы как для проведения курсов повышения квалификации, так и для самостоятельной работы. Материалы носят практико-ориентированный характер, нацелены на </a:t>
            </a:r>
            <a:r>
              <a:rPr lang="ru-RU" sz="1400" i="1" dirty="0" err="1"/>
              <a:t>деятельностное</a:t>
            </a:r>
            <a:r>
              <a:rPr lang="ru-RU" sz="1400" i="1" dirty="0"/>
              <a:t> освоение теоретических основ и практических положений, регулирующих вопросы управления изменениями.</a:t>
            </a:r>
            <a:endParaRPr lang="ru-RU" sz="1400" dirty="0"/>
          </a:p>
          <a:p>
            <a:pPr algn="just"/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492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V.  </a:t>
            </a:r>
            <a:r>
              <a:rPr lang="ru-RU" sz="2400" dirty="0"/>
              <a:t>Издания СОИРО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95459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08194"/>
            <a:ext cx="878497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/>
              <a:t>5</a:t>
            </a:r>
            <a:r>
              <a:rPr lang="ru-RU" sz="1500" dirty="0"/>
              <a:t>.</a:t>
            </a:r>
            <a:r>
              <a:rPr lang="ru-RU" sz="1500" b="1" dirty="0"/>
              <a:t> </a:t>
            </a:r>
            <a:r>
              <a:rPr lang="ru-RU" sz="1500" dirty="0"/>
              <a:t>Методическое пособие «Развитие и совершенствование механизмов государственно-общественного управления образованием на современном этапе: региональный и муниципальный аспекты». Год издания: 2017 /Автор: </a:t>
            </a:r>
            <a:r>
              <a:rPr lang="ru-RU" sz="1500" dirty="0" err="1"/>
              <a:t>Иваниченко</a:t>
            </a:r>
            <a:r>
              <a:rPr lang="ru-RU" sz="1500" dirty="0"/>
              <a:t> Л. Б.</a:t>
            </a:r>
          </a:p>
          <a:p>
            <a:pPr algn="just"/>
            <a:r>
              <a:rPr lang="ru-RU" sz="1500" dirty="0"/>
              <a:t>Доступ к ресурсу: </a:t>
            </a:r>
            <a:r>
              <a:rPr lang="ru-RU" sz="1500" dirty="0">
                <a:hlinkClick r:id="rId3"/>
              </a:rPr>
              <a:t>https://www.calameo.com/read/006398858f0fa7b627e9c</a:t>
            </a:r>
            <a:endParaRPr lang="ru-RU" sz="1500" dirty="0"/>
          </a:p>
          <a:p>
            <a:pPr algn="just"/>
            <a:r>
              <a:rPr lang="ru-RU" sz="1500" b="1" i="1" dirty="0"/>
              <a:t>Аннотация:</a:t>
            </a:r>
            <a:endParaRPr lang="ru-RU" sz="1500" dirty="0"/>
          </a:p>
          <a:p>
            <a:pPr algn="just"/>
            <a:r>
              <a:rPr lang="ru-RU" sz="1500" i="1" dirty="0"/>
              <a:t>Методическое пособие по развитию и совершенствованию механизмов государственно-общественного управления образованием на современном этапе предназначено для слушателей курсов повышения квалификации и профессиональной переподготовки, руководителей и специалистов региональных органов исполнительной власти, осуществляющих государственное управление в сфере образования, органов местного самоуправления, осуществляющих управление в сфере образования, руководителей  образовательных организаций в сфере общего и профессионального образования. Пособие направлено на обеспечение развитие общественного участия в управлении образованием и повышение эффективности работы органов государственно-общественного управления образованием в современных условиях.</a:t>
            </a:r>
            <a:endParaRPr lang="ru-RU" sz="1500" dirty="0"/>
          </a:p>
          <a:p>
            <a:pPr algn="just"/>
            <a:r>
              <a:rPr lang="ru-RU" sz="1500" b="1" dirty="0"/>
              <a:t> </a:t>
            </a:r>
            <a:endParaRPr lang="ru-RU" sz="1500" dirty="0"/>
          </a:p>
          <a:p>
            <a:pPr algn="just"/>
            <a:r>
              <a:rPr lang="ru-RU" sz="1500" b="1" dirty="0"/>
              <a:t>6</a:t>
            </a:r>
            <a:r>
              <a:rPr lang="ru-RU" sz="1500" dirty="0"/>
              <a:t>.</a:t>
            </a:r>
            <a:r>
              <a:rPr lang="ru-RU" sz="1500" b="1" dirty="0"/>
              <a:t> </a:t>
            </a:r>
            <a:r>
              <a:rPr lang="ru-RU" sz="1500" dirty="0"/>
              <a:t>Учебно-методическое пособие «Некоторые особенности осуществления управленческой деятельности при организации образовательного процесса в современном муниципальном лицее (управленческий аспект)». Год издания: 2017 /Автор </a:t>
            </a:r>
            <a:r>
              <a:rPr lang="ru-RU" sz="1500" dirty="0" err="1"/>
              <a:t>Афонин</a:t>
            </a:r>
            <a:r>
              <a:rPr lang="ru-RU" sz="1500" dirty="0"/>
              <a:t> И.А.</a:t>
            </a:r>
          </a:p>
          <a:p>
            <a:pPr algn="just"/>
            <a:r>
              <a:rPr lang="ru-RU" sz="1500" dirty="0"/>
              <a:t>Доступ к ресурсу: доступ в помещении библиотеки-</a:t>
            </a:r>
            <a:r>
              <a:rPr lang="ru-RU" sz="1500" dirty="0" err="1"/>
              <a:t>медиатеки</a:t>
            </a:r>
            <a:r>
              <a:rPr lang="ru-RU" sz="1500" dirty="0"/>
              <a:t> СОИРО</a:t>
            </a:r>
          </a:p>
          <a:p>
            <a:pPr algn="just"/>
            <a:r>
              <a:rPr lang="ru-RU" sz="1500" b="1" i="1" dirty="0"/>
              <a:t>Аннотация:</a:t>
            </a:r>
            <a:endParaRPr lang="ru-RU" sz="1500" dirty="0"/>
          </a:p>
          <a:p>
            <a:pPr algn="just"/>
            <a:r>
              <a:rPr lang="ru-RU" sz="1500" i="1" dirty="0"/>
              <a:t>В данном учебно-методическом пособии рассматриваются способы и методы осуществления управленческой деятельности при организации образовательного процесса в современном образовательном учреждении. Пособие рассчитано на помощь руководящим кадрам в системе образования.</a:t>
            </a:r>
            <a:endParaRPr lang="ru-RU" sz="1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25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V.  </a:t>
            </a:r>
            <a:r>
              <a:rPr lang="ru-RU" sz="2400" dirty="0"/>
              <a:t>Издания СОИРО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95459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7849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7</a:t>
            </a:r>
            <a:r>
              <a:rPr lang="ru-RU" sz="1400" dirty="0"/>
              <a:t>.</a:t>
            </a:r>
            <a:r>
              <a:rPr lang="ru-RU" sz="1400" b="1" dirty="0"/>
              <a:t> </a:t>
            </a:r>
            <a:r>
              <a:rPr lang="ru-RU" sz="1400" dirty="0"/>
              <a:t>Устав образовательной организации.</a:t>
            </a:r>
            <a:r>
              <a:rPr lang="ru-RU" sz="1400" b="1" dirty="0"/>
              <a:t> </a:t>
            </a:r>
            <a:r>
              <a:rPr lang="ru-RU" sz="1400" dirty="0"/>
              <a:t>Год издания: 2016. /Автор: Новиков В. В. Доступ к ресурсу: </a:t>
            </a:r>
            <a:r>
              <a:rPr lang="ru-RU" sz="1400" dirty="0">
                <a:hlinkClick r:id="rId3"/>
              </a:rPr>
              <a:t>https://www.calameo.com/read/006398858a3f0fa59c061</a:t>
            </a:r>
            <a:endParaRPr lang="ru-RU" sz="1400" dirty="0"/>
          </a:p>
          <a:p>
            <a:pPr algn="just"/>
            <a:r>
              <a:rPr lang="ru-RU" sz="1400" b="1" i="1" dirty="0"/>
              <a:t>Аннотация:</a:t>
            </a:r>
            <a:endParaRPr lang="ru-RU" sz="1400" dirty="0"/>
          </a:p>
          <a:p>
            <a:pPr algn="just"/>
            <a:r>
              <a:rPr lang="ru-RU" sz="1400" i="1" dirty="0"/>
              <a:t>В методическом пособии представлены:</a:t>
            </a:r>
            <a:endParaRPr lang="ru-RU" sz="1400" dirty="0"/>
          </a:p>
          <a:p>
            <a:pPr algn="just"/>
            <a:r>
              <a:rPr lang="ru-RU" sz="1400" i="1" dirty="0"/>
              <a:t>- Федеральный закон от 03.11.2006 г. №174 ФЗ «Об автономных учреждениях»;</a:t>
            </a:r>
            <a:endParaRPr lang="ru-RU" sz="1400" dirty="0"/>
          </a:p>
          <a:p>
            <a:pPr algn="just"/>
            <a:r>
              <a:rPr lang="ru-RU" sz="1400" i="1" dirty="0"/>
              <a:t>- Гражданский кодекс РФ от 26.01.1994 №14-ФЗ;</a:t>
            </a:r>
            <a:endParaRPr lang="ru-RU" sz="1400" dirty="0"/>
          </a:p>
          <a:p>
            <a:pPr algn="just"/>
            <a:r>
              <a:rPr lang="ru-RU" sz="1400" i="1" dirty="0"/>
              <a:t>- Федеральный закон от 12.01.1996 №7-ФЗ;</a:t>
            </a:r>
            <a:endParaRPr lang="ru-RU" sz="1400" dirty="0"/>
          </a:p>
          <a:p>
            <a:pPr algn="just"/>
            <a:r>
              <a:rPr lang="ru-RU" sz="1400" i="1" dirty="0"/>
              <a:t>- Требования к Уставу образовательной организации;</a:t>
            </a:r>
            <a:endParaRPr lang="ru-RU" sz="1400" dirty="0"/>
          </a:p>
          <a:p>
            <a:pPr algn="just"/>
            <a:r>
              <a:rPr lang="ru-RU" sz="1400" i="1" dirty="0"/>
              <a:t>- Устав.</a:t>
            </a:r>
            <a:endParaRPr lang="ru-RU" sz="1400" dirty="0"/>
          </a:p>
          <a:p>
            <a:pPr algn="just"/>
            <a:r>
              <a:rPr lang="ru-RU" sz="1400" i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8. </a:t>
            </a:r>
            <a:r>
              <a:rPr lang="ru-RU" sz="1400" dirty="0"/>
              <a:t>Методические рекомендации «Управление качеством образования в общеобразовательной организации». Год издания: 2016 /Автор: Филинов В. А.</a:t>
            </a:r>
          </a:p>
          <a:p>
            <a:pPr algn="just"/>
            <a:r>
              <a:rPr lang="ru-RU" sz="1400" dirty="0"/>
              <a:t>Доступ к ресурсу: </a:t>
            </a:r>
            <a:r>
              <a:rPr lang="ru-RU" sz="1400" dirty="0">
                <a:hlinkClick r:id="rId4"/>
              </a:rPr>
              <a:t>https://www.calameo.com/read/006398858fa05a7225651</a:t>
            </a:r>
            <a:endParaRPr lang="ru-RU" sz="1400" dirty="0"/>
          </a:p>
          <a:p>
            <a:pPr algn="just"/>
            <a:r>
              <a:rPr lang="ru-RU" sz="1400" b="1" i="1" dirty="0"/>
              <a:t>Аннотация:</a:t>
            </a:r>
            <a:endParaRPr lang="ru-RU" sz="1400" dirty="0"/>
          </a:p>
          <a:p>
            <a:pPr algn="just"/>
            <a:r>
              <a:rPr lang="ru-RU" sz="1400" i="1" dirty="0"/>
              <a:t>В методических рекомендациях представлены:</a:t>
            </a:r>
            <a:endParaRPr lang="ru-RU" sz="1400" dirty="0"/>
          </a:p>
          <a:p>
            <a:pPr algn="just"/>
            <a:r>
              <a:rPr lang="ru-RU" sz="1400" i="1" dirty="0"/>
              <a:t>- Теоретико-правовые подходы к управлению качеством образования в образовательной организации;</a:t>
            </a:r>
            <a:endParaRPr lang="ru-RU" sz="1400" dirty="0"/>
          </a:p>
          <a:p>
            <a:pPr algn="just"/>
            <a:r>
              <a:rPr lang="ru-RU" sz="1400" i="1" dirty="0"/>
              <a:t>- Организация системы </a:t>
            </a:r>
            <a:r>
              <a:rPr lang="ru-RU" sz="1400" i="1" dirty="0" err="1"/>
              <a:t>внутришкольного</a:t>
            </a:r>
            <a:r>
              <a:rPr lang="ru-RU" sz="1400" i="1" dirty="0"/>
              <a:t> управления качеством образования в образовательной организации;</a:t>
            </a:r>
            <a:endParaRPr lang="ru-RU" sz="1400" dirty="0"/>
          </a:p>
          <a:p>
            <a:pPr algn="just"/>
            <a:r>
              <a:rPr lang="ru-RU" sz="1400" i="1" dirty="0"/>
              <a:t>- Структура системы </a:t>
            </a:r>
            <a:r>
              <a:rPr lang="ru-RU" sz="1400" i="1" dirty="0" err="1"/>
              <a:t>внутришкольного</a:t>
            </a:r>
            <a:r>
              <a:rPr lang="ru-RU" sz="1400" i="1" dirty="0"/>
              <a:t> управления качеством образования в образовательной организации;</a:t>
            </a:r>
            <a:endParaRPr lang="ru-RU" sz="1400" dirty="0"/>
          </a:p>
          <a:p>
            <a:pPr algn="just"/>
            <a:r>
              <a:rPr lang="ru-RU" sz="1400" i="1" dirty="0"/>
              <a:t>- Структура системы управления качеством образования в ОО, и функции отдельных структурных подразделений.</a:t>
            </a:r>
            <a:endParaRPr lang="ru-RU" sz="1400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104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V.  </a:t>
            </a:r>
            <a:r>
              <a:rPr lang="ru-RU" sz="2400" dirty="0"/>
              <a:t>Издания СОИРО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95459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340768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9. </a:t>
            </a:r>
            <a:r>
              <a:rPr lang="ru-RU" sz="1200" dirty="0"/>
              <a:t>Методические рекомендации по оказанию платных образовательных услуг общеобразовательными организациями.</a:t>
            </a:r>
            <a:r>
              <a:rPr lang="ru-RU" sz="1200" b="1" dirty="0"/>
              <a:t> </a:t>
            </a:r>
            <a:r>
              <a:rPr lang="ru-RU" sz="1200" dirty="0"/>
              <a:t>Год издания: 2016/ Автор: Филинов В. А. Доступ к ресурсу: </a:t>
            </a:r>
            <a:r>
              <a:rPr lang="ru-RU" sz="1200" dirty="0">
                <a:hlinkClick r:id="rId3"/>
              </a:rPr>
              <a:t>https://www.calameo.com/read/006398858699cb5f7cb8f</a:t>
            </a:r>
            <a:endParaRPr lang="ru-RU" sz="1200" dirty="0"/>
          </a:p>
          <a:p>
            <a:pPr algn="just"/>
            <a:r>
              <a:rPr lang="ru-RU" sz="1200" b="1" i="1" dirty="0"/>
              <a:t>Аннотация:</a:t>
            </a:r>
            <a:endParaRPr lang="ru-RU" sz="1200" dirty="0"/>
          </a:p>
          <a:p>
            <a:pPr algn="just"/>
            <a:r>
              <a:rPr lang="ru-RU" sz="1200" i="1" dirty="0"/>
              <a:t>В методических рекомендациях представлены:</a:t>
            </a:r>
            <a:endParaRPr lang="ru-RU" sz="1200" dirty="0"/>
          </a:p>
          <a:p>
            <a:pPr algn="just"/>
            <a:r>
              <a:rPr lang="ru-RU" sz="1200" i="1" dirty="0"/>
              <a:t>Положение об оказании платных образовательных услуг общеобразовательными организациями;</a:t>
            </a:r>
            <a:endParaRPr lang="ru-RU" sz="1200" dirty="0"/>
          </a:p>
          <a:p>
            <a:pPr algn="just"/>
            <a:r>
              <a:rPr lang="ru-RU" sz="1200" i="1" dirty="0"/>
              <a:t>- Методика расчета стоимости платной образовательной услуги (расчет цены единицы дополнительной образовательной услуги на одного учащегося);</a:t>
            </a:r>
            <a:endParaRPr lang="ru-RU" sz="1200" dirty="0"/>
          </a:p>
          <a:p>
            <a:pPr algn="just"/>
            <a:r>
              <a:rPr lang="ru-RU" sz="1200" i="1" dirty="0"/>
              <a:t>- Форма договора на оказание платных образовательных услуг;</a:t>
            </a:r>
            <a:endParaRPr lang="ru-RU" sz="1200" dirty="0"/>
          </a:p>
          <a:p>
            <a:pPr algn="just"/>
            <a:r>
              <a:rPr lang="ru-RU" sz="1200" i="1" dirty="0"/>
              <a:t>- Примерный перечень платных общеобразовательных услуг общеобразовательной организации.</a:t>
            </a:r>
            <a:endParaRPr lang="ru-RU" sz="1200" dirty="0"/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b="1" dirty="0"/>
              <a:t>10. </a:t>
            </a:r>
            <a:r>
              <a:rPr lang="ru-RU" sz="1200" dirty="0"/>
              <a:t>Методические рекомендации по разработке программы развития общеобразовательной организации.</a:t>
            </a:r>
            <a:r>
              <a:rPr lang="ru-RU" sz="1200" b="1" dirty="0"/>
              <a:t> </a:t>
            </a:r>
            <a:r>
              <a:rPr lang="ru-RU" sz="1200" dirty="0"/>
              <a:t>Год издания: 2016/ Автор: Филинов В. А.</a:t>
            </a:r>
          </a:p>
          <a:p>
            <a:pPr algn="just"/>
            <a:r>
              <a:rPr lang="ru-RU" sz="1200" dirty="0"/>
              <a:t>Доступ к ресурсу: </a:t>
            </a:r>
            <a:r>
              <a:rPr lang="ru-RU" sz="1200" dirty="0">
                <a:hlinkClick r:id="rId4"/>
              </a:rPr>
              <a:t>https://www.calameo.com/read/006398858d8d6dd2c4da9</a:t>
            </a:r>
            <a:endParaRPr lang="ru-RU" sz="1200" dirty="0"/>
          </a:p>
          <a:p>
            <a:pPr algn="just"/>
            <a:r>
              <a:rPr lang="ru-RU" sz="1200" b="1" i="1" dirty="0"/>
              <a:t>Аннотация:</a:t>
            </a:r>
            <a:endParaRPr lang="ru-RU" sz="1200" dirty="0"/>
          </a:p>
          <a:p>
            <a:pPr algn="just"/>
            <a:r>
              <a:rPr lang="ru-RU" sz="1200" i="1" dirty="0"/>
              <a:t>Методические рекомендации по разработке программ развития общеобразовательных организаций Смоленской области содержат в себе теоретические и методические рекомендации по разработке и анализу Программы развития общеобразовательных организаций. Рекомендации адресованы руководителям и заместителям руководителей общеобразовательных учреждений, руководителям органов управления образованием Смоленской области.</a:t>
            </a:r>
            <a:endParaRPr lang="ru-RU" sz="1200" dirty="0"/>
          </a:p>
          <a:p>
            <a:pPr algn="just"/>
            <a:r>
              <a:rPr lang="ru-RU" sz="1200" i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11. </a:t>
            </a:r>
            <a:r>
              <a:rPr lang="ru-RU" sz="1200" dirty="0"/>
              <a:t>Практическое пособие для руководителей «</a:t>
            </a:r>
            <a:r>
              <a:rPr lang="ru-RU" sz="1200" dirty="0" err="1"/>
              <a:t>Внутрилицейский</a:t>
            </a:r>
            <a:r>
              <a:rPr lang="ru-RU" sz="1200" dirty="0"/>
              <a:t> контроль в современном муниципальном лицее: организация, планирование, анализ</a:t>
            </a:r>
            <a:r>
              <a:rPr lang="ru-RU" sz="1200" b="1" dirty="0"/>
              <a:t>» </a:t>
            </a:r>
            <a:r>
              <a:rPr lang="ru-RU" sz="1200" dirty="0"/>
              <a:t>Год издания: 2016/ Автор: </a:t>
            </a:r>
            <a:r>
              <a:rPr lang="ru-RU" sz="1200" dirty="0" err="1"/>
              <a:t>Афонин</a:t>
            </a:r>
            <a:r>
              <a:rPr lang="ru-RU" sz="1200" dirty="0"/>
              <a:t> И.А.</a:t>
            </a:r>
          </a:p>
          <a:p>
            <a:pPr algn="just"/>
            <a:r>
              <a:rPr lang="ru-RU" sz="1200" dirty="0"/>
              <a:t>Доступ к ресурсу: доступ в помещении библиотеки-</a:t>
            </a:r>
            <a:r>
              <a:rPr lang="ru-RU" sz="1200" dirty="0" err="1"/>
              <a:t>медиатеки</a:t>
            </a:r>
            <a:r>
              <a:rPr lang="ru-RU" sz="1200" dirty="0"/>
              <a:t> СОИРО</a:t>
            </a:r>
          </a:p>
          <a:p>
            <a:pPr algn="just"/>
            <a:r>
              <a:rPr lang="ru-RU" sz="1200" b="1" i="1" dirty="0"/>
              <a:t>Аннотация:</a:t>
            </a:r>
            <a:endParaRPr lang="ru-RU" sz="1200" dirty="0"/>
          </a:p>
          <a:p>
            <a:pPr algn="just"/>
            <a:r>
              <a:rPr lang="ru-RU" sz="1200" i="1" dirty="0"/>
              <a:t>В двадцать первом веке вызовы, с которыми столкнулась система образования, требуют скорейшего разрешения. Одним из путей решения данных проблем стали инновационные учреждения, в том числе лицеи. В данном пособии рассматривается система </a:t>
            </a:r>
            <a:r>
              <a:rPr lang="ru-RU" sz="1200" i="1" dirty="0" err="1"/>
              <a:t>внутрилицейского</a:t>
            </a:r>
            <a:r>
              <a:rPr lang="ru-RU" sz="1200" i="1" dirty="0"/>
              <a:t> контроля и ее практическое применение в рамках деятельности инновационного образовательного учреждения.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252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V.  </a:t>
            </a:r>
            <a:r>
              <a:rPr lang="ru-RU" sz="2400" dirty="0"/>
              <a:t>Издания СОИРО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95459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340768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12.</a:t>
            </a:r>
            <a:r>
              <a:rPr lang="ru-RU" sz="1200" dirty="0"/>
              <a:t> Учебно-методическое пособие «Организационная культура современного муниципального лицея (управленческий аспект)». Год издания: 2016/ Автор: </a:t>
            </a:r>
            <a:r>
              <a:rPr lang="ru-RU" sz="1200" dirty="0" err="1"/>
              <a:t>Афонин</a:t>
            </a:r>
            <a:r>
              <a:rPr lang="ru-RU" sz="1200" dirty="0"/>
              <a:t> И. А. Доступ к ресурсу: доступ в помещении библиотеки-</a:t>
            </a:r>
            <a:r>
              <a:rPr lang="ru-RU" sz="1200" dirty="0" err="1"/>
              <a:t>медиатеки</a:t>
            </a:r>
            <a:r>
              <a:rPr lang="ru-RU" sz="1200" dirty="0"/>
              <a:t> СОИРО</a:t>
            </a:r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b="1" i="1" dirty="0"/>
              <a:t>Аннотация:</a:t>
            </a:r>
            <a:endParaRPr lang="ru-RU" sz="1200" dirty="0"/>
          </a:p>
          <a:p>
            <a:pPr algn="just"/>
            <a:r>
              <a:rPr lang="ru-RU" sz="1200" i="1" dirty="0"/>
              <a:t>В двадцать первом веке вызовы, с которыми столкнулась система образования, требуют скорейшего разрешения. Одним из путей решения данных проблем стали инновационные учреждения, в том числе лицеи. В данном учебно-методическом пособии рассматриваются организационные моменты, связанные с осуществлением властных полномочий как внутри лицея, так и во внешней среде. Подробно изложен чрезвычайно актуальный вопрос о том, каким из накопленных в мире знаний о власти мы можем пользоваться в современных социально-экономических условиях.</a:t>
            </a:r>
            <a:endParaRPr lang="ru-RU" sz="1200" dirty="0"/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13. </a:t>
            </a:r>
            <a:r>
              <a:rPr lang="ru-RU" sz="1200" dirty="0"/>
              <a:t>Методическое пособие для руководителей образовательных организаций «Педагогический менеджмент: управление современным муниципальным лицеем (инновационный процесс)». Год издания: 2016/ Автор (авторы): </a:t>
            </a:r>
            <a:r>
              <a:rPr lang="ru-RU" sz="1200" dirty="0" err="1"/>
              <a:t>Афонин</a:t>
            </a:r>
            <a:r>
              <a:rPr lang="ru-RU" sz="1200" dirty="0"/>
              <a:t> И.А., Оборотов В.Н.</a:t>
            </a:r>
          </a:p>
          <a:p>
            <a:pPr algn="just"/>
            <a:r>
              <a:rPr lang="ru-RU" sz="1200" dirty="0"/>
              <a:t>Доступ к ресурсу: доступ в помещении библиотеки-</a:t>
            </a:r>
            <a:r>
              <a:rPr lang="ru-RU" sz="1200" dirty="0" err="1"/>
              <a:t>медиатеки</a:t>
            </a:r>
            <a:r>
              <a:rPr lang="ru-RU" sz="1200" dirty="0"/>
              <a:t> СОИРО</a:t>
            </a:r>
          </a:p>
          <a:p>
            <a:pPr algn="just"/>
            <a:r>
              <a:rPr lang="ru-RU" sz="1200" b="1" i="1" dirty="0"/>
              <a:t>Аннотация:</a:t>
            </a:r>
            <a:endParaRPr lang="ru-RU" sz="1200" dirty="0"/>
          </a:p>
          <a:p>
            <a:pPr algn="just"/>
            <a:r>
              <a:rPr lang="ru-RU" sz="1200" i="1" dirty="0"/>
              <a:t>Сегодня наша страна испытывает острый дефицит управленческих кадров, в том числе и в сфере образования. Система образования резко меняется и вместе  ней меняются пособия для руководителей образовательных организаций подробнейшим способ изложены основные изменения, которые необходимо произвести каждому руководителю, если он хочет что бы его организация смогла полностью реализовать свои возможности.</a:t>
            </a:r>
            <a:endParaRPr lang="ru-RU" sz="1200" dirty="0"/>
          </a:p>
          <a:p>
            <a:pPr algn="just"/>
            <a:r>
              <a:rPr lang="ru-RU" sz="1200" i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14. </a:t>
            </a:r>
            <a:r>
              <a:rPr lang="ru-RU" sz="1200" dirty="0"/>
              <a:t>Материалы межрегиональной научно-практической конференции «Инновации в сфере профессионального образования». Год издания: 2014.</a:t>
            </a:r>
          </a:p>
          <a:p>
            <a:pPr algn="just"/>
            <a:r>
              <a:rPr lang="ru-RU" sz="1200" dirty="0"/>
              <a:t>Доступ к ресурсу: </a:t>
            </a:r>
            <a:r>
              <a:rPr lang="ru-RU" sz="1200" dirty="0">
                <a:hlinkClick r:id="rId3"/>
              </a:rPr>
              <a:t>https://www.calameo.com/read/006398858677527203757</a:t>
            </a:r>
            <a:endParaRPr lang="ru-RU" sz="1200" dirty="0"/>
          </a:p>
          <a:p>
            <a:pPr algn="just"/>
            <a:r>
              <a:rPr lang="ru-RU" sz="1200" b="1" i="1" dirty="0"/>
              <a:t>Аннотация</a:t>
            </a:r>
            <a:r>
              <a:rPr lang="ru-RU" sz="1200" i="1" dirty="0"/>
              <a:t>:</a:t>
            </a:r>
            <a:endParaRPr lang="ru-RU" sz="1200" dirty="0"/>
          </a:p>
          <a:p>
            <a:pPr algn="just"/>
            <a:r>
              <a:rPr lang="ru-RU" sz="1200" i="1" dirty="0"/>
              <a:t>В сборнике представлены материалы</a:t>
            </a:r>
            <a:r>
              <a:rPr lang="ru-RU" sz="1200" dirty="0"/>
              <a:t> </a:t>
            </a:r>
            <a:r>
              <a:rPr lang="ru-RU" sz="1200" i="1" dirty="0"/>
              <a:t>межрегиональной научно-практической конференции «Инновации в сфере профессионального образования», характеризующие инновации, способные обеспечить организационно-педагогические условия, влияющие на динамику образовательного процесса в области современного профессионального образования и направленные на повышение его качества.</a:t>
            </a:r>
            <a:endParaRPr lang="ru-RU" sz="1200" dirty="0"/>
          </a:p>
          <a:p>
            <a:pPr algn="just"/>
            <a:r>
              <a:rPr lang="ru-RU" sz="1200" i="1" dirty="0"/>
              <a:t>Настоящее пособие адресовано работникам органов управления образования, руководителям и педагогам профессиональных образовательных организаций.</a:t>
            </a:r>
            <a:endParaRPr lang="ru-RU" sz="1200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38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8367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I. </a:t>
            </a:r>
            <a:r>
              <a:rPr lang="ru-RU" sz="2400" dirty="0" smtClean="0"/>
              <a:t>Каталог </a:t>
            </a:r>
            <a:r>
              <a:rPr lang="ru-RU" sz="2400" dirty="0"/>
              <a:t>статей. Раздел «Управление ДОУ»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806" y="1481732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1. Филь Е. А., Трифонова Т. А.</a:t>
            </a:r>
            <a:endParaRPr lang="ru-RU" sz="1200" dirty="0"/>
          </a:p>
          <a:p>
            <a:pPr algn="just"/>
            <a:r>
              <a:rPr lang="ru-RU" sz="1200" dirty="0"/>
              <a:t>Роль и взаимосвязь стиля руководства с процессом принятия управленческих решений в дошкольных организациях.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В статье говорится о влиянии стиля руководства на процесс принятия управленческих решений. Описаны методы стимулирования сотрудников организации. Проанализированы взаимодействие стилей руководства на возрастные категории руководителей и виды мотивационного поощрения. Приведены эффективные методы нематериального стимулирования сотрудников дошкольных образовательных организаций.</a:t>
            </a:r>
            <a:endParaRPr lang="ru-RU" sz="1200" dirty="0"/>
          </a:p>
          <a:p>
            <a:pPr algn="just"/>
            <a:r>
              <a:rPr lang="ru-RU" sz="1200" b="1" dirty="0"/>
              <a:t>//Методист. – 2020. - №9. – С. 64.</a:t>
            </a:r>
            <a:endParaRPr lang="ru-RU" sz="1200" dirty="0"/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2. Семенова Т. А., Семенова И. Н.</a:t>
            </a:r>
            <a:endParaRPr lang="ru-RU" sz="1200" dirty="0"/>
          </a:p>
          <a:p>
            <a:pPr algn="just"/>
            <a:r>
              <a:rPr lang="en-US" sz="1200" dirty="0"/>
              <a:t>HR</a:t>
            </a:r>
            <a:r>
              <a:rPr lang="ru-RU" sz="1200" dirty="0"/>
              <a:t>бизнес-партнер как профессионал по управлению человеческими ресурсами в дошкольной образовательной организации.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Авторы рассматривают одну из актуальных проблем управления дошкольной образовательной организацией - проблему управления персоналом. В статье теоретически обосновывается необходимость и возможность введения должности HR-бизнес-партнера для осуществления кадровых технологий и поиска путей решений для повышения конкурентоспособности образовательной организации.</a:t>
            </a:r>
            <a:endParaRPr lang="ru-RU" sz="1200" dirty="0"/>
          </a:p>
          <a:p>
            <a:pPr algn="just"/>
            <a:r>
              <a:rPr lang="ru-RU" sz="1200" b="1" dirty="0"/>
              <a:t>//Детский сад от А до Я. – 2020. - №4. – С. 64.</a:t>
            </a:r>
            <a:endParaRPr lang="ru-RU" sz="1200" dirty="0"/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3. Хмелева И. Н.</a:t>
            </a:r>
            <a:endParaRPr lang="ru-RU" sz="1200" dirty="0"/>
          </a:p>
          <a:p>
            <a:pPr algn="just"/>
            <a:r>
              <a:rPr lang="ru-RU" sz="1200" dirty="0"/>
              <a:t>Технология управления моделью системно-</a:t>
            </a:r>
            <a:r>
              <a:rPr lang="ru-RU" sz="1200" dirty="0" err="1"/>
              <a:t>деятельностного</a:t>
            </a:r>
            <a:r>
              <a:rPr lang="ru-RU" sz="1200" dirty="0"/>
              <a:t> подхода дошкольной образовательной организации в условиях реализации ФГОС дошкольного образования.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В данной статье рассматриваются технологии управления моделью системно-</a:t>
            </a:r>
            <a:r>
              <a:rPr lang="ru-RU" sz="1200" i="1" dirty="0" err="1"/>
              <a:t>деятельностного</a:t>
            </a:r>
            <a:r>
              <a:rPr lang="ru-RU" sz="1200" i="1" dirty="0"/>
              <a:t> подхода в дошкольной образовательной организации как </a:t>
            </a:r>
            <a:r>
              <a:rPr lang="ru-RU" sz="1200" i="1" dirty="0" err="1"/>
              <a:t>бихевиоральной</a:t>
            </a:r>
            <a:r>
              <a:rPr lang="ru-RU" sz="1200" i="1" dirty="0"/>
              <a:t> и вынужденной приспосабливаться к изменениям внешней среды в условиях реализации ФГОС дошкольного образования.</a:t>
            </a:r>
            <a:endParaRPr lang="ru-RU" sz="1200" dirty="0"/>
          </a:p>
          <a:p>
            <a:pPr algn="just"/>
            <a:r>
              <a:rPr lang="ru-RU" sz="1200" b="1" dirty="0"/>
              <a:t>//Детский сад от А до Я. – 2020. - №3. – С. 101.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245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9269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95459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b="1" dirty="0" smtClean="0"/>
          </a:p>
          <a:p>
            <a:pPr algn="just"/>
            <a:endParaRPr lang="en-US" sz="1300" b="1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34076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23528"/>
            <a:ext cx="87849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Подготовили:</a:t>
            </a:r>
          </a:p>
          <a:p>
            <a:pPr lvl="0" algn="just"/>
            <a:r>
              <a:rPr lang="ru-RU" sz="2000" b="1" dirty="0"/>
              <a:t>Логинова Л. М. </a:t>
            </a:r>
            <a:r>
              <a:rPr lang="ru-RU" sz="2000" dirty="0"/>
              <a:t>– методист регионального информационно библиотечного центра ГАУ ДПО СОИРО;</a:t>
            </a:r>
          </a:p>
          <a:p>
            <a:pPr lvl="0" algn="just"/>
            <a:r>
              <a:rPr lang="ru-RU" sz="2000" b="1" dirty="0"/>
              <a:t>Логинова О. Н. </a:t>
            </a:r>
            <a:r>
              <a:rPr lang="ru-RU" sz="2000" dirty="0"/>
              <a:t>– методист регионального информационно библиотечного центра ГАУ ДПО СОИРО.</a:t>
            </a:r>
          </a:p>
          <a:p>
            <a:pPr algn="just"/>
            <a:r>
              <a:rPr lang="ru-RU" sz="2000" dirty="0"/>
              <a:t> </a:t>
            </a:r>
          </a:p>
          <a:p>
            <a:pPr algn="just"/>
            <a:r>
              <a:rPr lang="ru-RU" sz="2000" dirty="0"/>
              <a:t>Дата подготовки материала: </a:t>
            </a:r>
            <a:r>
              <a:rPr lang="ru-RU" sz="2000" dirty="0" smtClean="0"/>
              <a:t>05.04.2021 </a:t>
            </a:r>
            <a:r>
              <a:rPr lang="ru-RU" sz="2000" dirty="0"/>
              <a:t>г.</a:t>
            </a:r>
          </a:p>
          <a:p>
            <a:pPr algn="just"/>
            <a:r>
              <a:rPr lang="ru-RU" sz="2000" dirty="0"/>
              <a:t>  </a:t>
            </a:r>
          </a:p>
          <a:p>
            <a:pPr algn="just"/>
            <a:r>
              <a:rPr lang="ru-RU" sz="2000" b="1" dirty="0"/>
              <a:t>Вид документа:</a:t>
            </a:r>
            <a:endParaRPr lang="ru-RU" sz="2000" dirty="0"/>
          </a:p>
          <a:p>
            <a:pPr algn="just"/>
            <a:r>
              <a:rPr lang="ru-RU" sz="2000" dirty="0"/>
              <a:t>Информационный бюллетень печатных и электронных ресурсов РИБЦ </a:t>
            </a:r>
          </a:p>
          <a:p>
            <a:pPr algn="just"/>
            <a:r>
              <a:rPr lang="ru-RU" sz="2000" dirty="0"/>
              <a:t> </a:t>
            </a:r>
          </a:p>
          <a:p>
            <a:pPr algn="just"/>
            <a:r>
              <a:rPr lang="ru-RU" sz="2000" b="1" dirty="0"/>
              <a:t>Название</a:t>
            </a:r>
            <a:r>
              <a:rPr lang="ru-RU" sz="2000" dirty="0" smtClean="0"/>
              <a:t>: </a:t>
            </a:r>
            <a:r>
              <a:rPr lang="ru-RU" sz="2000" dirty="0"/>
              <a:t>«Управление образовательными организациями. Вопросы управления среднего профессионального образования»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 </a:t>
            </a:r>
          </a:p>
          <a:p>
            <a:pPr algn="just"/>
            <a:r>
              <a:rPr lang="ru-RU" sz="2000" dirty="0"/>
              <a:t>Информационный бюллетень печатных и электронных ресурсов РИБЦ ГАУ ДПО СОИРО выполнен согласно утвержденному плану работы РИБЦ на 2021 календарный год.</a:t>
            </a:r>
          </a:p>
          <a:p>
            <a:pPr algn="just"/>
            <a:r>
              <a:rPr lang="ru-RU" sz="2000" b="1" dirty="0"/>
              <a:t> </a:t>
            </a:r>
            <a:endParaRPr lang="ru-RU" sz="2000" dirty="0"/>
          </a:p>
          <a:p>
            <a:pPr algn="ct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00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504" y="1021378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endParaRPr lang="en-US" sz="1200" b="1" dirty="0"/>
          </a:p>
          <a:p>
            <a:r>
              <a:rPr lang="ru-RU" sz="1200" b="1" dirty="0" smtClean="0"/>
              <a:t>4</a:t>
            </a:r>
            <a:r>
              <a:rPr lang="ru-RU" sz="1400" b="1" dirty="0"/>
              <a:t>. Петрова С. Н.</a:t>
            </a:r>
            <a:endParaRPr lang="ru-RU" sz="1400" dirty="0"/>
          </a:p>
          <a:p>
            <a:r>
              <a:rPr lang="ru-RU" sz="1400" dirty="0"/>
              <a:t>Документация сотрудников детского сада, реализующих ФГОС дошкольного образования.</a:t>
            </a:r>
          </a:p>
          <a:p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r>
              <a:rPr lang="ru-RU" sz="1400" i="1" dirty="0"/>
              <a:t>В статье представлены основные документы руководителя, старшего воспитателя, воспитателей возрастных групп, воспитателей групп кратковременного пребывания, инструктора по физической культуре дошкольной образовательной организации, позволяющие регулировать и регламентировать деятельность сотрудников ДОО в целях реализации ФГОС дошкольного образования.</a:t>
            </a:r>
            <a:endParaRPr lang="ru-RU" sz="1400" dirty="0"/>
          </a:p>
          <a:p>
            <a:r>
              <a:rPr lang="ru-RU" sz="1400" b="1" dirty="0"/>
              <a:t>//Методист. – 2019. - №6. – С. 61.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5. </a:t>
            </a:r>
            <a:r>
              <a:rPr lang="ru-RU" sz="1400" b="1" dirty="0" err="1"/>
              <a:t>Слепцова</a:t>
            </a:r>
            <a:r>
              <a:rPr lang="ru-RU" sz="1400" b="1" dirty="0"/>
              <a:t> И.</a:t>
            </a:r>
            <a:endParaRPr lang="ru-RU" sz="1400" dirty="0"/>
          </a:p>
          <a:p>
            <a:r>
              <a:rPr lang="ru-RU" sz="1400" dirty="0"/>
              <a:t>Квалификационные требования и инновационный потенциал педагога дошкольного образования.</a:t>
            </a:r>
          </a:p>
          <a:p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r>
              <a:rPr lang="ru-RU" sz="1400" i="1" dirty="0"/>
              <a:t>В статье обосновывается необходимость конкретизации должностных обязанностей и требований при заключении трудового договора. Обозначается ситуация «правового вакуума»: легитимность требований и ЕКС, и </a:t>
            </a:r>
            <a:r>
              <a:rPr lang="ru-RU" sz="1400" i="1" dirty="0" err="1"/>
              <a:t>профстандарт</a:t>
            </a:r>
            <a:r>
              <a:rPr lang="ru-RU" sz="1400" i="1" dirty="0"/>
              <a:t> «Педагог» в переходный период. Инновационный потенциал педагога рассматривается как основа стимулирующих выплат. Основной акцент сделан на описании содержания этапов формулирования квалификационных требований к педагогам.</a:t>
            </a:r>
            <a:endParaRPr lang="ru-RU" sz="1400" dirty="0"/>
          </a:p>
          <a:p>
            <a:r>
              <a:rPr lang="ru-RU" sz="1400" b="1" dirty="0"/>
              <a:t>//Дошкольное воспитание. – 2019. - №3. – С. 4.</a:t>
            </a:r>
            <a:endParaRPr lang="ru-RU" sz="1400" dirty="0"/>
          </a:p>
          <a:p>
            <a:r>
              <a:rPr lang="ru-RU" sz="1400" i="1" dirty="0"/>
              <a:t> </a:t>
            </a:r>
            <a:endParaRPr lang="ru-RU" sz="1400" dirty="0"/>
          </a:p>
          <a:p>
            <a:r>
              <a:rPr lang="ru-RU" sz="1400" b="1" dirty="0"/>
              <a:t>6. Комарова Е.</a:t>
            </a:r>
            <a:endParaRPr lang="ru-RU" sz="1400" dirty="0"/>
          </a:p>
          <a:p>
            <a:r>
              <a:rPr lang="ru-RU" sz="1400" dirty="0"/>
              <a:t>Стратегическое планирование в управлении детским садом.</a:t>
            </a:r>
          </a:p>
          <a:p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r>
              <a:rPr lang="ru-RU" sz="1400" i="1" dirty="0"/>
              <a:t>В статье описаны особенности стратегического планирования в образовательном учреждении.</a:t>
            </a:r>
            <a:endParaRPr lang="ru-RU" sz="1400" dirty="0"/>
          </a:p>
          <a:p>
            <a:r>
              <a:rPr lang="ru-RU" sz="1400" b="1" dirty="0"/>
              <a:t>//Дошкольное воспитание. – 2018. - №2. – С. 10.</a:t>
            </a:r>
            <a:endParaRPr lang="ru-RU" sz="1400" dirty="0"/>
          </a:p>
          <a:p>
            <a:r>
              <a:rPr lang="ru-RU" sz="1400" i="1" dirty="0"/>
              <a:t> </a:t>
            </a:r>
            <a:endParaRPr lang="ru-RU" sz="1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I. </a:t>
            </a:r>
            <a:r>
              <a:rPr lang="ru-RU" sz="2400" dirty="0"/>
              <a:t>Каталог статей. Раздел «Управление ДОУ»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70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69269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   </a:t>
            </a:r>
            <a:r>
              <a:rPr lang="en-US" sz="2400" dirty="0" smtClean="0"/>
              <a:t>I</a:t>
            </a:r>
            <a:r>
              <a:rPr lang="en-US" sz="2400" dirty="0"/>
              <a:t>. </a:t>
            </a:r>
            <a:r>
              <a:rPr lang="ru-RU" sz="2400" dirty="0"/>
              <a:t>Каталог статей. Раздел «Управление ДОУ»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31360"/>
            <a:ext cx="871296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/>
              <a:t>7. </a:t>
            </a:r>
            <a:r>
              <a:rPr lang="ru-RU" sz="1300" b="1" dirty="0" err="1"/>
              <a:t>Ладнушкина</a:t>
            </a:r>
            <a:r>
              <a:rPr lang="ru-RU" sz="1300" b="1" dirty="0"/>
              <a:t> Н. М.</a:t>
            </a:r>
            <a:endParaRPr lang="ru-RU" sz="1300" dirty="0"/>
          </a:p>
          <a:p>
            <a:pPr algn="just"/>
            <a:r>
              <a:rPr lang="ru-RU" sz="1300" dirty="0"/>
              <a:t>Локальные нормативные акты дошкольной образовательной организации.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 статье рассказываться о значимости локальных нормативных актов в правовом обеспечении деятельности дошкольной образовательной организации высока. Вместе с тем, анализ контрольно-надзорной деятельности в сфере образования показал отсутствие необходимого количества обязательных локальных нормативных актов и низкий уровень их содержания, наличие в них противоречий действующему законодательству в сфере образования. Автор статьи представил перечень обязательных локальных нормативных актов ДОО, требования к их структуре и порядку принятия, внесения изменений и дополнений.</a:t>
            </a:r>
            <a:endParaRPr lang="ru-RU" sz="1300" dirty="0"/>
          </a:p>
          <a:p>
            <a:pPr algn="just"/>
            <a:r>
              <a:rPr lang="ru-RU" sz="1300" b="1" dirty="0"/>
              <a:t>//Управление ДОУ. – 2017. - №9. – С. 71.</a:t>
            </a:r>
            <a:endParaRPr lang="ru-RU" sz="1300" dirty="0"/>
          </a:p>
          <a:p>
            <a:pPr algn="just"/>
            <a:r>
              <a:rPr lang="ru-RU" sz="1300" i="1" dirty="0"/>
              <a:t> </a:t>
            </a:r>
            <a:endParaRPr lang="ru-RU" sz="1300" dirty="0"/>
          </a:p>
          <a:p>
            <a:pPr algn="just"/>
            <a:r>
              <a:rPr lang="ru-RU" sz="1300" b="1" dirty="0"/>
              <a:t>8. Смирнова Ю. В.</a:t>
            </a:r>
            <a:endParaRPr lang="ru-RU" sz="1300" dirty="0"/>
          </a:p>
          <a:p>
            <a:pPr algn="just"/>
            <a:r>
              <a:rPr lang="ru-RU" sz="1300" dirty="0"/>
              <a:t>Использование эффективных управленческих технологий в ДОО.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 статье кратко показаны методы, которые помогли сплотить коллектив в ДОО, мотивировать педагогов к применению современных технологий работы с детьми и сотрудничества с родителями.</a:t>
            </a:r>
            <a:endParaRPr lang="ru-RU" sz="1300" dirty="0"/>
          </a:p>
          <a:p>
            <a:pPr algn="just"/>
            <a:r>
              <a:rPr lang="ru-RU" sz="1300" b="1" dirty="0"/>
              <a:t>//Управление ДОУ. – 2017. - №9. – С. 95.</a:t>
            </a:r>
            <a:endParaRPr lang="ru-RU" sz="1300" dirty="0"/>
          </a:p>
          <a:p>
            <a:pPr algn="just"/>
            <a:r>
              <a:rPr lang="ru-RU" sz="1300" i="1" dirty="0"/>
              <a:t> </a:t>
            </a:r>
            <a:endParaRPr lang="ru-RU" sz="1300" dirty="0"/>
          </a:p>
          <a:p>
            <a:pPr algn="just"/>
            <a:r>
              <a:rPr lang="ru-RU" sz="1300" b="1" dirty="0"/>
              <a:t>9. Кондрашова Н. В.</a:t>
            </a:r>
            <a:endParaRPr lang="ru-RU" sz="1300" dirty="0"/>
          </a:p>
          <a:p>
            <a:pPr algn="just"/>
            <a:r>
              <a:rPr lang="ru-RU" sz="1300" dirty="0"/>
              <a:t>Современная система оценки и управления качеством дошкольного образования.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 статье на основе обобщения современных достижений педагогической теории и практики представлены научно-теоретические основы создания системы управления и оценки качества дошкольного образования на современном этапе.</a:t>
            </a:r>
            <a:endParaRPr lang="ru-RU" sz="1300" dirty="0"/>
          </a:p>
          <a:p>
            <a:pPr algn="just"/>
            <a:r>
              <a:rPr lang="ru-RU" sz="1300" b="1" dirty="0"/>
              <a:t>//Управление ДОУ. – 2017. - №7. – С. 18.</a:t>
            </a:r>
            <a:endParaRPr lang="ru-RU" sz="1300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41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730889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</a:t>
            </a:r>
            <a:r>
              <a:rPr lang="ru-RU" sz="2400" dirty="0"/>
              <a:t>Каталог статей. Раздел «Управление ДОУ»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885698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/>
              <a:t>10. Кузнецова Н. И.</a:t>
            </a:r>
            <a:endParaRPr lang="ru-RU" sz="1300" dirty="0"/>
          </a:p>
          <a:p>
            <a:pPr algn="just"/>
            <a:r>
              <a:rPr lang="ru-RU" sz="1300" dirty="0"/>
              <a:t>Эффективное управление персоналом в дошкольной образовательной организации.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 статье рассматриваются основные вопросы формирования кадровой политики. Раскрыты ведущие компоненты, используемые в работе с персоналом.</a:t>
            </a:r>
            <a:endParaRPr lang="ru-RU" sz="1300" dirty="0"/>
          </a:p>
          <a:p>
            <a:pPr algn="just"/>
            <a:r>
              <a:rPr lang="ru-RU" sz="1300" b="1" dirty="0"/>
              <a:t>//Управление ДОУ. – 2017. - №6. – С. 33.</a:t>
            </a:r>
            <a:endParaRPr lang="ru-RU" sz="1300" dirty="0"/>
          </a:p>
          <a:p>
            <a:pPr algn="just"/>
            <a:r>
              <a:rPr lang="ru-RU" sz="1300" b="1" dirty="0"/>
              <a:t> </a:t>
            </a:r>
            <a:endParaRPr lang="ru-RU" sz="1300" dirty="0"/>
          </a:p>
          <a:p>
            <a:pPr algn="just"/>
            <a:r>
              <a:rPr lang="ru-RU" sz="1300" b="1" dirty="0"/>
              <a:t>11. </a:t>
            </a:r>
            <a:r>
              <a:rPr lang="ru-RU" sz="1300" b="1" dirty="0" err="1"/>
              <a:t>Багаева</a:t>
            </a:r>
            <a:r>
              <a:rPr lang="ru-RU" sz="1300" b="1" dirty="0"/>
              <a:t> Н. А.</a:t>
            </a:r>
            <a:endParaRPr lang="ru-RU" sz="1300" dirty="0"/>
          </a:p>
          <a:p>
            <a:pPr algn="just"/>
            <a:r>
              <a:rPr lang="ru-RU" sz="1300" dirty="0"/>
              <a:t>Деятельность руководителя дошкольного учреждения в реализации профессионального стандарта.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Документом, регулирующим деятельность руководителя дошкольной организации является Приказ Минтруда России от 18.10.2013 № 544н (с изм. от 25.12.2014) «Об утверждении профессионального стандарта «Педагог» (педагогическая деятельность в сфере дошкольного образования)». Опыт внедрения профессиональных стандартов успешно применяется работодателями при формировании кадровой политики в управлении персоналом при организации обучения и аттестации работников, разработке должностных инструкций, тарификации работ, присвоении тарифных разрядов работникам с учетом особенностей организации, труда и управления.</a:t>
            </a:r>
            <a:endParaRPr lang="ru-RU" sz="1300" dirty="0"/>
          </a:p>
          <a:p>
            <a:pPr algn="just"/>
            <a:r>
              <a:rPr lang="ru-RU" sz="1300" b="1" dirty="0"/>
              <a:t>//Образование в современной школе. – 2017. - №3-4. – С. 23.</a:t>
            </a:r>
            <a:endParaRPr lang="ru-RU" sz="1300" dirty="0"/>
          </a:p>
          <a:p>
            <a:pPr algn="just"/>
            <a:r>
              <a:rPr lang="ru-RU" sz="1300" b="1" dirty="0"/>
              <a:t> </a:t>
            </a:r>
            <a:endParaRPr lang="ru-RU" sz="1300" dirty="0"/>
          </a:p>
          <a:p>
            <a:pPr algn="just"/>
            <a:r>
              <a:rPr lang="ru-RU" sz="1300" b="1" dirty="0"/>
              <a:t>12. Мельникова И. Ю.</a:t>
            </a:r>
            <a:endParaRPr lang="ru-RU" sz="1300" dirty="0"/>
          </a:p>
          <a:p>
            <a:pPr algn="just"/>
            <a:r>
              <a:rPr lang="ru-RU" sz="1300" dirty="0"/>
              <a:t>Эффективный контракт – механизм повышения качества оказания муниципальных услуг.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 статье представлен опыт детского сада по разработке критериев оценки эффективности и целевых показателей деятельности педагогических работников, система мониторинга выполнения работниками критериев оценки эффективности и целевых показателей деятельности в рамках введения эффективного контракта как механизма повышения качества услуг дошкольного образования.</a:t>
            </a:r>
            <a:endParaRPr lang="ru-RU" sz="1300" dirty="0"/>
          </a:p>
          <a:p>
            <a:pPr algn="just"/>
            <a:r>
              <a:rPr lang="ru-RU" sz="1300" b="1" dirty="0"/>
              <a:t>//Управление ДОУ. – 2017. - №5. – С. 14.</a:t>
            </a:r>
            <a:endParaRPr lang="ru-RU" sz="13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0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7647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</a:t>
            </a:r>
            <a:r>
              <a:rPr lang="ru-RU" sz="2400" dirty="0"/>
              <a:t>Каталог статей. Раздел «Управление ДОУ»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7849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13. </a:t>
            </a:r>
            <a:r>
              <a:rPr lang="ru-RU" sz="1200" b="1" dirty="0" err="1"/>
              <a:t>Атемаскина</a:t>
            </a:r>
            <a:r>
              <a:rPr lang="ru-RU" sz="1200" b="1" dirty="0"/>
              <a:t> Ю.</a:t>
            </a:r>
            <a:endParaRPr lang="ru-RU" sz="1200" dirty="0"/>
          </a:p>
          <a:p>
            <a:pPr algn="just"/>
            <a:r>
              <a:rPr lang="ru-RU" sz="1200" dirty="0"/>
              <a:t>Управление процессом формирования и развития правовой культуры участников образовательных отношений в ДОО.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В законодательных и иных нормативно-правовых документах, регламентирующих деятельность образовательных организаций, закрепляется необходимость организации правового просвещения участников образовательных отношений и распространения информации о правах ребенка, адаптированной для детей, родителей и педагогов. Автор рассматривает деятельность руководителя дошкольной образовательной организации (ДОО) по управлению процессом формирования правовой культуры. Представляет разработанную им комплексно-целевую программу как одну из возможных моделей организации данной деятельности. Программа состоит из трех подпрограмм (частей).</a:t>
            </a:r>
            <a:endParaRPr lang="ru-RU" sz="1200" dirty="0"/>
          </a:p>
          <a:p>
            <a:pPr algn="just"/>
            <a:r>
              <a:rPr lang="ru-RU" sz="1200" b="1" dirty="0"/>
              <a:t>//Дошкольное воспитание. – 2017. - №5. – С. 18.</a:t>
            </a:r>
            <a:endParaRPr lang="ru-RU" sz="1200" dirty="0"/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14. Сурова О. А., </a:t>
            </a:r>
            <a:r>
              <a:rPr lang="ru-RU" sz="1200" b="1" dirty="0" err="1"/>
              <a:t>Тухфеттулина</a:t>
            </a:r>
            <a:r>
              <a:rPr lang="ru-RU" sz="1200" b="1" dirty="0"/>
              <a:t> А. М.</a:t>
            </a:r>
            <a:endParaRPr lang="ru-RU" sz="1200" dirty="0"/>
          </a:p>
          <a:p>
            <a:pPr algn="just"/>
            <a:r>
              <a:rPr lang="ru-RU" sz="1200" dirty="0"/>
              <a:t>Ресурсное обеспечение управление ДОО.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В статье освещены теоретические аспекты проблемы ресурсного обеспечения управления дошкольным образованием; выделены основные группы ресурсов (трудовые, нормативно-правовые, информационные, финансовые, технологические, материально-технические), эффективное использование которых способствует повышению качества функционирования и развитию ДОО.</a:t>
            </a:r>
            <a:endParaRPr lang="ru-RU" sz="1200" dirty="0"/>
          </a:p>
          <a:p>
            <a:pPr algn="just"/>
            <a:r>
              <a:rPr lang="ru-RU" sz="1200" b="1" dirty="0"/>
              <a:t>//Управление ДОУ. – 2017. - №4. – С. 31.</a:t>
            </a:r>
            <a:endParaRPr lang="ru-RU" sz="1200" dirty="0"/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b="1" dirty="0"/>
              <a:t>15. Солдатова С. В.</a:t>
            </a:r>
            <a:endParaRPr lang="ru-RU" sz="1200" dirty="0"/>
          </a:p>
          <a:p>
            <a:pPr algn="just"/>
            <a:r>
              <a:rPr lang="ru-RU" sz="1200" dirty="0"/>
              <a:t>Организация управленческой деятельности по использованию Федерального государственного образовательного стандарта дошкольного образования.</a:t>
            </a:r>
          </a:p>
          <a:p>
            <a:pPr algn="just"/>
            <a:r>
              <a:rPr lang="ru-RU" sz="1200" b="1" i="1" dirty="0"/>
              <a:t>Аннотация</a:t>
            </a:r>
            <a:r>
              <a:rPr lang="ru-RU" sz="1200" dirty="0"/>
              <a:t>:</a:t>
            </a:r>
          </a:p>
          <a:p>
            <a:pPr algn="just"/>
            <a:r>
              <a:rPr lang="ru-RU" sz="1200" i="1" dirty="0"/>
              <a:t>В статье раскрывается вопрос организации управления дошкольной организацией, владение руководителем различными стилями управления и его направленностью на организацию и содержание методической работы.</a:t>
            </a:r>
            <a:endParaRPr lang="ru-RU" sz="1200" dirty="0"/>
          </a:p>
          <a:p>
            <a:pPr algn="just"/>
            <a:r>
              <a:rPr lang="ru-RU" sz="1200" b="1" dirty="0"/>
              <a:t>//Детский сад от А до Я. – 2016. - №6. – С. 137.</a:t>
            </a:r>
            <a:endParaRPr lang="ru-RU" sz="12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0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7647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</a:t>
            </a:r>
            <a:r>
              <a:rPr lang="ru-RU" sz="2400" dirty="0"/>
              <a:t>Каталог статей. Раздел «Управление ДОУ»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412776"/>
            <a:ext cx="878497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16. Солдатова С. В.</a:t>
            </a:r>
            <a:endParaRPr lang="ru-RU" sz="1100" dirty="0"/>
          </a:p>
          <a:p>
            <a:pPr algn="just"/>
            <a:r>
              <a:rPr lang="ru-RU" sz="1100" dirty="0"/>
              <a:t>Организация управленческой деятельности по использованию Федерального государственного образовательного стандарта дошкольного образования.</a:t>
            </a:r>
          </a:p>
          <a:p>
            <a:pPr algn="just"/>
            <a:r>
              <a:rPr lang="ru-RU" sz="1100" b="1" i="1" dirty="0"/>
              <a:t>Аннотация</a:t>
            </a:r>
            <a:r>
              <a:rPr lang="ru-RU" sz="1100" dirty="0"/>
              <a:t>:</a:t>
            </a:r>
          </a:p>
          <a:p>
            <a:pPr algn="just"/>
            <a:r>
              <a:rPr lang="ru-RU" sz="1100" i="1" dirty="0"/>
              <a:t>В статье раскрывается вопрос организации управления дошкольной организацией, владение руководителем различными стилями управления и его направленностью на организацию и содержание методической работы.</a:t>
            </a:r>
            <a:endParaRPr lang="ru-RU" sz="1100" dirty="0"/>
          </a:p>
          <a:p>
            <a:pPr algn="just"/>
            <a:r>
              <a:rPr lang="ru-RU" sz="1100" b="1" dirty="0"/>
              <a:t>//Детский сад от А до Я. – 2016. - №6. – С. 137.</a:t>
            </a:r>
            <a:endParaRPr lang="ru-RU" sz="1100" dirty="0"/>
          </a:p>
          <a:p>
            <a:pPr algn="just"/>
            <a:r>
              <a:rPr lang="ru-RU" sz="1100" b="1" dirty="0"/>
              <a:t> </a:t>
            </a:r>
            <a:endParaRPr lang="ru-RU" sz="1100" dirty="0"/>
          </a:p>
          <a:p>
            <a:pPr algn="just"/>
            <a:r>
              <a:rPr lang="ru-RU" sz="1100" b="1" dirty="0"/>
              <a:t>17. </a:t>
            </a:r>
            <a:r>
              <a:rPr lang="ru-RU" sz="1100" b="1" dirty="0" err="1"/>
              <a:t>Лотова</a:t>
            </a:r>
            <a:r>
              <a:rPr lang="ru-RU" sz="1100" b="1" dirty="0"/>
              <a:t> И. П.</a:t>
            </a:r>
            <a:endParaRPr lang="ru-RU" sz="1100" dirty="0"/>
          </a:p>
          <a:p>
            <a:pPr algn="just"/>
            <a:r>
              <a:rPr lang="ru-RU" sz="1100" dirty="0"/>
              <a:t>Оценка эффективности деятельности ДОО как составляющая социального управления.</a:t>
            </a:r>
          </a:p>
          <a:p>
            <a:pPr algn="just"/>
            <a:r>
              <a:rPr lang="ru-RU" sz="1100" b="1" i="1" dirty="0"/>
              <a:t>Аннотация</a:t>
            </a:r>
            <a:r>
              <a:rPr lang="ru-RU" sz="1100" dirty="0"/>
              <a:t>:</a:t>
            </a:r>
          </a:p>
          <a:p>
            <a:pPr algn="just"/>
            <a:r>
              <a:rPr lang="ru-RU" sz="1100" i="1" dirty="0"/>
              <a:t>В статье представлен инструментарий оценки эффективности деятельности ДОО, раскрыты принципы подбора соответствующих методов и методик, апробированных на базе одного из московских детских садов. Дана характеристика пошаговой методики повышения эффективности работы ДОО на основе внедрения системы менеджмента качества, описаны правила анализа информации; методики оценки конкурентоспособности ДОО; карты оценки направлений деятельности социального учреждения для повышения его эффективности и др. Доказательно представлено, что предложенные методы и методики с известной степенью корректировки могут быть использованы при оценке эффективности деятельности ДОО и рассматриваться как обязательная составляющая управления организацией.</a:t>
            </a:r>
            <a:endParaRPr lang="ru-RU" sz="1100" dirty="0"/>
          </a:p>
          <a:p>
            <a:pPr algn="just"/>
            <a:r>
              <a:rPr lang="ru-RU" sz="1100" b="1" dirty="0"/>
              <a:t>//Управление ДОУ. – 2017. - №4. – С. 14.</a:t>
            </a:r>
            <a:endParaRPr lang="ru-RU" sz="1100" dirty="0"/>
          </a:p>
          <a:p>
            <a:pPr algn="just"/>
            <a:r>
              <a:rPr lang="ru-RU" sz="1100" b="1" dirty="0"/>
              <a:t> </a:t>
            </a:r>
            <a:endParaRPr lang="ru-RU" sz="1100" dirty="0"/>
          </a:p>
          <a:p>
            <a:pPr algn="just"/>
            <a:r>
              <a:rPr lang="ru-RU" sz="1100" b="1" dirty="0"/>
              <a:t>18. Косарева С. П., Коваль Н. Н.</a:t>
            </a:r>
            <a:endParaRPr lang="ru-RU" sz="1100" dirty="0"/>
          </a:p>
          <a:p>
            <a:pPr algn="just"/>
            <a:r>
              <a:rPr lang="ru-RU" sz="1100" dirty="0"/>
              <a:t>Повышение эффективности работы ДОО через делегирование полномочий.</a:t>
            </a:r>
          </a:p>
          <a:p>
            <a:pPr algn="just"/>
            <a:r>
              <a:rPr lang="ru-RU" sz="1100" b="1" i="1" dirty="0"/>
              <a:t> </a:t>
            </a:r>
            <a:endParaRPr lang="ru-RU" sz="1100" dirty="0"/>
          </a:p>
          <a:p>
            <a:pPr algn="just"/>
            <a:r>
              <a:rPr lang="ru-RU" sz="1100" b="1" i="1" dirty="0"/>
              <a:t> </a:t>
            </a:r>
            <a:endParaRPr lang="ru-RU" sz="1100" dirty="0"/>
          </a:p>
          <a:p>
            <a:pPr algn="just"/>
            <a:r>
              <a:rPr lang="ru-RU" sz="1100" b="1" i="1" dirty="0"/>
              <a:t>Аннотация</a:t>
            </a:r>
            <a:r>
              <a:rPr lang="ru-RU" sz="1100" dirty="0"/>
              <a:t>:</a:t>
            </a:r>
          </a:p>
          <a:p>
            <a:pPr algn="just"/>
            <a:r>
              <a:rPr lang="ru-RU" sz="1100" i="1" dirty="0"/>
              <a:t>В статье представлен опыт работы по управлению в условиях присоединения дополнительного здания к существующему учреждению. Расставлены акценты на ключевых моментах: создание единого образовательного пространства, выстраивание эффективной кадровой политики, формирование корпоративной культуры, возникающие трудности и пути их преодоления.</a:t>
            </a:r>
            <a:endParaRPr lang="ru-RU" sz="1100" dirty="0"/>
          </a:p>
          <a:p>
            <a:pPr algn="just"/>
            <a:r>
              <a:rPr lang="ru-RU" sz="1100" b="1" dirty="0"/>
              <a:t>//Управление ДОУ. – 2016. - №3. – С. 14.</a:t>
            </a:r>
            <a:endParaRPr lang="ru-RU" sz="1100" dirty="0"/>
          </a:p>
          <a:p>
            <a:pPr algn="just"/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14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7384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управления развитием образовательных систем </a:t>
            </a:r>
          </a:p>
          <a:p>
            <a:pPr algn="ctr"/>
            <a:r>
              <a:rPr lang="ru-RU" sz="1600" dirty="0" smtClean="0"/>
              <a:t>общего и профессионального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836712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</a:t>
            </a:r>
            <a:r>
              <a:rPr lang="en-US" sz="2400" dirty="0" smtClean="0"/>
              <a:t>I. </a:t>
            </a:r>
            <a:r>
              <a:rPr lang="ru-RU" sz="2400" dirty="0"/>
              <a:t>Каталог статей. Раздел «Управление ДОУ»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75376"/>
            <a:ext cx="864096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/>
              <a:t>19. Данилова О. А.</a:t>
            </a:r>
            <a:endParaRPr lang="ru-RU" sz="1300" dirty="0"/>
          </a:p>
          <a:p>
            <a:pPr algn="just"/>
            <a:r>
              <a:rPr lang="ru-RU" sz="1300" dirty="0"/>
              <a:t>Новые подходы к управлению ДОО в условиях введения ФГОС ДО.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 условиях введения ФГОС ДО перед руководством дошкольных образовательных организаций стоит необходимость качественных содержательных изменений процесса их управления. В статье предложены новые подходы к управлению детским садом, базирующиеся на принципах системы менеджмента качества в образовании и позволяющие повысить эффективность процесса внедрения и реализации новых требований к дошкольному образованию.</a:t>
            </a:r>
            <a:endParaRPr lang="ru-RU" sz="1300" dirty="0"/>
          </a:p>
          <a:p>
            <a:pPr algn="just"/>
            <a:r>
              <a:rPr lang="ru-RU" sz="1300" b="1" dirty="0"/>
              <a:t>//Управление ДОУ. – 2016. - №5. – С. 14.</a:t>
            </a:r>
            <a:endParaRPr lang="ru-RU" sz="1300" dirty="0"/>
          </a:p>
          <a:p>
            <a:pPr algn="just"/>
            <a:r>
              <a:rPr lang="ru-RU" sz="1300" b="1" dirty="0"/>
              <a:t> </a:t>
            </a:r>
            <a:endParaRPr lang="ru-RU" sz="1300" dirty="0"/>
          </a:p>
          <a:p>
            <a:pPr algn="just"/>
            <a:r>
              <a:rPr lang="ru-RU" sz="1300" b="1" dirty="0"/>
              <a:t>20. Ерофеева Т. И.</a:t>
            </a:r>
            <a:endParaRPr lang="ru-RU" sz="1300" dirty="0"/>
          </a:p>
          <a:p>
            <a:pPr algn="just"/>
            <a:r>
              <a:rPr lang="ru-RU" sz="1300" dirty="0"/>
              <a:t>Методы и методики педагогической диагностики в ДОО.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 статье раскрыты методы и описаны методики педагогической диагностики, позволяющие реализовать требования ФГОС ДО и помочь воспитателю наблюдать за процессом развития детей дошкольного возраста, осуществлять мониторинг</a:t>
            </a:r>
            <a:endParaRPr lang="ru-RU" sz="1300" dirty="0"/>
          </a:p>
          <a:p>
            <a:pPr algn="just"/>
            <a:r>
              <a:rPr lang="ru-RU" sz="1300" b="1" dirty="0"/>
              <a:t>//Дошкольное воспитание. – 2016. - №12. – С. 103.</a:t>
            </a:r>
            <a:endParaRPr lang="ru-RU" sz="1300" dirty="0"/>
          </a:p>
          <a:p>
            <a:pPr algn="just"/>
            <a:r>
              <a:rPr lang="ru-RU" sz="1300" dirty="0"/>
              <a:t> </a:t>
            </a:r>
          </a:p>
          <a:p>
            <a:pPr algn="just"/>
            <a:r>
              <a:rPr lang="ru-RU" sz="1300" b="1" dirty="0"/>
              <a:t>21. Березка Т.</a:t>
            </a:r>
            <a:endParaRPr lang="ru-RU" sz="1300" dirty="0"/>
          </a:p>
          <a:p>
            <a:pPr algn="just"/>
            <a:r>
              <a:rPr lang="ru-RU" sz="1300" dirty="0"/>
              <a:t>Делегирование полномочий как прием эффективного руководства дошкольной образовательной организацией.</a:t>
            </a:r>
          </a:p>
          <a:p>
            <a:pPr algn="just"/>
            <a:r>
              <a:rPr lang="ru-RU" sz="1300" b="1" i="1" dirty="0"/>
              <a:t>Аннотация</a:t>
            </a:r>
            <a:r>
              <a:rPr lang="ru-RU" sz="1300" dirty="0"/>
              <a:t>:</a:t>
            </a:r>
          </a:p>
          <a:p>
            <a:pPr algn="just"/>
            <a:r>
              <a:rPr lang="ru-RU" sz="1300" i="1" dirty="0"/>
              <a:t>В статье раскрыты методы и описаны методики педагогической диагностики, позволяющие реализовать требования ФГОС ДО, помочь воспитателю наблюдать за процессом развития детей дошкольного возраста, осуществлять мониторинг.</a:t>
            </a:r>
            <a:endParaRPr lang="ru-RU" sz="1300" dirty="0"/>
          </a:p>
          <a:p>
            <a:pPr algn="just"/>
            <a:r>
              <a:rPr lang="ru-RU" sz="1300" b="1" dirty="0"/>
              <a:t>//Дошкольное воспитание. – 2016. - №12. – С. 103.</a:t>
            </a:r>
            <a:endParaRPr lang="ru-RU" sz="13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244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2793</Words>
  <Application>Microsoft Office PowerPoint</Application>
  <PresentationFormat>Экран (4:3)</PresentationFormat>
  <Paragraphs>600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bib-1</cp:lastModifiedBy>
  <cp:revision>17</cp:revision>
  <dcterms:created xsi:type="dcterms:W3CDTF">2021-02-04T06:22:59Z</dcterms:created>
  <dcterms:modified xsi:type="dcterms:W3CDTF">2021-04-05T09:04:04Z</dcterms:modified>
</cp:coreProperties>
</file>