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006600"/>
    <a:srgbClr val="0033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6FC2D-C2F3-42CB-9BDF-67FD101405C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9DD0-33F8-4C46-A62B-B21EC160C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92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E9DD0-33F8-4C46-A62B-B21EC160C7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5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E9DD0-33F8-4C46-A62B-B21EC160C7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47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E9DD0-33F8-4C46-A62B-B21EC160C7C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66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01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5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58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88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43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5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84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9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64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23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3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9E94-EFD6-4DAA-8EA0-C4FDA2947D2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4288-A72E-4A5A-98F1-B6E4AA2DF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65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4164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5729" y="580517"/>
            <a:ext cx="10780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деятельности ГУО «Гомельский областной институт развития образования», направленной 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развитие инновационного потенциала педагогических работников»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2191" y="4809163"/>
            <a:ext cx="10156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Никифорова Лидия Николаевна,</a:t>
            </a:r>
          </a:p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роректор по научно-методической работе</a:t>
            </a:r>
          </a:p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ГУО «Гомельский областной институт развития образования»</a:t>
            </a:r>
            <a:endParaRPr lang="ru-RU" sz="2400" b="1" i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4164037"/>
            <a:ext cx="12192000" cy="3600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65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фестиваль</a:t>
            </a:r>
            <a:r>
              <a:rPr lang="ru-RU" sz="20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«Ух, ты</a:t>
            </a:r>
            <a:r>
              <a:rPr lang="ru-RU" sz="20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000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инициированный</a:t>
            </a:r>
            <a:r>
              <a:rPr lang="ru-RU" sz="2000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</a:t>
            </a:r>
            <a:r>
              <a:rPr lang="ru-RU" sz="2000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r>
              <a:rPr lang="ru-RU" sz="2000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экспериментального проекта </a:t>
            </a:r>
            <a:r>
              <a:rPr lang="ru-RU" b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модели психолого-педагогического сопровождения обучения, воспитания и развития учащихся </a:t>
            </a:r>
          </a:p>
          <a:p>
            <a:pPr algn="ctr">
              <a:spcAft>
                <a:spcPts val="0"/>
              </a:spcAft>
            </a:pPr>
            <a:r>
              <a:rPr lang="ru-RU" alt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учебной мотивации на 1 ступени общего среднего образования» </a:t>
            </a:r>
            <a:endParaRPr lang="ru-RU" b="1" dirty="0" smtClean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i="1" dirty="0" smtClean="0">
              <a:solidFill>
                <a:srgbClr val="6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2" t="37931" r="8767" b="6667"/>
          <a:stretch/>
        </p:blipFill>
        <p:spPr>
          <a:xfrm>
            <a:off x="6274676" y="1431102"/>
            <a:ext cx="5762933" cy="305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5" t="40757" r="7191" b="19606"/>
          <a:stretch/>
        </p:blipFill>
        <p:spPr>
          <a:xfrm>
            <a:off x="331076" y="5053519"/>
            <a:ext cx="5801709" cy="168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3" t="15632" r="10409" b="9196"/>
          <a:stretch/>
        </p:blipFill>
        <p:spPr>
          <a:xfrm>
            <a:off x="331076" y="1431103"/>
            <a:ext cx="5801710" cy="349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7" t="37345" r="3481" b="12031"/>
          <a:stretch/>
        </p:blipFill>
        <p:spPr>
          <a:xfrm>
            <a:off x="6295099" y="4615195"/>
            <a:ext cx="5742510" cy="212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909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0412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Научно-методическое сопровождение посредством сайта ГОИРО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688" r="7122" b="9888"/>
          <a:stretch/>
        </p:blipFill>
        <p:spPr>
          <a:xfrm>
            <a:off x="509666" y="1349115"/>
            <a:ext cx="11227631" cy="5508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4061" y="933203"/>
            <a:ext cx="1130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http://iro.gomel.by/nauchno-metodicheskoe-obespechenie/96-eksperimentalnaya-i-innovatsionnaya-deyatelnost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781503" y="3200400"/>
            <a:ext cx="4729656" cy="15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582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1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Научно-методическое сопровождение посредством сайта </a:t>
            </a:r>
            <a:r>
              <a:rPr lang="ru-RU" sz="2800" b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ГОИРО (образовательный маршрут)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688" r="7122" b="9888"/>
          <a:stretch/>
        </p:blipFill>
        <p:spPr>
          <a:xfrm>
            <a:off x="283780" y="1348498"/>
            <a:ext cx="5977758" cy="368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4061" y="933203"/>
            <a:ext cx="1130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http://iro.gomel.by/nauchno-metodicheskoe-obespechenie/96-eksperimentalnaya-i-innovatsionnaya-deyatelnost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11" t="3930" r="26901" b="41493"/>
          <a:stretch/>
        </p:blipFill>
        <p:spPr>
          <a:xfrm>
            <a:off x="3068452" y="2458386"/>
            <a:ext cx="8264111" cy="373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3845" t="12081" r="16696" b="22928"/>
          <a:stretch/>
        </p:blipFill>
        <p:spPr>
          <a:xfrm>
            <a:off x="7034865" y="4047346"/>
            <a:ext cx="5157135" cy="281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 стрелкой 14"/>
          <p:cNvCxnSpPr/>
          <p:nvPr/>
        </p:nvCxnSpPr>
        <p:spPr>
          <a:xfrm>
            <a:off x="5119850" y="2355431"/>
            <a:ext cx="3943" cy="12706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67431" y="4724623"/>
            <a:ext cx="317985" cy="19215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398579" y="1891862"/>
            <a:ext cx="1450428" cy="4729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67100" y="4353231"/>
            <a:ext cx="1663483" cy="4729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05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800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интернет-опроса руководителей  учреждений образования, завершивших реализацию инновационных проектов в 2013/2014, 2014/2015, 2015/2016 учебных годах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325" t="17995" r="32584" b="73288"/>
          <a:stretch/>
        </p:blipFill>
        <p:spPr>
          <a:xfrm>
            <a:off x="955664" y="1340537"/>
            <a:ext cx="4566074" cy="58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8784" y="942460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12.01.2017 по 31.01.2017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29325" t="30480" r="32584" b="4062"/>
          <a:stretch/>
        </p:blipFill>
        <p:spPr>
          <a:xfrm>
            <a:off x="955664" y="1927982"/>
            <a:ext cx="4566074" cy="441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7630" b="8557"/>
          <a:stretch/>
        </p:blipFill>
        <p:spPr>
          <a:xfrm>
            <a:off x="4007795" y="2873829"/>
            <a:ext cx="7854448" cy="370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70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4164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5729" y="580517"/>
            <a:ext cx="10780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деятельности ГУО «Гомельский областной институт развития образования», направленной 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развитие инновационного потенциала педагогических работников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2191" y="4809163"/>
            <a:ext cx="10156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Никифорова Лидия Николаевна,</a:t>
            </a:r>
          </a:p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роректор по научно-методической работе</a:t>
            </a:r>
          </a:p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ГУО «Гомельский областной институт развития образования»</a:t>
            </a:r>
            <a:endParaRPr lang="ru-RU" sz="2400" b="1" i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4164037"/>
            <a:ext cx="12192000" cy="3600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65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2" y="722313"/>
            <a:ext cx="882649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6267" y="966789"/>
            <a:ext cx="104013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65200" y="315913"/>
            <a:ext cx="10617200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СРАВНИТЕЛЬНЫЙ  АНАЛИЗ  ВЫПОЛНЕНИЯ 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ПЛАНА ПОВЫШЕНИЯ  КВАЛИФИКАЦИИ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(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20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12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-201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6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гг.)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-201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6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гг.)</a:t>
            </a:r>
          </a:p>
        </p:txBody>
      </p:sp>
      <p:sp>
        <p:nvSpPr>
          <p:cNvPr id="3077" name="AutoShape 25"/>
          <p:cNvSpPr>
            <a:spLocks noChangeArrowheads="1"/>
          </p:cNvSpPr>
          <p:nvPr/>
        </p:nvSpPr>
        <p:spPr bwMode="gray">
          <a:xfrm>
            <a:off x="414867" y="5913438"/>
            <a:ext cx="12481984" cy="17272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78222A"/>
              </a:buClr>
            </a:pPr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78" name="AutoShape 8"/>
          <p:cNvSpPr>
            <a:spLocks noChangeArrowheads="1"/>
          </p:cNvSpPr>
          <p:nvPr/>
        </p:nvSpPr>
        <p:spPr bwMode="gray">
          <a:xfrm>
            <a:off x="4737100" y="4148138"/>
            <a:ext cx="26416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gray">
          <a:xfrm>
            <a:off x="5213351" y="4383088"/>
            <a:ext cx="1676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000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10"/>
          <p:cNvSpPr>
            <a:spLocks noChangeArrowheads="1"/>
          </p:cNvSpPr>
          <p:nvPr/>
        </p:nvSpPr>
        <p:spPr bwMode="gray">
          <a:xfrm>
            <a:off x="8483601" y="4183064"/>
            <a:ext cx="1318684" cy="61277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6 450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gray">
          <a:xfrm flipH="1">
            <a:off x="3807884" y="4254501"/>
            <a:ext cx="914400" cy="385763"/>
          </a:xfrm>
          <a:prstGeom prst="rightArrow">
            <a:avLst>
              <a:gd name="adj1" fmla="val 61269"/>
              <a:gd name="adj2" fmla="val 96708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gray">
          <a:xfrm>
            <a:off x="4732867" y="4883150"/>
            <a:ext cx="2643717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gray">
          <a:xfrm>
            <a:off x="5209117" y="5116513"/>
            <a:ext cx="1676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000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17"/>
          <p:cNvSpPr>
            <a:spLocks noChangeArrowheads="1"/>
          </p:cNvSpPr>
          <p:nvPr/>
        </p:nvSpPr>
        <p:spPr bwMode="gray">
          <a:xfrm>
            <a:off x="7380817" y="4254501"/>
            <a:ext cx="914400" cy="385763"/>
          </a:xfrm>
          <a:prstGeom prst="rightArrow">
            <a:avLst>
              <a:gd name="adj1" fmla="val 61269"/>
              <a:gd name="adj2" fmla="val 96708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18"/>
          <p:cNvSpPr>
            <a:spLocks noChangeArrowheads="1"/>
          </p:cNvSpPr>
          <p:nvPr/>
        </p:nvSpPr>
        <p:spPr bwMode="gray">
          <a:xfrm>
            <a:off x="7391400" y="4997451"/>
            <a:ext cx="914400" cy="385763"/>
          </a:xfrm>
          <a:prstGeom prst="rightArrow">
            <a:avLst>
              <a:gd name="adj1" fmla="val 61269"/>
              <a:gd name="adj2" fmla="val 96708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9"/>
          <p:cNvSpPr>
            <a:spLocks noChangeArrowheads="1"/>
          </p:cNvSpPr>
          <p:nvPr/>
        </p:nvSpPr>
        <p:spPr bwMode="gray">
          <a:xfrm flipH="1">
            <a:off x="3818467" y="4997451"/>
            <a:ext cx="914400" cy="385763"/>
          </a:xfrm>
          <a:prstGeom prst="rightArrow">
            <a:avLst>
              <a:gd name="adj1" fmla="val 61269"/>
              <a:gd name="adj2" fmla="val 96708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AutoShape 22"/>
          <p:cNvSpPr>
            <a:spLocks noChangeArrowheads="1"/>
          </p:cNvSpPr>
          <p:nvPr/>
        </p:nvSpPr>
        <p:spPr bwMode="gray">
          <a:xfrm>
            <a:off x="8494184" y="4926014"/>
            <a:ext cx="1318683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5 900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AutoShape 25"/>
          <p:cNvSpPr>
            <a:spLocks noChangeArrowheads="1"/>
          </p:cNvSpPr>
          <p:nvPr/>
        </p:nvSpPr>
        <p:spPr bwMode="gray">
          <a:xfrm>
            <a:off x="10160001" y="4183064"/>
            <a:ext cx="1318684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7 537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9" name="AutoShape 26"/>
          <p:cNvSpPr>
            <a:spLocks noChangeArrowheads="1"/>
          </p:cNvSpPr>
          <p:nvPr/>
        </p:nvSpPr>
        <p:spPr bwMode="gray">
          <a:xfrm>
            <a:off x="10170584" y="4926014"/>
            <a:ext cx="1318683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6 557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AutoShape 29"/>
          <p:cNvSpPr>
            <a:spLocks noChangeArrowheads="1"/>
          </p:cNvSpPr>
          <p:nvPr/>
        </p:nvSpPr>
        <p:spPr bwMode="gray">
          <a:xfrm>
            <a:off x="711201" y="4183064"/>
            <a:ext cx="1318684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258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1" name="AutoShape 30"/>
          <p:cNvSpPr>
            <a:spLocks noChangeArrowheads="1"/>
          </p:cNvSpPr>
          <p:nvPr/>
        </p:nvSpPr>
        <p:spPr bwMode="gray">
          <a:xfrm>
            <a:off x="721784" y="4926014"/>
            <a:ext cx="1318683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" name="AutoShape 33"/>
          <p:cNvSpPr>
            <a:spLocks noChangeArrowheads="1"/>
          </p:cNvSpPr>
          <p:nvPr/>
        </p:nvSpPr>
        <p:spPr bwMode="gray">
          <a:xfrm>
            <a:off x="2387601" y="4183064"/>
            <a:ext cx="1318684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2285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AutoShape 34"/>
          <p:cNvSpPr>
            <a:spLocks noChangeArrowheads="1"/>
          </p:cNvSpPr>
          <p:nvPr/>
        </p:nvSpPr>
        <p:spPr bwMode="gray">
          <a:xfrm>
            <a:off x="2398184" y="4926014"/>
            <a:ext cx="1318683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249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59367" y="1465263"/>
            <a:ext cx="2743200" cy="685800"/>
            <a:chOff x="1404" y="3282"/>
            <a:chExt cx="3060" cy="406"/>
          </a:xfrm>
        </p:grpSpPr>
        <p:sp>
          <p:nvSpPr>
            <p:cNvPr id="3130" name="AutoShape 38"/>
            <p:cNvSpPr>
              <a:spLocks noChangeArrowheads="1"/>
            </p:cNvSpPr>
            <p:nvPr/>
          </p:nvSpPr>
          <p:spPr bwMode="gray">
            <a:xfrm>
              <a:off x="1404" y="3282"/>
              <a:ext cx="3060" cy="4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 alt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1" name="AutoShape 39"/>
            <p:cNvSpPr>
              <a:spLocks noChangeArrowheads="1"/>
            </p:cNvSpPr>
            <p:nvPr/>
          </p:nvSpPr>
          <p:spPr bwMode="gray">
            <a:xfrm>
              <a:off x="1458" y="3312"/>
              <a:ext cx="2970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BB5EC"/>
                </a:gs>
                <a:gs pos="100000">
                  <a:srgbClr val="1166D7">
                    <a:alpha val="5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 altLang="ru-RU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95" name="Text Box 40"/>
          <p:cNvSpPr txBox="1">
            <a:spLocks noChangeArrowheads="1"/>
          </p:cNvSpPr>
          <p:nvPr/>
        </p:nvSpPr>
        <p:spPr bwMode="gray">
          <a:xfrm>
            <a:off x="918634" y="1516063"/>
            <a:ext cx="2645833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799935" algn="ctr" rotWithShape="0">
              <a:srgbClr val="002060"/>
            </a:outerShdw>
          </a:effectLst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 algn="ctr"/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Text Box 41"/>
          <p:cNvSpPr txBox="1">
            <a:spLocks noChangeArrowheads="1"/>
          </p:cNvSpPr>
          <p:nvPr/>
        </p:nvSpPr>
        <p:spPr bwMode="auto">
          <a:xfrm>
            <a:off x="755651" y="2265363"/>
            <a:ext cx="1219200" cy="3429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altLang="ru-RU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Text Box 42"/>
          <p:cNvSpPr txBox="1">
            <a:spLocks noChangeArrowheads="1"/>
          </p:cNvSpPr>
          <p:nvPr/>
        </p:nvSpPr>
        <p:spPr bwMode="auto">
          <a:xfrm>
            <a:off x="8528051" y="2265363"/>
            <a:ext cx="1219200" cy="3429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altLang="ru-RU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Text Box 43"/>
          <p:cNvSpPr txBox="1">
            <a:spLocks noChangeArrowheads="1"/>
          </p:cNvSpPr>
          <p:nvPr/>
        </p:nvSpPr>
        <p:spPr bwMode="auto">
          <a:xfrm>
            <a:off x="10204451" y="2265363"/>
            <a:ext cx="1219200" cy="3429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altLang="ru-RU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Text Box 44"/>
          <p:cNvSpPr txBox="1">
            <a:spLocks noChangeArrowheads="1"/>
          </p:cNvSpPr>
          <p:nvPr/>
        </p:nvSpPr>
        <p:spPr bwMode="auto">
          <a:xfrm>
            <a:off x="2432051" y="2265363"/>
            <a:ext cx="1219200" cy="3429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altLang="ru-RU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gray">
          <a:xfrm rot="5400000" flipH="1" flipV="1">
            <a:off x="5737754" y="1352551"/>
            <a:ext cx="606425" cy="2133600"/>
          </a:xfrm>
          <a:prstGeom prst="rightArrow">
            <a:avLst>
              <a:gd name="adj1" fmla="val 61269"/>
              <a:gd name="adj2" fmla="val 54398"/>
            </a:avLst>
          </a:prstGeom>
          <a:gradFill rotWithShape="0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1" name="Text Box 46"/>
          <p:cNvSpPr txBox="1">
            <a:spLocks noChangeArrowheads="1"/>
          </p:cNvSpPr>
          <p:nvPr/>
        </p:nvSpPr>
        <p:spPr bwMode="auto">
          <a:xfrm>
            <a:off x="4516967" y="1428750"/>
            <a:ext cx="304800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выполнения</a:t>
            </a:r>
          </a:p>
          <a:p>
            <a:pPr algn="ctr"/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117,5</a:t>
            </a:r>
          </a:p>
          <a:p>
            <a:pPr algn="ct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47"/>
          <p:cNvSpPr>
            <a:spLocks noChangeArrowheads="1"/>
          </p:cNvSpPr>
          <p:nvPr/>
        </p:nvSpPr>
        <p:spPr bwMode="gray">
          <a:xfrm>
            <a:off x="7478184" y="2757488"/>
            <a:ext cx="914400" cy="387350"/>
          </a:xfrm>
          <a:prstGeom prst="rightArrow">
            <a:avLst>
              <a:gd name="adj1" fmla="val 61269"/>
              <a:gd name="adj2" fmla="val 96311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3" name="AutoShape 48"/>
          <p:cNvSpPr>
            <a:spLocks noChangeArrowheads="1"/>
          </p:cNvSpPr>
          <p:nvPr/>
        </p:nvSpPr>
        <p:spPr bwMode="gray">
          <a:xfrm>
            <a:off x="4828117" y="2617788"/>
            <a:ext cx="26416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AutoShape 49"/>
          <p:cNvSpPr>
            <a:spLocks noChangeArrowheads="1"/>
          </p:cNvSpPr>
          <p:nvPr/>
        </p:nvSpPr>
        <p:spPr bwMode="gray">
          <a:xfrm flipH="1">
            <a:off x="3805767" y="2757488"/>
            <a:ext cx="914400" cy="387350"/>
          </a:xfrm>
          <a:prstGeom prst="rightArrow">
            <a:avLst>
              <a:gd name="adj1" fmla="val 61269"/>
              <a:gd name="adj2" fmla="val 96311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5" name="AutoShape 50"/>
          <p:cNvSpPr>
            <a:spLocks noChangeArrowheads="1"/>
          </p:cNvSpPr>
          <p:nvPr/>
        </p:nvSpPr>
        <p:spPr bwMode="gray">
          <a:xfrm>
            <a:off x="8483601" y="2686051"/>
            <a:ext cx="1316567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8 075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6" name="AutoShape 51"/>
          <p:cNvSpPr>
            <a:spLocks noChangeArrowheads="1"/>
          </p:cNvSpPr>
          <p:nvPr/>
        </p:nvSpPr>
        <p:spPr bwMode="gray">
          <a:xfrm>
            <a:off x="10160001" y="2686051"/>
            <a:ext cx="1316567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9 490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7" name="AutoShape 52"/>
          <p:cNvSpPr>
            <a:spLocks noChangeArrowheads="1"/>
          </p:cNvSpPr>
          <p:nvPr/>
        </p:nvSpPr>
        <p:spPr bwMode="gray">
          <a:xfrm>
            <a:off x="711201" y="2686051"/>
            <a:ext cx="1316567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323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8" name="AutoShape 53"/>
          <p:cNvSpPr>
            <a:spLocks noChangeArrowheads="1"/>
          </p:cNvSpPr>
          <p:nvPr/>
        </p:nvSpPr>
        <p:spPr bwMode="gray">
          <a:xfrm>
            <a:off x="2387601" y="2686051"/>
            <a:ext cx="1316567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345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8631767" y="1465263"/>
            <a:ext cx="2743200" cy="685800"/>
            <a:chOff x="1404" y="3282"/>
            <a:chExt cx="3060" cy="406"/>
          </a:xfrm>
        </p:grpSpPr>
        <p:sp>
          <p:nvSpPr>
            <p:cNvPr id="3128" name="AutoShape 55"/>
            <p:cNvSpPr>
              <a:spLocks noChangeArrowheads="1"/>
            </p:cNvSpPr>
            <p:nvPr/>
          </p:nvSpPr>
          <p:spPr bwMode="gray">
            <a:xfrm>
              <a:off x="1404" y="3282"/>
              <a:ext cx="3060" cy="4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 alt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9" name="AutoShape 56"/>
            <p:cNvSpPr>
              <a:spLocks noChangeArrowheads="1"/>
            </p:cNvSpPr>
            <p:nvPr/>
          </p:nvSpPr>
          <p:spPr bwMode="gray">
            <a:xfrm>
              <a:off x="1458" y="3312"/>
              <a:ext cx="2970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BB5EC"/>
                </a:gs>
                <a:gs pos="100000">
                  <a:srgbClr val="1166D7">
                    <a:alpha val="5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 altLang="ru-RU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10" name="Text Box 57"/>
          <p:cNvSpPr txBox="1">
            <a:spLocks noChangeArrowheads="1"/>
          </p:cNvSpPr>
          <p:nvPr/>
        </p:nvSpPr>
        <p:spPr bwMode="gray">
          <a:xfrm>
            <a:off x="8691034" y="1516063"/>
            <a:ext cx="2645833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1799935" algn="ctr" rotWithShape="0">
              <a:srgbClr val="002060"/>
            </a:outerShdw>
          </a:effectLst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СЛУШАТЕЛЕЙ</a:t>
            </a:r>
          </a:p>
        </p:txBody>
      </p:sp>
      <p:sp>
        <p:nvSpPr>
          <p:cNvPr id="3111" name="Text Box 58"/>
          <p:cNvSpPr txBox="1">
            <a:spLocks noChangeArrowheads="1"/>
          </p:cNvSpPr>
          <p:nvPr/>
        </p:nvSpPr>
        <p:spPr bwMode="gray">
          <a:xfrm>
            <a:off x="5247217" y="2871788"/>
            <a:ext cx="1676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000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AutoShape 59"/>
          <p:cNvSpPr>
            <a:spLocks noChangeArrowheads="1"/>
          </p:cNvSpPr>
          <p:nvPr/>
        </p:nvSpPr>
        <p:spPr bwMode="gray">
          <a:xfrm>
            <a:off x="7484533" y="5737226"/>
            <a:ext cx="914400" cy="385763"/>
          </a:xfrm>
          <a:prstGeom prst="rightArrow">
            <a:avLst>
              <a:gd name="adj1" fmla="val 61269"/>
              <a:gd name="adj2" fmla="val 96708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3" name="AutoShape 60"/>
          <p:cNvSpPr>
            <a:spLocks noChangeArrowheads="1"/>
          </p:cNvSpPr>
          <p:nvPr/>
        </p:nvSpPr>
        <p:spPr bwMode="gray">
          <a:xfrm>
            <a:off x="4783667" y="5622925"/>
            <a:ext cx="26416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AutoShape 61"/>
          <p:cNvSpPr>
            <a:spLocks noChangeArrowheads="1"/>
          </p:cNvSpPr>
          <p:nvPr/>
        </p:nvSpPr>
        <p:spPr bwMode="gray">
          <a:xfrm flipH="1">
            <a:off x="3812117" y="5737226"/>
            <a:ext cx="914400" cy="385763"/>
          </a:xfrm>
          <a:prstGeom prst="rightArrow">
            <a:avLst>
              <a:gd name="adj1" fmla="val 61269"/>
              <a:gd name="adj2" fmla="val 96708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5" name="AutoShape 62"/>
          <p:cNvSpPr>
            <a:spLocks noChangeArrowheads="1"/>
          </p:cNvSpPr>
          <p:nvPr/>
        </p:nvSpPr>
        <p:spPr bwMode="gray">
          <a:xfrm>
            <a:off x="8489951" y="5665789"/>
            <a:ext cx="1316567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5 950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6" name="AutoShape 63"/>
          <p:cNvSpPr>
            <a:spLocks noChangeArrowheads="1"/>
          </p:cNvSpPr>
          <p:nvPr/>
        </p:nvSpPr>
        <p:spPr bwMode="gray">
          <a:xfrm>
            <a:off x="10166351" y="5665789"/>
            <a:ext cx="1316567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6 594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7" name="AutoShape 64"/>
          <p:cNvSpPr>
            <a:spLocks noChangeArrowheads="1"/>
          </p:cNvSpPr>
          <p:nvPr/>
        </p:nvSpPr>
        <p:spPr bwMode="gray">
          <a:xfrm>
            <a:off x="717551" y="5665789"/>
            <a:ext cx="1316567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238</a:t>
            </a:r>
          </a:p>
        </p:txBody>
      </p:sp>
      <p:sp>
        <p:nvSpPr>
          <p:cNvPr id="3118" name="AutoShape 65"/>
          <p:cNvSpPr>
            <a:spLocks noChangeArrowheads="1"/>
          </p:cNvSpPr>
          <p:nvPr/>
        </p:nvSpPr>
        <p:spPr bwMode="gray">
          <a:xfrm>
            <a:off x="2393951" y="5665789"/>
            <a:ext cx="1316567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250</a:t>
            </a:r>
          </a:p>
          <a:p>
            <a:pPr algn="ctr"/>
            <a:endParaRPr lang="ru-RU" altLang="ru-RU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9" name="Text Box 66"/>
          <p:cNvSpPr txBox="1">
            <a:spLocks noChangeArrowheads="1"/>
          </p:cNvSpPr>
          <p:nvPr/>
        </p:nvSpPr>
        <p:spPr bwMode="gray">
          <a:xfrm>
            <a:off x="5253567" y="5851525"/>
            <a:ext cx="1676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000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0" name="AutoShape 67"/>
          <p:cNvSpPr>
            <a:spLocks noChangeArrowheads="1"/>
          </p:cNvSpPr>
          <p:nvPr/>
        </p:nvSpPr>
        <p:spPr bwMode="gray">
          <a:xfrm>
            <a:off x="4739217" y="3402013"/>
            <a:ext cx="26416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1" name="Text Box 68"/>
          <p:cNvSpPr txBox="1">
            <a:spLocks noChangeArrowheads="1"/>
          </p:cNvSpPr>
          <p:nvPr/>
        </p:nvSpPr>
        <p:spPr bwMode="gray">
          <a:xfrm>
            <a:off x="5215467" y="3636963"/>
            <a:ext cx="1676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000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2" name="AutoShape 69"/>
          <p:cNvSpPr>
            <a:spLocks noChangeArrowheads="1"/>
          </p:cNvSpPr>
          <p:nvPr/>
        </p:nvSpPr>
        <p:spPr bwMode="gray">
          <a:xfrm>
            <a:off x="8485717" y="3436939"/>
            <a:ext cx="1318683" cy="61277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7 750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AutoShape 70"/>
          <p:cNvSpPr>
            <a:spLocks noChangeArrowheads="1"/>
          </p:cNvSpPr>
          <p:nvPr/>
        </p:nvSpPr>
        <p:spPr bwMode="gray">
          <a:xfrm flipH="1">
            <a:off x="3810000" y="3508376"/>
            <a:ext cx="914400" cy="385763"/>
          </a:xfrm>
          <a:prstGeom prst="rightArrow">
            <a:avLst>
              <a:gd name="adj1" fmla="val 61269"/>
              <a:gd name="adj2" fmla="val 96708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AutoShape 71"/>
          <p:cNvSpPr>
            <a:spLocks noChangeArrowheads="1"/>
          </p:cNvSpPr>
          <p:nvPr/>
        </p:nvSpPr>
        <p:spPr bwMode="gray">
          <a:xfrm>
            <a:off x="7382933" y="3508376"/>
            <a:ext cx="914400" cy="385763"/>
          </a:xfrm>
          <a:prstGeom prst="rightArrow">
            <a:avLst>
              <a:gd name="adj1" fmla="val 61269"/>
              <a:gd name="adj2" fmla="val 96708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rgbClr val="0070C0">
                  <a:lumMod val="92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5" name="AutoShape 72"/>
          <p:cNvSpPr>
            <a:spLocks noChangeArrowheads="1"/>
          </p:cNvSpPr>
          <p:nvPr/>
        </p:nvSpPr>
        <p:spPr bwMode="gray">
          <a:xfrm>
            <a:off x="10162117" y="3436939"/>
            <a:ext cx="1318683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9 152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6" name="AutoShape 73"/>
          <p:cNvSpPr>
            <a:spLocks noChangeArrowheads="1"/>
          </p:cNvSpPr>
          <p:nvPr/>
        </p:nvSpPr>
        <p:spPr bwMode="gray">
          <a:xfrm>
            <a:off x="713317" y="3436939"/>
            <a:ext cx="1318683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310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7" name="AutoShape 74"/>
          <p:cNvSpPr>
            <a:spLocks noChangeArrowheads="1"/>
          </p:cNvSpPr>
          <p:nvPr/>
        </p:nvSpPr>
        <p:spPr bwMode="gray">
          <a:xfrm>
            <a:off x="2389717" y="3436939"/>
            <a:ext cx="1318683" cy="6127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571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800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alt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334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20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-201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гг.)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  <p:bldP spid="63" grpId="0" animBg="1"/>
      <p:bldP spid="65" grpId="0" animBg="1"/>
      <p:bldP spid="67" grpId="0" animBg="1"/>
      <p:bldP spid="77" grpId="0" animBg="1"/>
      <p:bldP spid="79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88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</a:t>
            </a:r>
            <a:r>
              <a:rPr lang="ru-RU" sz="3200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(2016 год)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613" y="4863084"/>
            <a:ext cx="1793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АПО</a:t>
            </a:r>
            <a:endParaRPr lang="ru-RU" sz="3200" b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5904" y="4763838"/>
            <a:ext cx="250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ГОИРО</a:t>
            </a:r>
            <a:endParaRPr lang="ru-RU" sz="3200" b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77" y="3091101"/>
            <a:ext cx="1440973" cy="144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15904" y="5585838"/>
            <a:ext cx="250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(432 чел.)</a:t>
            </a:r>
            <a:endParaRPr lang="ru-RU" sz="2800" b="1" i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8156" y="1479231"/>
            <a:ext cx="3139544" cy="313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613" y="5585812"/>
            <a:ext cx="179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(35 чел.)</a:t>
            </a:r>
            <a:endParaRPr lang="ru-RU" sz="2800" b="1" i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795" y="5543634"/>
            <a:ext cx="1800000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31428" y="5543634"/>
            <a:ext cx="1800000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Левая фигурная скобка 15"/>
          <p:cNvSpPr/>
          <p:nvPr/>
        </p:nvSpPr>
        <p:spPr>
          <a:xfrm>
            <a:off x="4144320" y="1412897"/>
            <a:ext cx="689125" cy="5240155"/>
          </a:xfrm>
          <a:prstGeom prst="leftBrace">
            <a:avLst>
              <a:gd name="adj1" fmla="val 8333"/>
              <a:gd name="adj2" fmla="val 7029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62067" y="1460685"/>
            <a:ext cx="6484136" cy="65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2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Освоили «тематическую» образовательную программу </a:t>
            </a:r>
            <a:endParaRPr lang="ru-RU" sz="2200" b="1" i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6235" y="3589354"/>
            <a:ext cx="687431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организации инновационной деятельности включали образовательные программы для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897201" y="2351160"/>
            <a:ext cx="966953" cy="747031"/>
          </a:xfrm>
          <a:prstGeom prst="wedgeRoundRectCallout">
            <a:avLst>
              <a:gd name="adj1" fmla="val 62320"/>
              <a:gd name="adj2" fmla="val -83256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896511" y="2319629"/>
            <a:ext cx="950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4976031" y="4480050"/>
            <a:ext cx="966953" cy="747031"/>
          </a:xfrm>
          <a:prstGeom prst="wedgeRoundRectCallout">
            <a:avLst>
              <a:gd name="adj1" fmla="val 65581"/>
              <a:gd name="adj2" fmla="val -8747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75341" y="4448519"/>
            <a:ext cx="950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377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890545" y="3542056"/>
            <a:ext cx="6660000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122845" y="2078755"/>
            <a:ext cx="6084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i="1" u="sng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представители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ru-RU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общего среднего образования 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</a:p>
          <a:p>
            <a:pPr>
              <a:lnSpc>
                <a:spcPts val="1800"/>
              </a:lnSpc>
            </a:pPr>
            <a:r>
              <a:rPr lang="ru-RU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</a:t>
            </a:r>
            <a:r>
              <a:rPr lang="ru-RU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социально-педагогических центров 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 детей и </a:t>
            </a:r>
            <a:r>
              <a:rPr lang="ru-RU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молодежи 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0972" y="4237707"/>
            <a:ext cx="54925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i="1" u="sng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них:</a:t>
            </a:r>
          </a:p>
          <a:p>
            <a:pPr>
              <a:lnSpc>
                <a:spcPts val="1800"/>
              </a:lnSpc>
            </a:pPr>
            <a:r>
              <a:rPr lang="ru-RU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директора, заместители директоров 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ru-RU" i="1" u="sng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учителя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ru-RU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русского </a:t>
            </a: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 и литературы </a:t>
            </a:r>
            <a:r>
              <a:rPr lang="ru-RU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белорусского языка и литературы </a:t>
            </a:r>
            <a:r>
              <a:rPr lang="ru-RU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 и обществоведения </a:t>
            </a:r>
            <a:r>
              <a:rPr lang="ru-RU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иностранного языка </a:t>
            </a:r>
            <a:r>
              <a:rPr lang="ru-RU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информатики</a:t>
            </a:r>
            <a:r>
              <a:rPr lang="ru-RU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культуры и здоровья</a:t>
            </a:r>
            <a:r>
              <a:rPr lang="ru-RU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географии</a:t>
            </a:r>
            <a:r>
              <a:rPr lang="ru-RU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химии и биологии  </a:t>
            </a:r>
            <a:r>
              <a:rPr lang="ru-RU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xmlns="" val="132255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2752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Количественный показатель участия в инновационной и экспериментальной деятельности в Республике Беларусь в 2016/2017 учебном году (</a:t>
            </a:r>
            <a:r>
              <a:rPr lang="ru-RU" sz="2400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областям</a:t>
            </a:r>
            <a:r>
              <a:rPr lang="ru-RU" sz="24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9271659"/>
              </p:ext>
            </p:extLst>
          </p:nvPr>
        </p:nvGraphicFramePr>
        <p:xfrm>
          <a:off x="157652" y="1497723"/>
          <a:ext cx="11871435" cy="4757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914"/>
                <a:gridCol w="1581806"/>
                <a:gridCol w="1720543"/>
                <a:gridCol w="1720543"/>
                <a:gridCol w="1720543"/>
                <a:gridCol w="1720543"/>
                <a:gridCol w="1720543"/>
              </a:tblGrid>
              <a:tr h="905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Экспериментальная </a:t>
                      </a:r>
                      <a:r>
                        <a:rPr lang="ru-RU" sz="2400" dirty="0" smtClean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24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деятельность</a:t>
                      </a:r>
                      <a:endParaRPr lang="ru-RU" sz="24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b="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endParaRPr lang="ru-RU" sz="2000" i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2000" i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endParaRPr lang="ru-RU" sz="2000" i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2000" i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  <a:endParaRPr lang="ru-RU" sz="2000" i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2000" i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Гомельская</a:t>
                      </a:r>
                      <a:endParaRPr lang="ru-RU" sz="22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500" b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500" b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500" b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500" b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500" b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500" b="1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500" b="1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Гродненская</a:t>
                      </a:r>
                      <a:endParaRPr lang="ru-RU" sz="2000" b="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Брестская</a:t>
                      </a:r>
                      <a:endParaRPr lang="ru-RU" sz="2000" b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Могилевская</a:t>
                      </a:r>
                      <a:endParaRPr lang="ru-RU" sz="2000" b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Минская</a:t>
                      </a:r>
                      <a:endParaRPr lang="ru-RU" sz="2000" b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г.Минск</a:t>
                      </a:r>
                      <a:endParaRPr lang="ru-RU" sz="2000" b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Витебская</a:t>
                      </a:r>
                      <a:endParaRPr lang="ru-RU" sz="2000" b="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50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6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2500" dirty="0">
                        <a:solidFill>
                          <a:srgbClr val="6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886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651402" y="1970036"/>
            <a:ext cx="3060000" cy="30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55402" y="2174036"/>
            <a:ext cx="2652000" cy="26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896202" y="2214836"/>
            <a:ext cx="2570400" cy="2570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70388" y="2600317"/>
            <a:ext cx="28220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900" b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</a:t>
            </a:r>
          </a:p>
          <a:p>
            <a:pPr algn="ctr">
              <a:spcAft>
                <a:spcPts val="0"/>
              </a:spcAft>
            </a:pPr>
            <a:r>
              <a:rPr lang="ru-RU" sz="1900" b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экспертный совет </a:t>
            </a:r>
          </a:p>
          <a:p>
            <a:pPr algn="ctr">
              <a:spcAft>
                <a:spcPts val="0"/>
              </a:spcAft>
            </a:pPr>
            <a:r>
              <a:rPr lang="ru-RU" sz="1900" b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инновационной </a:t>
            </a:r>
          </a:p>
          <a:p>
            <a:pPr algn="ctr">
              <a:spcAft>
                <a:spcPts val="0"/>
              </a:spcAft>
            </a:pPr>
            <a:r>
              <a:rPr lang="ru-RU" sz="1900" b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экспериментальной </a:t>
            </a:r>
          </a:p>
          <a:p>
            <a:pPr algn="ctr">
              <a:spcAft>
                <a:spcPts val="0"/>
              </a:spcAft>
            </a:pPr>
            <a:r>
              <a:rPr lang="ru-RU" sz="1900" b="1" dirty="0" smtClean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1900" b="1" dirty="0">
              <a:solidFill>
                <a:srgbClr val="6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8712888" y="2161252"/>
            <a:ext cx="3240000" cy="1440000"/>
          </a:xfrm>
          <a:prstGeom prst="wedgeRoundRectCallout">
            <a:avLst>
              <a:gd name="adj1" fmla="val -71771"/>
              <a:gd name="adj2" fmla="val 2068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28654" y="2310544"/>
            <a:ext cx="3240000" cy="1126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Специальное образование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(Усова Т.М.,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ГОЦКРОиР</a:t>
            </a: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8523701" y="83836"/>
            <a:ext cx="3528000" cy="1926002"/>
          </a:xfrm>
          <a:prstGeom prst="wedgeRoundRectCallout">
            <a:avLst>
              <a:gd name="adj1" fmla="val -70890"/>
              <a:gd name="adj2" fmla="val 67112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647197" y="82018"/>
            <a:ext cx="3268717" cy="189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 детей и молодежи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Белодедова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Т.А.,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областного Дворца детей и молодежи</a:t>
            </a:r>
            <a:r>
              <a:rPr lang="ru-RU" sz="2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834019" y="5279034"/>
            <a:ext cx="3240000" cy="1440000"/>
          </a:xfrm>
          <a:prstGeom prst="wedgeRoundRectCallout">
            <a:avLst>
              <a:gd name="adj1" fmla="val 11809"/>
              <a:gd name="adj2" fmla="val -6471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34019" y="5302199"/>
            <a:ext cx="3240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специальное образование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(Володин Н.Н.,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педколледжа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им.Л.С.Выготского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8647197" y="5240827"/>
            <a:ext cx="3240000" cy="1440000"/>
          </a:xfrm>
          <a:prstGeom prst="wedgeRoundRectCallout">
            <a:avLst>
              <a:gd name="adj1" fmla="val -68325"/>
              <a:gd name="adj2" fmla="val -6564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647197" y="5263992"/>
            <a:ext cx="3240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</a:t>
            </a:r>
          </a:p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(Алексеевич Н.Н.,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ДЦРР «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Вясёлка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8728654" y="3800103"/>
            <a:ext cx="3196004" cy="1229933"/>
          </a:xfrm>
          <a:prstGeom prst="wedgeRoundRectCallout">
            <a:avLst>
              <a:gd name="adj1" fmla="val -70067"/>
              <a:gd name="adj2" fmla="val -35256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728654" y="3823267"/>
            <a:ext cx="318726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среднее образование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(Пахучий А.П., директор гимназии №51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г.Гомеля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15937" y="49186"/>
            <a:ext cx="7966365" cy="1716850"/>
          </a:xfrm>
          <a:prstGeom prst="wedgeRoundRectCallout">
            <a:avLst>
              <a:gd name="adj1" fmla="val 22167"/>
              <a:gd name="adj2" fmla="val 60021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5938" y="74354"/>
            <a:ext cx="79821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ГОИРО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(Акуленко В.Л., ректор, Никифорова Л.Н., проректор по НМР,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Блажко О.А., проректор по УМР, заведующие кафедрами (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Бежанишвили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А.З.,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Лопухова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Н.Г.,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Кухарен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Н.В.), начальники УМО (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Изофатова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С.А., Кацуба В.Ю., Савицкая Е.В., Сергеенко Т.Е.,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Сторож С.И., Прокопчик Н.Д.,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Романдина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С.И.)</a:t>
            </a:r>
            <a:endParaRPr lang="ru-RU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36662" y="2091670"/>
            <a:ext cx="3528000" cy="2366030"/>
          </a:xfrm>
          <a:prstGeom prst="wedgeRoundRectCallout">
            <a:avLst>
              <a:gd name="adj1" fmla="val 66746"/>
              <a:gd name="adj2" fmla="val -10651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36662" y="2244943"/>
            <a:ext cx="35280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образование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(ГГУ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им.Ф.Скарины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lnSpc>
                <a:spcPts val="2000"/>
              </a:lnSpc>
            </a:pPr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Кадол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Ф.В., заведующий кафедрой, Старченко В.Н., профессор кафедры,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Кошман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М.Н., доцент кафедры),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Мазурок И.А., заведующий кафедрой</a:t>
            </a:r>
            <a:endParaRPr lang="ru-RU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336662" y="5286433"/>
            <a:ext cx="3888496" cy="1440000"/>
          </a:xfrm>
          <a:prstGeom prst="wedgeRoundRectCallout">
            <a:avLst>
              <a:gd name="adj1" fmla="val 69227"/>
              <a:gd name="adj2" fmla="val -63622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2874" y="5286432"/>
            <a:ext cx="407228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специальное образование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(Драгунова М.А., заведующий кабинетом областного УМЦ профессионального образования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03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2752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проекты, инициированные сотрудниками института</a:t>
            </a:r>
          </a:p>
          <a:p>
            <a:pPr algn="ctr">
              <a:spcAft>
                <a:spcPts val="0"/>
              </a:spcAft>
            </a:pPr>
            <a:r>
              <a:rPr lang="ru-RU" sz="2400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период с 2013 года по 2017 год)</a:t>
            </a:r>
          </a:p>
        </p:txBody>
      </p:sp>
      <p:sp>
        <p:nvSpPr>
          <p:cNvPr id="8" name="Прямоугольник 17"/>
          <p:cNvSpPr>
            <a:spLocks noChangeArrowheads="1"/>
          </p:cNvSpPr>
          <p:nvPr/>
        </p:nvSpPr>
        <p:spPr bwMode="auto">
          <a:xfrm>
            <a:off x="1930742" y="2535333"/>
            <a:ext cx="100800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«Внедрение модели формирования представлений о православных традициях белорусского народа посредством включения в художественно продуктивные виды деятельности детей дошкольного возраста» </a:t>
            </a:r>
            <a:endParaRPr lang="ru-RU" altLang="ru-RU" sz="15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400"/>
              </a:lnSpc>
            </a:pPr>
            <a:r>
              <a:rPr lang="ru-RU" altLang="ru-RU" sz="1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Хорик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Т.А., Старченко В.Н.)</a:t>
            </a:r>
          </a:p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«Внедрение модели создания аутентичной образовательной среды для формирования социокультурной компетенции учащихся» 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Копытко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В.А.)</a:t>
            </a:r>
            <a:endParaRPr lang="be-BY" altLang="ru-RU" sz="1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20"/>
          <p:cNvSpPr>
            <a:spLocks noChangeArrowheads="1"/>
          </p:cNvSpPr>
          <p:nvPr/>
        </p:nvSpPr>
        <p:spPr bwMode="auto">
          <a:xfrm>
            <a:off x="1930742" y="3572019"/>
            <a:ext cx="10080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«Внедрение модели воспитательной работы по формированию </a:t>
            </a:r>
            <a:r>
              <a:rPr lang="ru-RU" altLang="ru-RU" sz="15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самоохранительного</a:t>
            </a: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учащихся через организацию волонтерской деятельности в рамках подхода «Равный обучает равного» 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(Зелёная С.Н.)</a:t>
            </a:r>
          </a:p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«Внедрение модели формирования физического здоровья учащихся учреждения общего среднего образования средствами оздоровительной физической культуры» 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Кошман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М.Г.)</a:t>
            </a:r>
            <a:endParaRPr lang="be-BY" altLang="ru-RU" sz="1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auto">
          <a:xfrm>
            <a:off x="1930742" y="4404894"/>
            <a:ext cx="10080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«Внедрение модели взаимодействия учреждений специального образования и дополнительного образования детей и молодёжи по развитию инклюзивного образования» 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(Никифорова Л.Н.)</a:t>
            </a:r>
          </a:p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«Внедрение модели социально-педагогической и психолого-педагогической поддержки детей, находящихся в социально-опасном положении, детей, нуждающихся в государственной защите, через интеграцию и взаимодействие: детский сад-школа – социально-педагогический центр» 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(Сторож С.И.)</a:t>
            </a:r>
          </a:p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«Внедрение модели методической сети как фактора личностно-профессионального развития педагога дополнительного образования» 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Кошман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М.Г.)</a:t>
            </a:r>
          </a:p>
          <a:p>
            <a:pPr algn="just" eaLnBrk="1" hangingPunct="1">
              <a:lnSpc>
                <a:spcPts val="1400"/>
              </a:lnSpc>
            </a:pPr>
            <a:r>
              <a:rPr lang="be-BY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«Школа диалога», ориентированной на формирование продуктивного социокультурного взаимодействия субъектов образовательного процесса</a:t>
            </a:r>
            <a:r>
              <a:rPr lang="be-BY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5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Кошман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М.Г.)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268942" y="1674900"/>
            <a:ext cx="166180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2013/2014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3"/>
          <p:cNvSpPr>
            <a:spLocks noChangeArrowheads="1"/>
          </p:cNvSpPr>
          <p:nvPr/>
        </p:nvSpPr>
        <p:spPr bwMode="auto">
          <a:xfrm>
            <a:off x="1930742" y="1662227"/>
            <a:ext cx="10080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alt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модели психолого-педагогического сопровождения обучения, воспитания и развития учащихся с высоким уровнем учебной мотивации на 1 ступени общего среднего образования» 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</a:t>
            </a:r>
            <a:r>
              <a:rPr lang="ru-RU" alt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С.И.)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343" y="1306069"/>
            <a:ext cx="3104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проект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8343" y="2184084"/>
            <a:ext cx="27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проекты</a:t>
            </a:r>
            <a:endParaRPr lang="ru-RU" b="1" i="1" dirty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68942" y="2535333"/>
            <a:ext cx="166180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2013/2014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68942" y="3572019"/>
            <a:ext cx="166180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2014/2015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268941" y="4404894"/>
            <a:ext cx="166180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2015/2016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68941" y="2184084"/>
            <a:ext cx="11507900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268939" y="6050044"/>
            <a:ext cx="166180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2016/2017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Прямоугольник 13"/>
          <p:cNvSpPr>
            <a:spLocks noChangeArrowheads="1"/>
          </p:cNvSpPr>
          <p:nvPr/>
        </p:nvSpPr>
        <p:spPr bwMode="auto">
          <a:xfrm>
            <a:off x="1941244" y="6065810"/>
            <a:ext cx="10080000" cy="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400"/>
              </a:lnSpc>
            </a:pPr>
            <a:r>
              <a:rPr lang="ru-RU" altLang="ru-RU" sz="15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ru-RU" altLang="ru-RU" sz="1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090038" y="1485310"/>
            <a:ext cx="8119245" cy="1661668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2752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межкурсового периода для педагогических работников области, направленные на совершенствование инновационной деятельности </a:t>
            </a:r>
            <a:r>
              <a:rPr lang="ru-RU" i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(2016 год)</a:t>
            </a:r>
          </a:p>
        </p:txBody>
      </p:sp>
      <p:sp>
        <p:nvSpPr>
          <p:cNvPr id="3" name="Стрелка углом 2"/>
          <p:cNvSpPr/>
          <p:nvPr/>
        </p:nvSpPr>
        <p:spPr>
          <a:xfrm rot="10800000" flipH="1">
            <a:off x="1798259" y="1485310"/>
            <a:ext cx="1008000" cy="1116000"/>
          </a:xfrm>
          <a:prstGeom prst="bentArrow">
            <a:avLst>
              <a:gd name="adj1" fmla="val 25000"/>
              <a:gd name="adj2" fmla="val 24254"/>
              <a:gd name="adj3" fmla="val 25000"/>
              <a:gd name="adj4" fmla="val 43750"/>
            </a:avLst>
          </a:prstGeom>
          <a:gradFill>
            <a:gsLst>
              <a:gs pos="4000">
                <a:schemeClr val="accent2">
                  <a:lumMod val="75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 flipH="1">
            <a:off x="772510" y="1474013"/>
            <a:ext cx="1161392" cy="3350234"/>
          </a:xfrm>
          <a:prstGeom prst="bentArrow">
            <a:avLst>
              <a:gd name="adj1" fmla="val 25000"/>
              <a:gd name="adj2" fmla="val 24254"/>
              <a:gd name="adj3" fmla="val 25000"/>
              <a:gd name="adj4" fmla="val 43750"/>
            </a:avLst>
          </a:prstGeom>
          <a:gradFill>
            <a:gsLst>
              <a:gs pos="31000">
                <a:schemeClr val="accent2">
                  <a:lumMod val="75000"/>
                </a:schemeClr>
              </a:gs>
              <a:gs pos="100000">
                <a:schemeClr val="bg1">
                  <a:alpha val="1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90037" y="1636275"/>
            <a:ext cx="81192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обучающих курсов (семинаров) на платной основе </a:t>
            </a:r>
          </a:p>
          <a:p>
            <a:pPr algn="ctr"/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235</a:t>
            </a:r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представителей учреждений образования </a:t>
            </a:r>
          </a:p>
          <a:p>
            <a:pPr algn="ctr"/>
            <a:r>
              <a:rPr lang="ru-RU" sz="2200" b="1" dirty="0" err="1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г.Гомеля</a:t>
            </a:r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Ельского</a:t>
            </a:r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Калинковичского</a:t>
            </a:r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Мозырского</a:t>
            </a:r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районов </a:t>
            </a:r>
            <a:endParaRPr lang="ru-RU" sz="2200" b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720660" y="3532948"/>
            <a:ext cx="6511159" cy="15767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49064" y="3940588"/>
            <a:ext cx="5927834" cy="1656171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349063" y="4028489"/>
            <a:ext cx="59278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мероприятий на бюджетной основе</a:t>
            </a:r>
          </a:p>
          <a:p>
            <a:pPr algn="ctr"/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242</a:t>
            </a:r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представителей </a:t>
            </a:r>
          </a:p>
          <a:p>
            <a:pPr algn="ctr"/>
            <a:r>
              <a:rPr lang="ru-RU" sz="22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образования области</a:t>
            </a:r>
            <a:endParaRPr lang="ru-RU" sz="2200" b="1" dirty="0">
              <a:solidFill>
                <a:srgbClr val="6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6898" y="3627739"/>
            <a:ext cx="3915101" cy="317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994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2752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семинар </a:t>
            </a:r>
            <a:r>
              <a:rPr lang="ru-RU" sz="24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«Эффективный менеджмент как основа управления инновационными процессами в учреждениях образования»</a:t>
            </a:r>
            <a:endParaRPr lang="ru-RU" sz="2400" i="1" dirty="0" smtClean="0">
              <a:solidFill>
                <a:srgbClr val="6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0" t="3717" r="6180" b="3378"/>
          <a:stretch/>
        </p:blipFill>
        <p:spPr>
          <a:xfrm>
            <a:off x="8103472" y="1481959"/>
            <a:ext cx="3752192" cy="290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8" t="2298" r="1" b="-229"/>
          <a:stretch/>
        </p:blipFill>
        <p:spPr>
          <a:xfrm>
            <a:off x="5297204" y="3976126"/>
            <a:ext cx="3139361" cy="26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" t="12544" r="4530" b="5328"/>
          <a:stretch/>
        </p:blipFill>
        <p:spPr>
          <a:xfrm>
            <a:off x="3446172" y="1481960"/>
            <a:ext cx="4211964" cy="272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33" r="13046" b="7126"/>
          <a:stretch/>
        </p:blipFill>
        <p:spPr>
          <a:xfrm>
            <a:off x="260795" y="3925614"/>
            <a:ext cx="4451845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36"/>
          <a:stretch/>
        </p:blipFill>
        <p:spPr>
          <a:xfrm>
            <a:off x="260795" y="1481959"/>
            <a:ext cx="2750419" cy="213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7" t="16552" r="9425"/>
          <a:stretch/>
        </p:blipFill>
        <p:spPr>
          <a:xfrm>
            <a:off x="9096704" y="4565788"/>
            <a:ext cx="2804030" cy="210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735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42535"/>
            <a:ext cx="12192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4253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2752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семинар </a:t>
            </a:r>
            <a:r>
              <a:rPr lang="ru-RU" sz="2400" b="1" dirty="0" smtClean="0">
                <a:solidFill>
                  <a:srgbClr val="6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национального самосознания участников образовательного процесса на основе культурного наследия»</a:t>
            </a:r>
            <a:endParaRPr lang="ru-RU" sz="2400" i="1" dirty="0" smtClean="0">
              <a:solidFill>
                <a:srgbClr val="6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1956" y="4377762"/>
            <a:ext cx="3520440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276" y="1781078"/>
            <a:ext cx="3520440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1956" y="1781078"/>
            <a:ext cx="3520440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96" y="4377762"/>
            <a:ext cx="3520440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276" y="4377762"/>
            <a:ext cx="3520440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96" y="1840835"/>
            <a:ext cx="3520440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882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939</Words>
  <Application>Microsoft Office PowerPoint</Application>
  <PresentationFormat>Произвольный</PresentationFormat>
  <Paragraphs>222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Ganna Sh</dc:creator>
  <cp:lastModifiedBy>Serega</cp:lastModifiedBy>
  <cp:revision>59</cp:revision>
  <dcterms:created xsi:type="dcterms:W3CDTF">2017-02-23T20:24:48Z</dcterms:created>
  <dcterms:modified xsi:type="dcterms:W3CDTF">2017-04-18T10:19:46Z</dcterms:modified>
</cp:coreProperties>
</file>