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95" r:id="rId3"/>
    <p:sldId id="289" r:id="rId4"/>
    <p:sldId id="291" r:id="rId5"/>
    <p:sldId id="300" r:id="rId6"/>
    <p:sldId id="301" r:id="rId7"/>
    <p:sldId id="302" r:id="rId8"/>
    <p:sldId id="296" r:id="rId9"/>
    <p:sldId id="273" r:id="rId10"/>
    <p:sldId id="308" r:id="rId11"/>
    <p:sldId id="303" r:id="rId12"/>
    <p:sldId id="297" r:id="rId13"/>
    <p:sldId id="309" r:id="rId14"/>
    <p:sldId id="307" r:id="rId15"/>
    <p:sldId id="306" r:id="rId16"/>
    <p:sldId id="310" r:id="rId17"/>
    <p:sldId id="311" r:id="rId18"/>
    <p:sldId id="312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A4D9E"/>
    <a:srgbClr val="EEFA7C"/>
    <a:srgbClr val="00FF00"/>
    <a:srgbClr val="006600"/>
    <a:srgbClr val="217C51"/>
    <a:srgbClr val="0D6A85"/>
    <a:srgbClr val="028220"/>
    <a:srgbClr val="FF0000"/>
    <a:srgbClr val="0000FF"/>
    <a:srgbClr val="0C5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264" autoAdjust="0"/>
    <p:restoredTop sz="94672" autoAdjust="0"/>
  </p:normalViewPr>
  <p:slideViewPr>
    <p:cSldViewPr snapToGrid="0">
      <p:cViewPr>
        <p:scale>
          <a:sx n="90" d="100"/>
          <a:sy n="90" d="100"/>
        </p:scale>
        <p:origin x="1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3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0.11408730158730153"/>
          <c:y val="0.13153720174704284"/>
          <c:w val="0.78769841269841567"/>
          <c:h val="0.73692559650591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Lbls>
            <c:showPercent val="1"/>
          </c:dLbls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3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0.11408730158730146"/>
          <c:y val="0.13153720174704284"/>
          <c:w val="0.78769841269841567"/>
          <c:h val="0.73692559650591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Lbls>
            <c:showPercent val="1"/>
          </c:dLbls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3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0.11408730158730146"/>
          <c:y val="0.13153720174704284"/>
          <c:w val="0.78769841269841567"/>
          <c:h val="0.73692559650591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Lbls>
            <c:showPercent val="1"/>
          </c:dLbls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3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0.11408730158730146"/>
          <c:y val="0.13153720174704284"/>
          <c:w val="0.78769841269841567"/>
          <c:h val="0.73692559650591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28220"/>
              </a:solidFill>
            </c:spPr>
          </c:dPt>
          <c:dLbls>
            <c:dLbl>
              <c:idx val="1"/>
              <c:delete val="1"/>
            </c:dLbl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0.92</c:v>
                </c:pt>
                <c:pt idx="1">
                  <c:v>8.0000000000000043E-2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sz="3600" dirty="0" smtClean="0"/>
              <a:t>2015</a:t>
            </a:r>
            <a:r>
              <a:rPr lang="ru-RU" sz="3600" dirty="0" smtClean="0"/>
              <a:t>г.</a:t>
            </a:r>
            <a:endParaRPr lang="en-US" dirty="0"/>
          </a:p>
        </c:rich>
      </c:tx>
      <c:layout>
        <c:manualLayout>
          <c:xMode val="edge"/>
          <c:yMode val="edge"/>
          <c:x val="0.34660116490619503"/>
          <c:y val="0.1459648182214340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0395022104609128E-2"/>
          <c:y val="0.13872193936850988"/>
          <c:w val="0.7790476020186945"/>
          <c:h val="0.786101268300914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explosion val="41"/>
          </c:dPt>
          <c:cat>
            <c:strRef>
              <c:f>Лист1!$A$2</c:f>
              <c:strCache>
                <c:ptCount val="1"/>
                <c:pt idx="0">
                  <c:v>г.Гомель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8.2000000000000011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sz="3600" dirty="0" smtClean="0"/>
              <a:t>2016</a:t>
            </a:r>
            <a:r>
              <a:rPr lang="ru-RU" sz="3600" dirty="0" smtClean="0"/>
              <a:t>г.</a:t>
            </a:r>
            <a:endParaRPr lang="en-US" dirty="0"/>
          </a:p>
        </c:rich>
      </c:tx>
      <c:layout>
        <c:manualLayout>
          <c:xMode val="edge"/>
          <c:yMode val="edge"/>
          <c:x val="0.23880687892229191"/>
          <c:y val="0.1425893795238527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4799521113133748E-2"/>
          <c:y val="0.20025833893182776"/>
          <c:w val="0.56989722053049041"/>
          <c:h val="0.79974166106817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explosion val="25"/>
          <c:cat>
            <c:strRef>
              <c:f>Лист1!$A$2:$A$10</c:f>
              <c:strCache>
                <c:ptCount val="9"/>
                <c:pt idx="0">
                  <c:v>Добрушский район</c:v>
                </c:pt>
                <c:pt idx="1">
                  <c:v>Жлобинский район</c:v>
                </c:pt>
                <c:pt idx="2">
                  <c:v>Калинковичский район</c:v>
                </c:pt>
                <c:pt idx="3">
                  <c:v>Мозырский район</c:v>
                </c:pt>
                <c:pt idx="4">
                  <c:v>Речицкий район</c:v>
                </c:pt>
                <c:pt idx="5">
                  <c:v>Рогачевский район</c:v>
                </c:pt>
                <c:pt idx="6">
                  <c:v>Светлогорский район</c:v>
                </c:pt>
                <c:pt idx="7">
                  <c:v>Гомельский район</c:v>
                </c:pt>
                <c:pt idx="8">
                  <c:v>г.Гомель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8.2000000000000011</c:v>
                </c:pt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  <c:pt idx="5">
                  <c:v>8.2000000000000011</c:v>
                </c:pt>
                <c:pt idx="6">
                  <c:v>8.2000000000000011</c:v>
                </c:pt>
                <c:pt idx="7">
                  <c:v>8.2000000000000011</c:v>
                </c:pt>
                <c:pt idx="8">
                  <c:v>8.2000000000000011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024656206104853"/>
          <c:y val="0.10073037007813103"/>
          <c:w val="0.39865379710410093"/>
          <c:h val="0.8692513428147581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20150-28AA-4677-9E21-FB18E7E18EC2}" type="doc">
      <dgm:prSet loTypeId="urn:microsoft.com/office/officeart/2005/8/layout/vList3#1" loCatId="picture" qsTypeId="urn:microsoft.com/office/officeart/2005/8/quickstyle/simple4" qsCatId="simple" csTypeId="urn:microsoft.com/office/officeart/2005/8/colors/colorful1#1" csCatId="colorful" phldr="1"/>
      <dgm:spPr/>
    </dgm:pt>
    <dgm:pt modelId="{84516773-E6F8-42C2-9252-0C70B14E909D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Робототехника</a:t>
          </a:r>
          <a:endParaRPr lang="ru-RU" b="1" dirty="0">
            <a:solidFill>
              <a:schemeClr val="bg1"/>
            </a:solidFill>
          </a:endParaRPr>
        </a:p>
      </dgm:t>
    </dgm:pt>
    <dgm:pt modelId="{31A2C83D-6A22-4757-8CFD-26E5E2EAE688}" type="parTrans" cxnId="{4A862776-0DEC-4ED1-B137-76251B38BB1F}">
      <dgm:prSet/>
      <dgm:spPr/>
      <dgm:t>
        <a:bodyPr/>
        <a:lstStyle/>
        <a:p>
          <a:endParaRPr lang="ru-RU"/>
        </a:p>
      </dgm:t>
    </dgm:pt>
    <dgm:pt modelId="{EAF1C551-67E3-48CD-996A-C56051594448}" type="sibTrans" cxnId="{4A862776-0DEC-4ED1-B137-76251B38BB1F}">
      <dgm:prSet/>
      <dgm:spPr/>
      <dgm:t>
        <a:bodyPr/>
        <a:lstStyle/>
        <a:p>
          <a:endParaRPr lang="ru-RU"/>
        </a:p>
      </dgm:t>
    </dgm:pt>
    <dgm:pt modelId="{579043E6-B7DC-4E83-A21B-425B3C7F31F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«</a:t>
          </a:r>
          <a:r>
            <a:rPr lang="ru-RU" b="1" dirty="0" err="1" smtClean="0">
              <a:solidFill>
                <a:schemeClr val="bg1"/>
              </a:solidFill>
            </a:rPr>
            <a:t>КулибинГрад</a:t>
          </a:r>
          <a:r>
            <a:rPr lang="ru-RU" b="1" dirty="0" smtClean="0">
              <a:solidFill>
                <a:schemeClr val="bg1"/>
              </a:solidFill>
            </a:rPr>
            <a:t>»</a:t>
          </a:r>
          <a:endParaRPr lang="ru-RU" b="1" dirty="0">
            <a:solidFill>
              <a:schemeClr val="bg1"/>
            </a:solidFill>
          </a:endParaRPr>
        </a:p>
      </dgm:t>
    </dgm:pt>
    <dgm:pt modelId="{AEE63A15-0ECB-4B4E-AD79-3C3A221F75CD}" type="parTrans" cxnId="{5D888819-11DB-402D-9CE7-ACACF07C6E3A}">
      <dgm:prSet/>
      <dgm:spPr/>
      <dgm:t>
        <a:bodyPr/>
        <a:lstStyle/>
        <a:p>
          <a:endParaRPr lang="ru-RU"/>
        </a:p>
      </dgm:t>
    </dgm:pt>
    <dgm:pt modelId="{6A511456-CD43-42E8-B98E-156F40CF3D89}" type="sibTrans" cxnId="{5D888819-11DB-402D-9CE7-ACACF07C6E3A}">
      <dgm:prSet/>
      <dgm:spPr/>
      <dgm:t>
        <a:bodyPr/>
        <a:lstStyle/>
        <a:p>
          <a:endParaRPr lang="ru-RU"/>
        </a:p>
      </dgm:t>
    </dgm:pt>
    <dgm:pt modelId="{05661BC8-C4A3-4AE5-8921-EBDEC29C528D}">
      <dgm:prSet phldrT="[Текст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</a:rPr>
            <a:t>Опыты </a:t>
          </a:r>
          <a:r>
            <a:rPr lang="ru-RU" b="1" i="0" dirty="0" smtClean="0">
              <a:solidFill>
                <a:schemeClr val="bg1"/>
              </a:solidFill>
            </a:rPr>
            <a:t>и эксперименты в лаборатории "Энергия ветра и солнца"</a:t>
          </a:r>
          <a:endParaRPr lang="ru-RU" b="1" dirty="0">
            <a:solidFill>
              <a:schemeClr val="bg1"/>
            </a:solidFill>
          </a:endParaRPr>
        </a:p>
      </dgm:t>
    </dgm:pt>
    <dgm:pt modelId="{80847794-72F5-46DD-AF5D-1E5105DEF3F3}" type="parTrans" cxnId="{39033BBB-3E5B-4A40-A531-54044357355E}">
      <dgm:prSet/>
      <dgm:spPr/>
      <dgm:t>
        <a:bodyPr/>
        <a:lstStyle/>
        <a:p>
          <a:endParaRPr lang="ru-RU"/>
        </a:p>
      </dgm:t>
    </dgm:pt>
    <dgm:pt modelId="{CB5CBD4C-70E9-4EED-AE45-9A85A3792F45}" type="sibTrans" cxnId="{39033BBB-3E5B-4A40-A531-54044357355E}">
      <dgm:prSet/>
      <dgm:spPr/>
      <dgm:t>
        <a:bodyPr/>
        <a:lstStyle/>
        <a:p>
          <a:endParaRPr lang="ru-RU"/>
        </a:p>
      </dgm:t>
    </dgm:pt>
    <dgm:pt modelId="{9B68992D-94E4-42EF-B21B-EE90283D4244}">
      <dgm:prSet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</a:rPr>
            <a:t>Интерактивные </a:t>
          </a:r>
          <a:r>
            <a:rPr lang="ru-RU" b="1" i="0" dirty="0" smtClean="0">
              <a:solidFill>
                <a:schemeClr val="bg1"/>
              </a:solidFill>
            </a:rPr>
            <a:t>занятия в музее энергосбережения</a:t>
          </a:r>
          <a:endParaRPr lang="ru-RU" b="1" dirty="0">
            <a:solidFill>
              <a:schemeClr val="bg1"/>
            </a:solidFill>
          </a:endParaRPr>
        </a:p>
      </dgm:t>
    </dgm:pt>
    <dgm:pt modelId="{E473BC32-6653-46A0-A7CD-5FCA623424C8}" type="parTrans" cxnId="{50AFC657-407F-49F4-8840-BDD019EB5CCF}">
      <dgm:prSet/>
      <dgm:spPr/>
      <dgm:t>
        <a:bodyPr/>
        <a:lstStyle/>
        <a:p>
          <a:endParaRPr lang="ru-RU"/>
        </a:p>
      </dgm:t>
    </dgm:pt>
    <dgm:pt modelId="{008AB131-A6A3-42D0-9F59-5A50469A67F3}" type="sibTrans" cxnId="{50AFC657-407F-49F4-8840-BDD019EB5CCF}">
      <dgm:prSet/>
      <dgm:spPr/>
      <dgm:t>
        <a:bodyPr/>
        <a:lstStyle/>
        <a:p>
          <a:endParaRPr lang="ru-RU"/>
        </a:p>
      </dgm:t>
    </dgm:pt>
    <dgm:pt modelId="{168466B7-91E2-48D5-B705-4551C10C3663}">
      <dgm:prSet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</a:rPr>
            <a:t>Основы </a:t>
          </a:r>
          <a:r>
            <a:rPr lang="ru-RU" b="1" i="0" dirty="0" smtClean="0">
              <a:solidFill>
                <a:schemeClr val="bg1"/>
              </a:solidFill>
            </a:rPr>
            <a:t>радиоэлектроники</a:t>
          </a:r>
          <a:endParaRPr lang="ru-RU" b="1" dirty="0">
            <a:solidFill>
              <a:schemeClr val="bg1"/>
            </a:solidFill>
          </a:endParaRPr>
        </a:p>
      </dgm:t>
    </dgm:pt>
    <dgm:pt modelId="{F9CD7779-1B7D-49FB-9F28-3F7DABD91984}" type="parTrans" cxnId="{E8FFA949-44CD-4965-92FC-A7A29E6309A7}">
      <dgm:prSet/>
      <dgm:spPr/>
      <dgm:t>
        <a:bodyPr/>
        <a:lstStyle/>
        <a:p>
          <a:endParaRPr lang="ru-RU"/>
        </a:p>
      </dgm:t>
    </dgm:pt>
    <dgm:pt modelId="{32F34FF6-AC5E-4893-AEC6-73736B506EF8}" type="sibTrans" cxnId="{E8FFA949-44CD-4965-92FC-A7A29E6309A7}">
      <dgm:prSet/>
      <dgm:spPr/>
      <dgm:t>
        <a:bodyPr/>
        <a:lstStyle/>
        <a:p>
          <a:endParaRPr lang="ru-RU"/>
        </a:p>
      </dgm:t>
    </dgm:pt>
    <dgm:pt modelId="{101C58EB-AC56-4E18-9562-2A65E1D3E5FE}" type="pres">
      <dgm:prSet presAssocID="{A8620150-28AA-4677-9E21-FB18E7E18EC2}" presName="linearFlow" presStyleCnt="0">
        <dgm:presLayoutVars>
          <dgm:dir/>
          <dgm:resizeHandles val="exact"/>
        </dgm:presLayoutVars>
      </dgm:prSet>
      <dgm:spPr/>
    </dgm:pt>
    <dgm:pt modelId="{03459B1D-A894-4645-8FE2-BC34A0A0AA6F}" type="pres">
      <dgm:prSet presAssocID="{84516773-E6F8-42C2-9252-0C70B14E909D}" presName="composite" presStyleCnt="0"/>
      <dgm:spPr/>
    </dgm:pt>
    <dgm:pt modelId="{A9A43F64-EC9E-44A2-9E92-6C1688340A4C}" type="pres">
      <dgm:prSet presAssocID="{84516773-E6F8-42C2-9252-0C70B14E909D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1000" r="-51000"/>
          </a:stretch>
        </a:blipFill>
      </dgm:spPr>
    </dgm:pt>
    <dgm:pt modelId="{874D009C-4720-4720-AFEB-D552FA89189F}" type="pres">
      <dgm:prSet presAssocID="{84516773-E6F8-42C2-9252-0C70B14E909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4554A-9C59-4487-9C5A-0FA84F6E62FF}" type="pres">
      <dgm:prSet presAssocID="{EAF1C551-67E3-48CD-996A-C56051594448}" presName="spacing" presStyleCnt="0"/>
      <dgm:spPr/>
    </dgm:pt>
    <dgm:pt modelId="{BBC6D7A7-4F87-40DA-B44E-42B1FDE4CE59}" type="pres">
      <dgm:prSet presAssocID="{579043E6-B7DC-4E83-A21B-425B3C7F31F3}" presName="composite" presStyleCnt="0"/>
      <dgm:spPr/>
    </dgm:pt>
    <dgm:pt modelId="{D42CDEDF-F254-4757-94CD-CE89BBC4B9CF}" type="pres">
      <dgm:prSet presAssocID="{579043E6-B7DC-4E83-A21B-425B3C7F31F3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</dgm:spPr>
    </dgm:pt>
    <dgm:pt modelId="{6D3C519A-F19F-470B-9257-782CBD566575}" type="pres">
      <dgm:prSet presAssocID="{579043E6-B7DC-4E83-A21B-425B3C7F31F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01A2C-F4DF-4D0B-99A7-A4DAD44B8405}" type="pres">
      <dgm:prSet presAssocID="{6A511456-CD43-42E8-B98E-156F40CF3D89}" presName="spacing" presStyleCnt="0"/>
      <dgm:spPr/>
    </dgm:pt>
    <dgm:pt modelId="{0E4499CA-E1AE-443C-8C3F-86AC02C6AAD2}" type="pres">
      <dgm:prSet presAssocID="{05661BC8-C4A3-4AE5-8921-EBDEC29C528D}" presName="composite" presStyleCnt="0"/>
      <dgm:spPr/>
    </dgm:pt>
    <dgm:pt modelId="{8E0955BE-468F-43A2-B7AE-EA48824B815E}" type="pres">
      <dgm:prSet presAssocID="{05661BC8-C4A3-4AE5-8921-EBDEC29C528D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</dgm:spPr>
    </dgm:pt>
    <dgm:pt modelId="{F8AB8463-8EFF-4582-AA80-1E81D83C9000}" type="pres">
      <dgm:prSet presAssocID="{05661BC8-C4A3-4AE5-8921-EBDEC29C528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ACAF2-9987-4715-A982-3F7BDBC209E5}" type="pres">
      <dgm:prSet presAssocID="{CB5CBD4C-70E9-4EED-AE45-9A85A3792F45}" presName="spacing" presStyleCnt="0"/>
      <dgm:spPr/>
    </dgm:pt>
    <dgm:pt modelId="{D39A8C00-D682-40FB-990F-F37FFD099AAC}" type="pres">
      <dgm:prSet presAssocID="{9B68992D-94E4-42EF-B21B-EE90283D4244}" presName="composite" presStyleCnt="0"/>
      <dgm:spPr/>
    </dgm:pt>
    <dgm:pt modelId="{70FBED25-0B54-4124-BE74-5BBE4BC7C267}" type="pres">
      <dgm:prSet presAssocID="{9B68992D-94E4-42EF-B21B-EE90283D4244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" b="-2000"/>
          </a:stretch>
        </a:blipFill>
      </dgm:spPr>
    </dgm:pt>
    <dgm:pt modelId="{FB2AA1C8-1E35-4CA1-8675-83AF4971260F}" type="pres">
      <dgm:prSet presAssocID="{9B68992D-94E4-42EF-B21B-EE90283D424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2E1C4-8D11-4F8A-AA9E-A94BB49AEC47}" type="pres">
      <dgm:prSet presAssocID="{008AB131-A6A3-42D0-9F59-5A50469A67F3}" presName="spacing" presStyleCnt="0"/>
      <dgm:spPr/>
    </dgm:pt>
    <dgm:pt modelId="{814C63AE-A11A-4662-A65C-2A3D357B53CD}" type="pres">
      <dgm:prSet presAssocID="{168466B7-91E2-48D5-B705-4551C10C3663}" presName="composite" presStyleCnt="0"/>
      <dgm:spPr/>
    </dgm:pt>
    <dgm:pt modelId="{AB915D74-3987-42E6-88B4-AF1C62B61F7F}" type="pres">
      <dgm:prSet presAssocID="{168466B7-91E2-48D5-B705-4551C10C3663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</dgm:spPr>
    </dgm:pt>
    <dgm:pt modelId="{7404A164-4C10-448C-B2B2-D2F5D6530F17}" type="pres">
      <dgm:prSet presAssocID="{168466B7-91E2-48D5-B705-4551C10C366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AD362D-1E89-44B5-857E-1CB1B33A0E2F}" type="presOf" srcId="{168466B7-91E2-48D5-B705-4551C10C3663}" destId="{7404A164-4C10-448C-B2B2-D2F5D6530F17}" srcOrd="0" destOrd="0" presId="urn:microsoft.com/office/officeart/2005/8/layout/vList3#1"/>
    <dgm:cxn modelId="{4A862776-0DEC-4ED1-B137-76251B38BB1F}" srcId="{A8620150-28AA-4677-9E21-FB18E7E18EC2}" destId="{84516773-E6F8-42C2-9252-0C70B14E909D}" srcOrd="0" destOrd="0" parTransId="{31A2C83D-6A22-4757-8CFD-26E5E2EAE688}" sibTransId="{EAF1C551-67E3-48CD-996A-C56051594448}"/>
    <dgm:cxn modelId="{6C3D7002-DC15-49DA-971B-6F376E8EBAEE}" type="presOf" srcId="{9B68992D-94E4-42EF-B21B-EE90283D4244}" destId="{FB2AA1C8-1E35-4CA1-8675-83AF4971260F}" srcOrd="0" destOrd="0" presId="urn:microsoft.com/office/officeart/2005/8/layout/vList3#1"/>
    <dgm:cxn modelId="{F1605259-9718-451D-8769-3E6857135195}" type="presOf" srcId="{A8620150-28AA-4677-9E21-FB18E7E18EC2}" destId="{101C58EB-AC56-4E18-9562-2A65E1D3E5FE}" srcOrd="0" destOrd="0" presId="urn:microsoft.com/office/officeart/2005/8/layout/vList3#1"/>
    <dgm:cxn modelId="{50AFC657-407F-49F4-8840-BDD019EB5CCF}" srcId="{A8620150-28AA-4677-9E21-FB18E7E18EC2}" destId="{9B68992D-94E4-42EF-B21B-EE90283D4244}" srcOrd="3" destOrd="0" parTransId="{E473BC32-6653-46A0-A7CD-5FCA623424C8}" sibTransId="{008AB131-A6A3-42D0-9F59-5A50469A67F3}"/>
    <dgm:cxn modelId="{E8FFA949-44CD-4965-92FC-A7A29E6309A7}" srcId="{A8620150-28AA-4677-9E21-FB18E7E18EC2}" destId="{168466B7-91E2-48D5-B705-4551C10C3663}" srcOrd="4" destOrd="0" parTransId="{F9CD7779-1B7D-49FB-9F28-3F7DABD91984}" sibTransId="{32F34FF6-AC5E-4893-AEC6-73736B506EF8}"/>
    <dgm:cxn modelId="{A2F85596-0E5A-4BCA-AFEF-232B908E9F40}" type="presOf" srcId="{84516773-E6F8-42C2-9252-0C70B14E909D}" destId="{874D009C-4720-4720-AFEB-D552FA89189F}" srcOrd="0" destOrd="0" presId="urn:microsoft.com/office/officeart/2005/8/layout/vList3#1"/>
    <dgm:cxn modelId="{39033BBB-3E5B-4A40-A531-54044357355E}" srcId="{A8620150-28AA-4677-9E21-FB18E7E18EC2}" destId="{05661BC8-C4A3-4AE5-8921-EBDEC29C528D}" srcOrd="2" destOrd="0" parTransId="{80847794-72F5-46DD-AF5D-1E5105DEF3F3}" sibTransId="{CB5CBD4C-70E9-4EED-AE45-9A85A3792F45}"/>
    <dgm:cxn modelId="{26AB1F07-6EE6-40BB-BAB1-53A20A060079}" type="presOf" srcId="{05661BC8-C4A3-4AE5-8921-EBDEC29C528D}" destId="{F8AB8463-8EFF-4582-AA80-1E81D83C9000}" srcOrd="0" destOrd="0" presId="urn:microsoft.com/office/officeart/2005/8/layout/vList3#1"/>
    <dgm:cxn modelId="{8ACC27EC-5B89-4EED-91AF-6BCDAF7F0FCA}" type="presOf" srcId="{579043E6-B7DC-4E83-A21B-425B3C7F31F3}" destId="{6D3C519A-F19F-470B-9257-782CBD566575}" srcOrd="0" destOrd="0" presId="urn:microsoft.com/office/officeart/2005/8/layout/vList3#1"/>
    <dgm:cxn modelId="{5D888819-11DB-402D-9CE7-ACACF07C6E3A}" srcId="{A8620150-28AA-4677-9E21-FB18E7E18EC2}" destId="{579043E6-B7DC-4E83-A21B-425B3C7F31F3}" srcOrd="1" destOrd="0" parTransId="{AEE63A15-0ECB-4B4E-AD79-3C3A221F75CD}" sibTransId="{6A511456-CD43-42E8-B98E-156F40CF3D89}"/>
    <dgm:cxn modelId="{8EB8E38C-020F-4A0A-8179-A05A3907625E}" type="presParOf" srcId="{101C58EB-AC56-4E18-9562-2A65E1D3E5FE}" destId="{03459B1D-A894-4645-8FE2-BC34A0A0AA6F}" srcOrd="0" destOrd="0" presId="urn:microsoft.com/office/officeart/2005/8/layout/vList3#1"/>
    <dgm:cxn modelId="{A76D7A3F-F9F9-4562-858C-21EE10CFC1A3}" type="presParOf" srcId="{03459B1D-A894-4645-8FE2-BC34A0A0AA6F}" destId="{A9A43F64-EC9E-44A2-9E92-6C1688340A4C}" srcOrd="0" destOrd="0" presId="urn:microsoft.com/office/officeart/2005/8/layout/vList3#1"/>
    <dgm:cxn modelId="{DFFB38E2-D034-41B8-A7EF-C3F345A611E4}" type="presParOf" srcId="{03459B1D-A894-4645-8FE2-BC34A0A0AA6F}" destId="{874D009C-4720-4720-AFEB-D552FA89189F}" srcOrd="1" destOrd="0" presId="urn:microsoft.com/office/officeart/2005/8/layout/vList3#1"/>
    <dgm:cxn modelId="{F17FC577-6651-4EBD-BF04-36BC55BA6DDF}" type="presParOf" srcId="{101C58EB-AC56-4E18-9562-2A65E1D3E5FE}" destId="{0474554A-9C59-4487-9C5A-0FA84F6E62FF}" srcOrd="1" destOrd="0" presId="urn:microsoft.com/office/officeart/2005/8/layout/vList3#1"/>
    <dgm:cxn modelId="{854AAA04-2372-40F3-A8B0-BE4BB68300E5}" type="presParOf" srcId="{101C58EB-AC56-4E18-9562-2A65E1D3E5FE}" destId="{BBC6D7A7-4F87-40DA-B44E-42B1FDE4CE59}" srcOrd="2" destOrd="0" presId="urn:microsoft.com/office/officeart/2005/8/layout/vList3#1"/>
    <dgm:cxn modelId="{AE61ECE9-7F89-4B91-8AAE-8E22C4CDF10F}" type="presParOf" srcId="{BBC6D7A7-4F87-40DA-B44E-42B1FDE4CE59}" destId="{D42CDEDF-F254-4757-94CD-CE89BBC4B9CF}" srcOrd="0" destOrd="0" presId="urn:microsoft.com/office/officeart/2005/8/layout/vList3#1"/>
    <dgm:cxn modelId="{9526E35C-3149-4B87-9144-67EC896946D9}" type="presParOf" srcId="{BBC6D7A7-4F87-40DA-B44E-42B1FDE4CE59}" destId="{6D3C519A-F19F-470B-9257-782CBD566575}" srcOrd="1" destOrd="0" presId="urn:microsoft.com/office/officeart/2005/8/layout/vList3#1"/>
    <dgm:cxn modelId="{B22B7CAA-CA62-4AF3-88BF-9B8A39D13B30}" type="presParOf" srcId="{101C58EB-AC56-4E18-9562-2A65E1D3E5FE}" destId="{84E01A2C-F4DF-4D0B-99A7-A4DAD44B8405}" srcOrd="3" destOrd="0" presId="urn:microsoft.com/office/officeart/2005/8/layout/vList3#1"/>
    <dgm:cxn modelId="{4E889888-6F5B-4DB1-8495-8D4BF17F63FB}" type="presParOf" srcId="{101C58EB-AC56-4E18-9562-2A65E1D3E5FE}" destId="{0E4499CA-E1AE-443C-8C3F-86AC02C6AAD2}" srcOrd="4" destOrd="0" presId="urn:microsoft.com/office/officeart/2005/8/layout/vList3#1"/>
    <dgm:cxn modelId="{4E63410D-3015-4427-81C3-F182A0BCD1C4}" type="presParOf" srcId="{0E4499CA-E1AE-443C-8C3F-86AC02C6AAD2}" destId="{8E0955BE-468F-43A2-B7AE-EA48824B815E}" srcOrd="0" destOrd="0" presId="urn:microsoft.com/office/officeart/2005/8/layout/vList3#1"/>
    <dgm:cxn modelId="{6AF9D59C-4453-4AF2-8575-C5DCF0517563}" type="presParOf" srcId="{0E4499CA-E1AE-443C-8C3F-86AC02C6AAD2}" destId="{F8AB8463-8EFF-4582-AA80-1E81D83C9000}" srcOrd="1" destOrd="0" presId="urn:microsoft.com/office/officeart/2005/8/layout/vList3#1"/>
    <dgm:cxn modelId="{5FB29A99-1F68-41B1-8226-692CCF338BF0}" type="presParOf" srcId="{101C58EB-AC56-4E18-9562-2A65E1D3E5FE}" destId="{18DACAF2-9987-4715-A982-3F7BDBC209E5}" srcOrd="5" destOrd="0" presId="urn:microsoft.com/office/officeart/2005/8/layout/vList3#1"/>
    <dgm:cxn modelId="{B3BFD13C-AFE1-4B7F-A0DB-376519FE85FC}" type="presParOf" srcId="{101C58EB-AC56-4E18-9562-2A65E1D3E5FE}" destId="{D39A8C00-D682-40FB-990F-F37FFD099AAC}" srcOrd="6" destOrd="0" presId="urn:microsoft.com/office/officeart/2005/8/layout/vList3#1"/>
    <dgm:cxn modelId="{A44BB16A-B81C-49AF-8162-55F161034463}" type="presParOf" srcId="{D39A8C00-D682-40FB-990F-F37FFD099AAC}" destId="{70FBED25-0B54-4124-BE74-5BBE4BC7C267}" srcOrd="0" destOrd="0" presId="urn:microsoft.com/office/officeart/2005/8/layout/vList3#1"/>
    <dgm:cxn modelId="{24D275F2-4D08-4864-B9F7-777A25848637}" type="presParOf" srcId="{D39A8C00-D682-40FB-990F-F37FFD099AAC}" destId="{FB2AA1C8-1E35-4CA1-8675-83AF4971260F}" srcOrd="1" destOrd="0" presId="urn:microsoft.com/office/officeart/2005/8/layout/vList3#1"/>
    <dgm:cxn modelId="{C13C0868-DE8F-48A3-9BB9-038FF95F7C71}" type="presParOf" srcId="{101C58EB-AC56-4E18-9562-2A65E1D3E5FE}" destId="{A782E1C4-8D11-4F8A-AA9E-A94BB49AEC47}" srcOrd="7" destOrd="0" presId="urn:microsoft.com/office/officeart/2005/8/layout/vList3#1"/>
    <dgm:cxn modelId="{3C690F3B-6A16-4B5A-B286-0887AD77B961}" type="presParOf" srcId="{101C58EB-AC56-4E18-9562-2A65E1D3E5FE}" destId="{814C63AE-A11A-4662-A65C-2A3D357B53CD}" srcOrd="8" destOrd="0" presId="urn:microsoft.com/office/officeart/2005/8/layout/vList3#1"/>
    <dgm:cxn modelId="{4E50CE7C-6368-434B-BB70-191B3C32FED0}" type="presParOf" srcId="{814C63AE-A11A-4662-A65C-2A3D357B53CD}" destId="{AB915D74-3987-42E6-88B4-AF1C62B61F7F}" srcOrd="0" destOrd="0" presId="urn:microsoft.com/office/officeart/2005/8/layout/vList3#1"/>
    <dgm:cxn modelId="{F4E308EA-7B19-409B-B4BD-7FF6B07E5657}" type="presParOf" srcId="{814C63AE-A11A-4662-A65C-2A3D357B53CD}" destId="{7404A164-4C10-448C-B2B2-D2F5D6530F17}" srcOrd="1" destOrd="0" presId="urn:microsoft.com/office/officeart/2005/8/layout/vList3#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915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96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0250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92750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652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7324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3611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800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746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684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797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069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65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413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080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573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179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9894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64100"/>
            <a:ext cx="10790960" cy="1405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66826"/>
            <a:ext cx="12191999" cy="2128034"/>
          </a:xfrm>
        </p:spPr>
        <p:txBody>
          <a:bodyPr/>
          <a:lstStyle/>
          <a:p>
            <a:pPr algn="ctr"/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«ИННОПАРК»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центр научных открытий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64100"/>
            <a:ext cx="10769600" cy="137044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Олейник Наталья </a:t>
            </a:r>
            <a:r>
              <a:rPr lang="ru-RU" sz="3200" dirty="0" smtClean="0">
                <a:solidFill>
                  <a:schemeClr val="bg1"/>
                </a:solidFill>
              </a:rPr>
              <a:t>Анатольевна</a:t>
            </a:r>
            <a:r>
              <a:rPr lang="ru-RU" sz="3200" dirty="0" smtClean="0">
                <a:solidFill>
                  <a:schemeClr val="bg1"/>
                </a:solidFill>
              </a:rPr>
              <a:t>,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Директор ГУО «Гомельский областной центр технического творчества детей и молодёжи»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E:\задачки\сайт\logo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9750" y="4717257"/>
            <a:ext cx="1871402" cy="1765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705406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Образовательная робототехника, радиоэлектроника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</a:rPr>
              <a:t>методика и практика преподавания, опыт внедрения в образовательный процесс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grpSp>
        <p:nvGrpSpPr>
          <p:cNvPr id="4" name="Группа 44"/>
          <p:cNvGrpSpPr/>
          <p:nvPr/>
        </p:nvGrpSpPr>
        <p:grpSpPr>
          <a:xfrm>
            <a:off x="419099" y="859756"/>
            <a:ext cx="11390594" cy="3631221"/>
            <a:chOff x="-3495526" y="3118366"/>
            <a:chExt cx="13042749" cy="172225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5343673" y="3118366"/>
              <a:ext cx="4203550" cy="172225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17970"/>
              </a:stretch>
            </a:blip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31654" y="3118366"/>
              <a:ext cx="4203549" cy="82498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-3495526" y="3118366"/>
              <a:ext cx="4203548" cy="82498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4285478" y="2751565"/>
            <a:ext cx="3671076" cy="173941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9099" y="2751565"/>
            <a:ext cx="3671075" cy="173941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" y="4775200"/>
            <a:ext cx="12192000" cy="552450"/>
          </a:xfrm>
          <a:prstGeom prst="rect">
            <a:avLst/>
          </a:prstGeom>
          <a:solidFill>
            <a:srgbClr val="0D6A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 Приняли участие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1351" y="5518297"/>
            <a:ext cx="10909300" cy="1180215"/>
            <a:chOff x="177801" y="5518297"/>
            <a:chExt cx="10909300" cy="1180215"/>
          </a:xfr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Прямоугольник 2"/>
            <p:cNvSpPr/>
            <p:nvPr/>
          </p:nvSpPr>
          <p:spPr>
            <a:xfrm>
              <a:off x="177801" y="5518298"/>
              <a:ext cx="5334147" cy="11802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18 районов</a:t>
              </a:r>
              <a:endParaRPr lang="ru-RU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703335" y="5518297"/>
              <a:ext cx="5383766" cy="1180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250 педагогов</a:t>
              </a:r>
              <a:endParaRPr lang="ru-RU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2242393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Edutainment</a:t>
            </a:r>
            <a:endParaRPr lang="ru-RU" sz="4400" b="1" dirty="0">
              <a:solidFill>
                <a:schemeClr val="bg1"/>
              </a:solidFill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1263505" y="911711"/>
            <a:ext cx="9657343" cy="5472164"/>
            <a:chOff x="182848" y="859756"/>
            <a:chExt cx="9657343" cy="5472164"/>
          </a:xfrm>
        </p:grpSpPr>
        <p:grpSp>
          <p:nvGrpSpPr>
            <p:cNvPr id="3" name="Группа 3"/>
            <p:cNvGrpSpPr/>
            <p:nvPr/>
          </p:nvGrpSpPr>
          <p:grpSpPr>
            <a:xfrm>
              <a:off x="182848" y="859756"/>
              <a:ext cx="9657343" cy="5472164"/>
              <a:chOff x="182848" y="859756"/>
              <a:chExt cx="9657343" cy="5472164"/>
            </a:xfrm>
          </p:grpSpPr>
          <p:grpSp>
            <p:nvGrpSpPr>
              <p:cNvPr id="4" name="Группа 2"/>
              <p:cNvGrpSpPr/>
              <p:nvPr/>
            </p:nvGrpSpPr>
            <p:grpSpPr>
              <a:xfrm>
                <a:off x="182849" y="859756"/>
                <a:ext cx="9657342" cy="4315570"/>
                <a:chOff x="182849" y="859755"/>
                <a:chExt cx="9657342" cy="5236245"/>
              </a:xfrm>
            </p:grpSpPr>
            <p:grpSp>
              <p:nvGrpSpPr>
                <p:cNvPr id="5" name="Группа 1"/>
                <p:cNvGrpSpPr/>
                <p:nvPr/>
              </p:nvGrpSpPr>
              <p:grpSpPr>
                <a:xfrm>
                  <a:off x="182849" y="859755"/>
                  <a:ext cx="9657342" cy="1218427"/>
                  <a:chOff x="182849" y="859755"/>
                  <a:chExt cx="9657342" cy="1218427"/>
                </a:xfrm>
              </p:grpSpPr>
              <p:grpSp>
                <p:nvGrpSpPr>
                  <p:cNvPr id="6" name="Группа 27"/>
                  <p:cNvGrpSpPr/>
                  <p:nvPr/>
                </p:nvGrpSpPr>
                <p:grpSpPr>
                  <a:xfrm>
                    <a:off x="182849" y="859755"/>
                    <a:ext cx="5737224" cy="1218427"/>
                    <a:chOff x="3810000" y="3118366"/>
                    <a:chExt cx="5737224" cy="824984"/>
                  </a:xfrm>
                </p:grpSpPr>
                <p:sp>
                  <p:nvSpPr>
                    <p:cNvPr id="29" name="Прямоугольник 28"/>
                    <p:cNvSpPr/>
                    <p:nvPr/>
                  </p:nvSpPr>
                  <p:spPr>
                    <a:xfrm>
                      <a:off x="3810000" y="3118366"/>
                      <a:ext cx="1257300" cy="824984"/>
                    </a:xfrm>
                    <a:prstGeom prst="rect">
                      <a:avLst/>
                    </a:prstGeom>
                    <a:solidFill>
                      <a:srgbClr val="0D6A85"/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p:txBody>
                </p:sp>
                <p:sp>
                  <p:nvSpPr>
                    <p:cNvPr id="32" name="Прямоугольник 31"/>
                    <p:cNvSpPr/>
                    <p:nvPr/>
                  </p:nvSpPr>
                  <p:spPr>
                    <a:xfrm>
                      <a:off x="5067299" y="3118366"/>
                      <a:ext cx="4479925" cy="824984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</a:schemeClr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sz="2400" dirty="0" smtClean="0"/>
                        <a:t>Робототехника</a:t>
                      </a:r>
                      <a:endParaRPr lang="ru-RU" sz="2400" dirty="0"/>
                    </a:p>
                  </p:txBody>
                </p:sp>
              </p:grpSp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6096000" y="859755"/>
                    <a:ext cx="3744191" cy="1218427"/>
                  </a:xfrm>
                  <a:prstGeom prst="rect">
                    <a:avLst/>
                  </a:prstGeom>
                  <a:blipFill dpi="0" rotWithShape="1">
                    <a:blip r:embed="rId2"/>
                    <a:srcRect/>
                    <a:stretch>
                      <a:fillRect/>
                    </a:stretch>
                  </a:blip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400" dirty="0"/>
                  </a:p>
                </p:txBody>
              </p:sp>
            </p:grpSp>
            <p:grpSp>
              <p:nvGrpSpPr>
                <p:cNvPr id="7" name="Группа 16"/>
                <p:cNvGrpSpPr/>
                <p:nvPr/>
              </p:nvGrpSpPr>
              <p:grpSpPr>
                <a:xfrm>
                  <a:off x="182849" y="2230582"/>
                  <a:ext cx="5737224" cy="1218427"/>
                  <a:chOff x="3810000" y="3118366"/>
                  <a:chExt cx="5737224" cy="824984"/>
                </a:xfrm>
              </p:grpSpPr>
              <p:sp>
                <p:nvSpPr>
                  <p:cNvPr id="19" name="Прямоугольник 18"/>
                  <p:cNvSpPr/>
                  <p:nvPr/>
                </p:nvSpPr>
                <p:spPr>
                  <a:xfrm>
                    <a:off x="3810000" y="3118366"/>
                    <a:ext cx="1257300" cy="824984"/>
                  </a:xfrm>
                  <a:prstGeom prst="rect">
                    <a:avLst/>
                  </a:prstGeom>
                  <a:solidFill>
                    <a:srgbClr val="0D6A85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400" dirty="0" smtClean="0"/>
                      <a:t>2</a:t>
                    </a:r>
                    <a:endParaRPr lang="ru-RU" sz="2400" dirty="0"/>
                  </a:p>
                </p:txBody>
              </p:sp>
              <p:sp>
                <p:nvSpPr>
                  <p:cNvPr id="20" name="Прямоугольник 19"/>
                  <p:cNvSpPr/>
                  <p:nvPr/>
                </p:nvSpPr>
                <p:spPr>
                  <a:xfrm>
                    <a:off x="5067299" y="3118366"/>
                    <a:ext cx="4479925" cy="824984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400" dirty="0" smtClean="0"/>
                      <a:t>Программирование</a:t>
                    </a:r>
                    <a:endParaRPr lang="ru-RU" sz="2400" dirty="0"/>
                  </a:p>
                </p:txBody>
              </p:sp>
            </p:grpSp>
            <p:grpSp>
              <p:nvGrpSpPr>
                <p:cNvPr id="8" name="Группа 21"/>
                <p:cNvGrpSpPr/>
                <p:nvPr/>
              </p:nvGrpSpPr>
              <p:grpSpPr>
                <a:xfrm>
                  <a:off x="182849" y="3557927"/>
                  <a:ext cx="5737224" cy="1218427"/>
                  <a:chOff x="3810000" y="3118366"/>
                  <a:chExt cx="5737224" cy="824984"/>
                </a:xfrm>
              </p:grpSpPr>
              <p:sp>
                <p:nvSpPr>
                  <p:cNvPr id="24" name="Прямоугольник 23"/>
                  <p:cNvSpPr/>
                  <p:nvPr/>
                </p:nvSpPr>
                <p:spPr>
                  <a:xfrm>
                    <a:off x="3810000" y="3118366"/>
                    <a:ext cx="1257300" cy="824984"/>
                  </a:xfrm>
                  <a:prstGeom prst="rect">
                    <a:avLst/>
                  </a:prstGeom>
                  <a:solidFill>
                    <a:srgbClr val="0D6A85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400" dirty="0" smtClean="0"/>
                      <a:t>3</a:t>
                    </a:r>
                    <a:endParaRPr lang="ru-RU" sz="2400" dirty="0"/>
                  </a:p>
                </p:txBody>
              </p:sp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5067299" y="3118366"/>
                    <a:ext cx="4479925" cy="824984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400" dirty="0" smtClean="0"/>
                      <a:t>Компьютерная графика</a:t>
                    </a:r>
                    <a:endParaRPr lang="ru-RU" sz="2400" dirty="0"/>
                  </a:p>
                </p:txBody>
              </p:sp>
            </p:grpSp>
            <p:grpSp>
              <p:nvGrpSpPr>
                <p:cNvPr id="9" name="Группа 35"/>
                <p:cNvGrpSpPr/>
                <p:nvPr/>
              </p:nvGrpSpPr>
              <p:grpSpPr>
                <a:xfrm>
                  <a:off x="182849" y="4877573"/>
                  <a:ext cx="5737224" cy="1218427"/>
                  <a:chOff x="3810000" y="3118366"/>
                  <a:chExt cx="5737224" cy="824984"/>
                </a:xfrm>
              </p:grpSpPr>
              <p:sp>
                <p:nvSpPr>
                  <p:cNvPr id="38" name="Прямоугольник 37"/>
                  <p:cNvSpPr/>
                  <p:nvPr/>
                </p:nvSpPr>
                <p:spPr>
                  <a:xfrm>
                    <a:off x="3810000" y="3118366"/>
                    <a:ext cx="1257300" cy="824984"/>
                  </a:xfrm>
                  <a:prstGeom prst="rect">
                    <a:avLst/>
                  </a:prstGeom>
                  <a:solidFill>
                    <a:srgbClr val="0D6A85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400" dirty="0" smtClean="0"/>
                      <a:t>4</a:t>
                    </a:r>
                    <a:endParaRPr lang="ru-RU" sz="2400" dirty="0"/>
                  </a:p>
                </p:txBody>
              </p:sp>
              <p:sp>
                <p:nvSpPr>
                  <p:cNvPr id="42" name="Прямоугольник 41"/>
                  <p:cNvSpPr/>
                  <p:nvPr/>
                </p:nvSpPr>
                <p:spPr>
                  <a:xfrm>
                    <a:off x="5067299" y="3118366"/>
                    <a:ext cx="4479925" cy="824984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2400" dirty="0" smtClean="0"/>
                      <a:t>Радиоэлектроника</a:t>
                    </a:r>
                    <a:endParaRPr lang="ru-RU" sz="2400" dirty="0"/>
                  </a:p>
                </p:txBody>
              </p:sp>
            </p:grpSp>
          </p:grpSp>
          <p:sp>
            <p:nvSpPr>
              <p:cNvPr id="43" name="Прямоугольник 42"/>
              <p:cNvSpPr/>
              <p:nvPr/>
            </p:nvSpPr>
            <p:spPr>
              <a:xfrm>
                <a:off x="182848" y="5327726"/>
                <a:ext cx="1257300" cy="1004194"/>
              </a:xfrm>
              <a:prstGeom prst="rect">
                <a:avLst/>
              </a:prstGeom>
              <a:solidFill>
                <a:srgbClr val="0D6A8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smtClean="0"/>
                  <a:t>5</a:t>
                </a:r>
                <a:endParaRPr lang="ru-RU" sz="2400" dirty="0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40147" y="5327726"/>
                <a:ext cx="4479925" cy="1004194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smtClean="0"/>
                  <a:t>Конструирование</a:t>
                </a:r>
                <a:endParaRPr lang="ru-RU" sz="2400" dirty="0"/>
              </a:p>
            </p:txBody>
          </p:sp>
        </p:grpSp>
        <p:sp>
          <p:nvSpPr>
            <p:cNvPr id="46" name="Прямоугольник 45"/>
            <p:cNvSpPr/>
            <p:nvPr/>
          </p:nvSpPr>
          <p:spPr>
            <a:xfrm>
              <a:off x="6095999" y="1989554"/>
              <a:ext cx="3744191" cy="1004194"/>
            </a:xfrm>
            <a:prstGeom prst="rect">
              <a:avLst/>
            </a:prstGeom>
            <a:blipFill dpi="0" rotWithShape="1">
              <a:blip r:embed="rId3"/>
              <a:srcRect/>
              <a:tile tx="6350" ty="0" sx="35000" sy="20000" flip="x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095998" y="3083516"/>
              <a:ext cx="3744191" cy="100419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6095997" y="4171132"/>
              <a:ext cx="3744191" cy="1004194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095996" y="5327726"/>
              <a:ext cx="3744191" cy="1004194"/>
            </a:xfrm>
            <a:prstGeom prst="rect">
              <a:avLst/>
            </a:prstGeom>
            <a:blipFill dpi="0" rotWithShape="1">
              <a:blip r:embed="rId6"/>
              <a:srcRect/>
              <a:tile tx="6350" ty="0" sx="40000" sy="30000" flip="x" algn="ctr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4879951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</a:rPr>
              <a:t>Результаты анкетирования участников лагеря </a:t>
            </a:r>
            <a:r>
              <a:rPr lang="en-US" sz="3000" b="1" dirty="0" smtClean="0">
                <a:solidFill>
                  <a:schemeClr val="bg1"/>
                </a:solidFill>
              </a:rPr>
              <a:t>Edutainment</a:t>
            </a:r>
            <a:endParaRPr lang="ru-RU" sz="30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19374" y="1005584"/>
            <a:ext cx="5649626" cy="2619359"/>
            <a:chOff x="319374" y="1005584"/>
            <a:chExt cx="5649626" cy="261935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319374" y="1005584"/>
              <a:ext cx="5649626" cy="242341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Считаешь ли ты, что пребывание в лагере принесло тебе пользу?</a:t>
              </a:r>
            </a:p>
            <a:p>
              <a:endParaRPr lang="ru-RU" sz="16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ru-RU" sz="1600" b="1" dirty="0" smtClean="0">
                  <a:solidFill>
                    <a:srgbClr val="FF0000"/>
                  </a:solidFill>
                </a:rPr>
                <a:t>■ 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большую</a:t>
              </a:r>
              <a:endParaRPr lang="ru-RU" sz="16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ru-RU" sz="1600" b="1" dirty="0">
                  <a:solidFill>
                    <a:schemeClr val="accent6">
                      <a:lumMod val="50000"/>
                    </a:schemeClr>
                  </a:solidFill>
                </a:rPr>
                <a:t>■</a:t>
              </a:r>
              <a:r>
                <a:rPr lang="ru-RU" sz="1600" b="1" dirty="0">
                  <a:solidFill>
                    <a:schemeClr val="bg1"/>
                  </a:solidFill>
                </a:rPr>
                <a:t>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небольшую</a:t>
              </a:r>
            </a:p>
            <a:p>
              <a:pPr>
                <a:lnSpc>
                  <a:spcPct val="150000"/>
                </a:lnSpc>
              </a:pPr>
              <a:r>
                <a:rPr lang="ru-RU" sz="1600" b="1" dirty="0">
                  <a:solidFill>
                    <a:schemeClr val="accent4">
                      <a:lumMod val="50000"/>
                    </a:schemeClr>
                  </a:solidFill>
                </a:rPr>
                <a:t>■</a:t>
              </a:r>
              <a:r>
                <a:rPr lang="ru-RU" sz="1600" b="1" dirty="0">
                  <a:solidFill>
                    <a:srgbClr val="002060"/>
                  </a:solidFill>
                </a:rPr>
                <a:t>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возможно, пригодится в жизни</a:t>
              </a:r>
            </a:p>
            <a:p>
              <a:pPr>
                <a:lnSpc>
                  <a:spcPct val="150000"/>
                </a:lnSpc>
              </a:pPr>
              <a:r>
                <a:rPr lang="ru-RU" sz="16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■</a:t>
              </a:r>
              <a:r>
                <a:rPr lang="ru-RU" sz="1600" b="1" dirty="0">
                  <a:solidFill>
                    <a:schemeClr val="bg1"/>
                  </a:solidFill>
                </a:rPr>
                <a:t>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не знаю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" name="Диаграмма 1"/>
            <p:cNvGraphicFramePr/>
            <p:nvPr>
              <p:extLst>
                <p:ext uri="{D42A27DB-BD31-4B8C-83A1-F6EECF244321}">
                  <p14:modId xmlns:p14="http://schemas.microsoft.com/office/powerpoint/2010/main" xmlns="" val="2737215478"/>
                </p:ext>
              </p:extLst>
            </p:nvPr>
          </p:nvGraphicFramePr>
          <p:xfrm>
            <a:off x="2768600" y="1601409"/>
            <a:ext cx="3200400" cy="2023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17" name="Прямоугольник 16"/>
          <p:cNvSpPr/>
          <p:nvPr/>
        </p:nvSpPr>
        <p:spPr>
          <a:xfrm>
            <a:off x="6275674" y="1005584"/>
            <a:ext cx="5649626" cy="2423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Насколько оправдались твои ожидания?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</a:rPr>
              <a:t>■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о</a:t>
            </a:r>
            <a:r>
              <a:rPr lang="ru-RU" sz="1200" b="1" dirty="0" smtClean="0">
                <a:solidFill>
                  <a:schemeClr val="bg1"/>
                </a:solidFill>
              </a:rPr>
              <a:t>правдались полностью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■</a:t>
            </a:r>
            <a:r>
              <a:rPr lang="ru-RU" sz="1200" b="1" dirty="0" smtClean="0">
                <a:solidFill>
                  <a:srgbClr val="FF0000"/>
                </a:solidFill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</a:rPr>
              <a:t>могло быть и лучше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■</a:t>
            </a:r>
            <a:r>
              <a:rPr lang="ru-RU" sz="1200" b="1" dirty="0" smtClean="0">
                <a:solidFill>
                  <a:srgbClr val="FF0000"/>
                </a:solidFill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</a:rPr>
              <a:t>программа была скучной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chemeClr val="bg1"/>
                </a:solidFill>
              </a:rPr>
              <a:t>	</a:t>
            </a:r>
            <a:r>
              <a:rPr lang="ru-RU" sz="1200" b="1" dirty="0" smtClean="0">
                <a:solidFill>
                  <a:schemeClr val="bg1"/>
                </a:solidFill>
              </a:rPr>
              <a:t>и неинтересной</a:t>
            </a:r>
            <a:endParaRPr lang="ru-RU" sz="1050" b="1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19374" y="3856774"/>
            <a:ext cx="5649626" cy="2540976"/>
            <a:chOff x="166974" y="3888484"/>
            <a:chExt cx="5649626" cy="254097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6" name="Прямоугольник 25"/>
            <p:cNvSpPr/>
            <p:nvPr/>
          </p:nvSpPr>
          <p:spPr>
            <a:xfrm>
              <a:off x="166974" y="3888484"/>
              <a:ext cx="5649626" cy="242341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Посоветуешь ли ты друзьям посетить лагерь по робототехнике?</a:t>
              </a:r>
            </a:p>
            <a:p>
              <a:pPr lvl="1"/>
              <a:endParaRPr lang="ru-RU" sz="1600" dirty="0" smtClean="0">
                <a:solidFill>
                  <a:schemeClr val="bg1"/>
                </a:solidFill>
              </a:endParaRPr>
            </a:p>
            <a:p>
              <a:pPr lvl="1"/>
              <a:endParaRPr lang="ru-RU" sz="1600" dirty="0" smtClean="0">
                <a:solidFill>
                  <a:schemeClr val="bg1"/>
                </a:solidFill>
              </a:endParaRPr>
            </a:p>
            <a:p>
              <a:pPr marL="0" lvl="1">
                <a:lnSpc>
                  <a:spcPct val="150000"/>
                </a:lnSpc>
              </a:pPr>
              <a:r>
                <a:rPr lang="ru-RU" sz="1600" b="1" dirty="0">
                  <a:solidFill>
                    <a:srgbClr val="FF0000"/>
                  </a:solidFill>
                </a:rPr>
                <a:t>■ </a:t>
              </a:r>
              <a:r>
                <a:rPr lang="ru-RU" sz="1600" b="1" dirty="0" smtClean="0">
                  <a:solidFill>
                    <a:srgbClr val="FF0000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да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</a:t>
              </a:r>
            </a:p>
            <a:p>
              <a:pPr marL="0" lvl="1">
                <a:lnSpc>
                  <a:spcPct val="150000"/>
                </a:lnSpc>
              </a:pPr>
              <a:r>
                <a:rPr lang="ru-RU" sz="1600" b="1" dirty="0">
                  <a:solidFill>
                    <a:schemeClr val="accent6">
                      <a:lumMod val="50000"/>
                    </a:schemeClr>
                  </a:solidFill>
                </a:rPr>
                <a:t>■ </a:t>
              </a:r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нет</a:t>
              </a:r>
            </a:p>
          </p:txBody>
        </p:sp>
        <p:graphicFrame>
          <p:nvGraphicFramePr>
            <p:cNvPr id="27" name="Диаграмма 26"/>
            <p:cNvGraphicFramePr/>
            <p:nvPr>
              <p:extLst>
                <p:ext uri="{D42A27DB-BD31-4B8C-83A1-F6EECF244321}">
                  <p14:modId xmlns:p14="http://schemas.microsoft.com/office/powerpoint/2010/main" xmlns="" val="2320986367"/>
                </p:ext>
              </p:extLst>
            </p:nvPr>
          </p:nvGraphicFramePr>
          <p:xfrm>
            <a:off x="2616200" y="4405926"/>
            <a:ext cx="3200400" cy="2023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28" name="Группа 27"/>
          <p:cNvGrpSpPr/>
          <p:nvPr/>
        </p:nvGrpSpPr>
        <p:grpSpPr>
          <a:xfrm>
            <a:off x="6275674" y="3856774"/>
            <a:ext cx="5649626" cy="2528275"/>
            <a:chOff x="6123274" y="3888484"/>
            <a:chExt cx="5649626" cy="252827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Прямоугольник 28"/>
            <p:cNvSpPr/>
            <p:nvPr/>
          </p:nvSpPr>
          <p:spPr>
            <a:xfrm>
              <a:off x="6123274" y="3888484"/>
              <a:ext cx="5649626" cy="242341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Хотел бы ты еще раз отдохнуть в этом лагере?</a:t>
              </a:r>
            </a:p>
            <a:p>
              <a:pPr lvl="1"/>
              <a:endParaRPr lang="ru-RU" sz="1600" dirty="0" smtClean="0">
                <a:solidFill>
                  <a:schemeClr val="bg1"/>
                </a:solidFill>
              </a:endParaRPr>
            </a:p>
            <a:p>
              <a:pPr lvl="1"/>
              <a:endParaRPr lang="ru-RU" sz="1600" dirty="0" smtClean="0">
                <a:solidFill>
                  <a:schemeClr val="bg1"/>
                </a:solidFill>
              </a:endParaRPr>
            </a:p>
            <a:p>
              <a:pPr lvl="1"/>
              <a:endParaRPr lang="ru-RU" sz="1600" dirty="0">
                <a:solidFill>
                  <a:schemeClr val="bg1"/>
                </a:solidFill>
              </a:endParaRPr>
            </a:p>
            <a:p>
              <a:pPr marL="0" lvl="1">
                <a:lnSpc>
                  <a:spcPct val="150000"/>
                </a:lnSpc>
              </a:pPr>
              <a:r>
                <a:rPr lang="ru-RU" sz="1200" b="1" dirty="0">
                  <a:solidFill>
                    <a:srgbClr val="FF0000"/>
                  </a:solidFill>
                </a:rPr>
                <a:t>■ </a:t>
              </a:r>
              <a:r>
                <a:rPr lang="ru-RU" sz="1200" b="1" dirty="0" smtClean="0">
                  <a:solidFill>
                    <a:srgbClr val="FF0000"/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да, очень</a:t>
              </a:r>
            </a:p>
            <a:p>
              <a:pPr marL="0" lvl="1">
                <a:lnSpc>
                  <a:spcPct val="150000"/>
                </a:lnSpc>
              </a:pP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</a:rPr>
                <a:t>■ </a:t>
              </a:r>
              <a:r>
                <a:rPr lang="ru-RU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не очень</a:t>
              </a:r>
            </a:p>
            <a:p>
              <a:pPr marL="0" lvl="1">
                <a:lnSpc>
                  <a:spcPct val="150000"/>
                </a:lnSpc>
              </a:pPr>
              <a:r>
                <a:rPr lang="ru-RU" sz="1200" b="1" dirty="0">
                  <a:solidFill>
                    <a:schemeClr val="accent4">
                      <a:lumMod val="50000"/>
                    </a:schemeClr>
                  </a:solidFill>
                </a:rPr>
                <a:t>■ </a:t>
              </a:r>
              <a:r>
                <a:rPr lang="ru-RU" sz="1200" b="1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нет</a:t>
              </a:r>
            </a:p>
            <a:p>
              <a:endParaRPr lang="ru-RU" sz="11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30" name="Диаграмма 29"/>
            <p:cNvGraphicFramePr/>
            <p:nvPr>
              <p:extLst>
                <p:ext uri="{D42A27DB-BD31-4B8C-83A1-F6EECF244321}">
                  <p14:modId xmlns:p14="http://schemas.microsoft.com/office/powerpoint/2010/main" xmlns="" val="3611882646"/>
                </p:ext>
              </p:extLst>
            </p:nvPr>
          </p:nvGraphicFramePr>
          <p:xfrm>
            <a:off x="8572500" y="4393225"/>
            <a:ext cx="3200400" cy="2023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xmlns="" val="3298910724"/>
              </p:ext>
            </p:extLst>
          </p:nvPr>
        </p:nvGraphicFramePr>
        <p:xfrm>
          <a:off x="8724900" y="1597411"/>
          <a:ext cx="3200400" cy="202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316818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Yume\Desktop\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174" y="3923413"/>
            <a:ext cx="5360322" cy="27720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6" name="Picture 4" descr="E:\фото\фото робоквест 2017\IMG_79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107" y="3955312"/>
            <a:ext cx="5326912" cy="27413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5" name="Picture 3" descr="E:\фото\фото робоквест 2017\IMG_79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740" y="1032783"/>
            <a:ext cx="5313517" cy="2731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4" name="Picture 2" descr="E:\фото\фото робоквест 2017\IMG_79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01" y="1105121"/>
            <a:ext cx="5332965" cy="2658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Областной турнир по робототехнике «</a:t>
            </a:r>
            <a:r>
              <a:rPr lang="en-US" sz="3200" b="1" dirty="0" smtClean="0">
                <a:solidFill>
                  <a:schemeClr val="bg1"/>
                </a:solidFill>
              </a:rPr>
              <a:t>ROBOQUEST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0074" y="997530"/>
            <a:ext cx="5372103" cy="6930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WeDo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лет)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76974" y="997529"/>
            <a:ext cx="5372103" cy="7042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Short-track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лет)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0074" y="6007101"/>
            <a:ext cx="5372101" cy="7054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«Сказочный мир»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(6-10 лет)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76973" y="6007102"/>
            <a:ext cx="5372101" cy="7054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«Робототехническая олимпиада»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10-17 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лет)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8" name="Picture 6" descr="E:\задачки\сайт\виды робота\робот ромб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6037" y="2768754"/>
            <a:ext cx="2372205" cy="2410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680942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Площадки по робототехнике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382772" y="680485"/>
          <a:ext cx="5592725" cy="6177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326912" y="712381"/>
          <a:ext cx="6865087" cy="6145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26012581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Электроника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2139" y="1180214"/>
            <a:ext cx="11430001" cy="92503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Подготовительный</a:t>
            </a:r>
            <a:r>
              <a:rPr lang="ru-RU" sz="2400" b="1" dirty="0" smtClean="0">
                <a:solidFill>
                  <a:srgbClr val="000066"/>
                </a:solidFill>
              </a:rPr>
              <a:t> – </a:t>
            </a:r>
            <a:r>
              <a:rPr lang="ru-RU" sz="2400" b="1" dirty="0" err="1" smtClean="0">
                <a:solidFill>
                  <a:srgbClr val="000066"/>
                </a:solidFill>
              </a:rPr>
              <a:t>Кулибинград+</a:t>
            </a:r>
            <a:r>
              <a:rPr lang="ru-RU" sz="2400" b="1" dirty="0" smtClean="0">
                <a:solidFill>
                  <a:srgbClr val="000066"/>
                </a:solidFill>
              </a:rPr>
              <a:t> </a:t>
            </a:r>
            <a:r>
              <a:rPr lang="en-US" sz="2400" dirty="0" smtClean="0">
                <a:solidFill>
                  <a:srgbClr val="000066"/>
                </a:solidFill>
              </a:rPr>
              <a:t>(</a:t>
            </a:r>
            <a:r>
              <a:rPr lang="ru-RU" sz="2400" dirty="0" smtClean="0">
                <a:solidFill>
                  <a:srgbClr val="000066"/>
                </a:solidFill>
              </a:rPr>
              <a:t>конструктор ЗНАТОК + начальные практические навыки пайки и монтажа</a:t>
            </a:r>
            <a:r>
              <a:rPr lang="en-US" sz="2400" dirty="0" smtClean="0">
                <a:solidFill>
                  <a:srgbClr val="000066"/>
                </a:solidFill>
              </a:rPr>
              <a:t>)</a:t>
            </a:r>
            <a:endParaRPr lang="ru-RU" sz="2400" dirty="0" smtClean="0">
              <a:solidFill>
                <a:srgbClr val="00006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9609" y="2371061"/>
            <a:ext cx="11493795" cy="177563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Начальный</a:t>
            </a:r>
            <a:r>
              <a:rPr lang="ru-RU" sz="2800" b="1" dirty="0" smtClean="0">
                <a:solidFill>
                  <a:srgbClr val="000066"/>
                </a:solidFill>
              </a:rPr>
              <a:t> – </a:t>
            </a:r>
            <a:r>
              <a:rPr lang="ru-RU" sz="2800" b="1" dirty="0" err="1" smtClean="0">
                <a:solidFill>
                  <a:srgbClr val="000066"/>
                </a:solidFill>
              </a:rPr>
              <a:t>Кулибинград</a:t>
            </a:r>
            <a:r>
              <a:rPr lang="ru-RU" sz="2800" b="1" dirty="0" smtClean="0">
                <a:solidFill>
                  <a:srgbClr val="000066"/>
                </a:solidFill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</a:rPr>
              <a:t>ARDUINO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ru-RU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smtClean="0">
                <a:solidFill>
                  <a:srgbClr val="000066"/>
                </a:solidFill>
              </a:rPr>
              <a:t>(</a:t>
            </a:r>
            <a:r>
              <a:rPr lang="ru-RU" sz="2800" dirty="0" smtClean="0">
                <a:solidFill>
                  <a:srgbClr val="000066"/>
                </a:solidFill>
              </a:rPr>
              <a:t>начальные практические навыки пайки и теоретические знания по электронике + программирование на основе платформы </a:t>
            </a:r>
            <a:r>
              <a:rPr lang="en-US" sz="2800" dirty="0" smtClean="0">
                <a:solidFill>
                  <a:srgbClr val="000066"/>
                </a:solidFill>
              </a:rPr>
              <a:t>ARDUINO </a:t>
            </a:r>
            <a:r>
              <a:rPr lang="ru-RU" sz="2800" dirty="0" smtClean="0">
                <a:solidFill>
                  <a:srgbClr val="000066"/>
                </a:solidFill>
              </a:rPr>
              <a:t>в среде </a:t>
            </a:r>
            <a:r>
              <a:rPr lang="en-US" sz="2800" dirty="0" smtClean="0">
                <a:solidFill>
                  <a:srgbClr val="000066"/>
                </a:solidFill>
              </a:rPr>
              <a:t>ARDUINOBLOK)</a:t>
            </a:r>
            <a:endParaRPr lang="ru-RU" sz="2800" dirty="0">
              <a:solidFill>
                <a:srgbClr val="000066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1507" y="4515292"/>
            <a:ext cx="6932428" cy="11518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Продвинутый</a:t>
            </a:r>
            <a:r>
              <a:rPr lang="ru-RU" sz="2800" b="1" dirty="0" smtClean="0">
                <a:solidFill>
                  <a:srgbClr val="000066"/>
                </a:solidFill>
              </a:rPr>
              <a:t> </a:t>
            </a:r>
            <a:r>
              <a:rPr lang="ru-RU" sz="2800" dirty="0" smtClean="0">
                <a:solidFill>
                  <a:srgbClr val="000066"/>
                </a:solidFill>
              </a:rPr>
              <a:t>(объединение «</a:t>
            </a:r>
            <a:r>
              <a:rPr lang="ru-RU" sz="2800" dirty="0" err="1" smtClean="0">
                <a:solidFill>
                  <a:srgbClr val="000066"/>
                </a:solidFill>
              </a:rPr>
              <a:t>Радиоконструирование</a:t>
            </a:r>
            <a:r>
              <a:rPr lang="ru-RU" sz="2800" dirty="0" smtClean="0">
                <a:solidFill>
                  <a:srgbClr val="000066"/>
                </a:solidFill>
              </a:rPr>
              <a:t>»</a:t>
            </a:r>
            <a:r>
              <a:rPr lang="en-US" sz="2800" dirty="0" smtClean="0">
                <a:solidFill>
                  <a:srgbClr val="000066"/>
                </a:solidFill>
              </a:rPr>
              <a:t>)</a:t>
            </a:r>
            <a:endParaRPr lang="ru-RU" sz="2800" dirty="0">
              <a:solidFill>
                <a:srgbClr val="000066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80" y="3848987"/>
            <a:ext cx="4226441" cy="281762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879951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00074" y="997528"/>
            <a:ext cx="5460484" cy="5715001"/>
            <a:chOff x="600074" y="270160"/>
            <a:chExt cx="5460484" cy="6372228"/>
          </a:xfrm>
        </p:grpSpPr>
        <p:sp>
          <p:nvSpPr>
            <p:cNvPr id="9" name="Прямоугольник с одним вырезанным углом 3"/>
            <p:cNvSpPr/>
            <p:nvPr/>
          </p:nvSpPr>
          <p:spPr>
            <a:xfrm>
              <a:off x="600074" y="3603654"/>
              <a:ext cx="5460484" cy="3038734"/>
            </a:xfrm>
            <a:prstGeom prst="snip1Rect">
              <a:avLst>
                <a:gd name="adj" fmla="val 21910"/>
              </a:avLst>
            </a:prstGeom>
            <a:blipFill dpi="0" rotWithShape="1">
              <a:blip r:embed="rId2"/>
              <a:srcRect/>
              <a:tile tx="6350" ty="0" sx="15000" sy="15000" flip="x" algn="br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с одним вырезанным углом 6"/>
            <p:cNvSpPr/>
            <p:nvPr/>
          </p:nvSpPr>
          <p:spPr>
            <a:xfrm flipV="1">
              <a:off x="600075" y="270160"/>
              <a:ext cx="5460483" cy="3131956"/>
            </a:xfrm>
            <a:prstGeom prst="snip1Rect">
              <a:avLst>
                <a:gd name="adj" fmla="val 30695"/>
              </a:avLst>
            </a:prstGeom>
            <a:blipFill dpi="0" rotWithShape="0">
              <a:blip r:embed="rId3"/>
              <a:srcRect/>
              <a:tile tx="6350" ty="190500" sx="15000" sy="15000" flip="none" algn="b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Радиоэлектроника</a:t>
            </a:r>
          </a:p>
        </p:txBody>
      </p:sp>
      <p:pic>
        <p:nvPicPr>
          <p:cNvPr id="9218" name="Picture 2" descr="C:\Users\Yume\Desktop\0_1167bf_118bd956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0048" y="999459"/>
            <a:ext cx="5379342" cy="2859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220" name="Picture 4" descr="E:\фото\фото конкурс радиоконструирование 2017\i\IMG_74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2251" y="4082902"/>
            <a:ext cx="5317869" cy="2625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6" descr="E:\задачки\сайт\виды робота\робот ромб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2754" y="2645233"/>
            <a:ext cx="2776242" cy="282134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Практическая электроника. </a:t>
            </a:r>
            <a:r>
              <a:rPr lang="ru-RU" sz="3600" b="1" dirty="0" err="1" smtClean="0">
                <a:solidFill>
                  <a:schemeClr val="bg1"/>
                </a:solidFill>
              </a:rPr>
              <a:t>Прототипирование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15" y="978193"/>
            <a:ext cx="6166885" cy="5667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800"/>
              </a:spcBef>
            </a:pPr>
            <a:endParaRPr lang="ru-RU" sz="900" b="1" u="sng" dirty="0" smtClean="0">
              <a:solidFill>
                <a:srgbClr val="FF0000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ru-RU" sz="2800" b="1" u="sng" dirty="0" smtClean="0">
                <a:solidFill>
                  <a:srgbClr val="FF0000"/>
                </a:solidFill>
              </a:rPr>
              <a:t>Грант Президента Республики Беларусь:</a:t>
            </a:r>
          </a:p>
          <a:p>
            <a:pPr algn="ctr">
              <a:spcBef>
                <a:spcPts val="18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3D</a:t>
            </a:r>
            <a:r>
              <a:rPr lang="ru-RU" sz="2000" b="1" dirty="0" smtClean="0">
                <a:solidFill>
                  <a:schemeClr val="bg1"/>
                </a:solidFill>
              </a:rPr>
              <a:t> моделирование и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прототипирование</a:t>
            </a:r>
            <a:r>
              <a:rPr lang="ru-RU" sz="2000" b="1" dirty="0" smtClean="0">
                <a:solidFill>
                  <a:schemeClr val="bg1"/>
                </a:solidFill>
              </a:rPr>
              <a:t> на основе проектно-исследовательской деятельности в техническом творчестве</a:t>
            </a:r>
          </a:p>
          <a:p>
            <a:pPr algn="ctr">
              <a:spcBef>
                <a:spcPts val="1800"/>
              </a:spcBef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ru-RU" sz="2400" b="1" u="sng" dirty="0" smtClean="0">
                <a:solidFill>
                  <a:srgbClr val="FF0000"/>
                </a:solidFill>
              </a:rPr>
              <a:t>Особенность:</a:t>
            </a:r>
          </a:p>
          <a:p>
            <a:pPr algn="ctr">
              <a:spcBef>
                <a:spcPts val="1800"/>
              </a:spcBef>
            </a:pPr>
            <a:r>
              <a:rPr lang="ru-RU" sz="2000" b="1" dirty="0" smtClean="0">
                <a:solidFill>
                  <a:schemeClr val="bg1"/>
                </a:solidFill>
              </a:rPr>
              <a:t>ц</a:t>
            </a:r>
            <a:r>
              <a:rPr lang="ru-RU" sz="2000" b="1" dirty="0" smtClean="0">
                <a:solidFill>
                  <a:schemeClr val="bg1"/>
                </a:solidFill>
              </a:rPr>
              <a:t>елостность </a:t>
            </a:r>
            <a:r>
              <a:rPr lang="ru-RU" sz="2000" b="1" dirty="0" smtClean="0">
                <a:solidFill>
                  <a:schemeClr val="bg1"/>
                </a:solidFill>
              </a:rPr>
              <a:t>и непрерывность в течение всего процесса обучения.</a:t>
            </a:r>
          </a:p>
        </p:txBody>
      </p:sp>
      <p:pic>
        <p:nvPicPr>
          <p:cNvPr id="10243" name="Picture 3" descr="C:\Users\Yume\Desktop\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7487" y="4181841"/>
            <a:ext cx="4444411" cy="2474141"/>
          </a:xfrm>
          <a:prstGeom prst="rect">
            <a:avLst/>
          </a:prstGeom>
          <a:noFill/>
        </p:spPr>
      </p:pic>
      <p:pic>
        <p:nvPicPr>
          <p:cNvPr id="10244" name="Picture 4" descr="C:\Users\Yume\Desktop\7da756ec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6855" y="940980"/>
            <a:ext cx="4444409" cy="3144579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010038613"/>
              </p:ext>
            </p:extLst>
          </p:nvPr>
        </p:nvGraphicFramePr>
        <p:xfrm>
          <a:off x="-1044833" y="1063257"/>
          <a:ext cx="8730736" cy="556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Инноклассы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2" descr="https://img-fotki.yandex.ru/get/6816/287682047.c/0_1262f1_699aa7b0_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0" b="5896"/>
          <a:stretch/>
        </p:blipFill>
        <p:spPr bwMode="auto">
          <a:xfrm>
            <a:off x="6887240" y="964968"/>
            <a:ext cx="4762500" cy="2862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g-fotki.yandex.ru/get/3504/287682047.c/0_1262ec_59abc1be_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22"/>
          <a:stretch/>
        </p:blipFill>
        <p:spPr bwMode="auto">
          <a:xfrm>
            <a:off x="6893315" y="3997122"/>
            <a:ext cx="4749335" cy="26694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834" y="967560"/>
            <a:ext cx="6273208" cy="5667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800"/>
              </a:spcBef>
            </a:pPr>
            <a:endParaRPr lang="ru-RU" sz="900" b="1" u="sng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1366" y="1435395"/>
            <a:ext cx="574512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15 000 рублей</a:t>
            </a:r>
            <a:r>
              <a:rPr lang="ru-RU" b="1" dirty="0" smtClean="0">
                <a:solidFill>
                  <a:srgbClr val="000066"/>
                </a:solidFill>
              </a:rPr>
              <a:t> (платные объединения по интересам)</a:t>
            </a: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66"/>
                </a:solidFill>
              </a:rPr>
              <a:t>рост</a:t>
            </a:r>
            <a:r>
              <a:rPr lang="ru-RU" b="1" dirty="0" smtClean="0">
                <a:solidFill>
                  <a:srgbClr val="000066"/>
                </a:solidFill>
              </a:rPr>
              <a:t> </a:t>
            </a:r>
            <a:r>
              <a:rPr lang="ru-RU" b="1" dirty="0" smtClean="0">
                <a:solidFill>
                  <a:srgbClr val="000066"/>
                </a:solidFill>
              </a:rPr>
              <a:t>количества объединений по интересам и </a:t>
            </a:r>
            <a:r>
              <a:rPr lang="ru-RU" b="1" dirty="0" smtClean="0">
                <a:solidFill>
                  <a:srgbClr val="000066"/>
                </a:solidFill>
              </a:rPr>
              <a:t>числа</a:t>
            </a:r>
            <a:r>
              <a:rPr lang="ru-RU" b="1" dirty="0" smtClean="0">
                <a:solidFill>
                  <a:srgbClr val="000066"/>
                </a:solidFill>
              </a:rPr>
              <a:t> </a:t>
            </a:r>
            <a:r>
              <a:rPr lang="ru-RU" b="1" dirty="0" smtClean="0">
                <a:solidFill>
                  <a:srgbClr val="000066"/>
                </a:solidFill>
              </a:rPr>
              <a:t>учащихся </a:t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(на 200 человек)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66"/>
                </a:solidFill>
              </a:rPr>
              <a:t>привлечение ребят к занятиям научно-техническим творчеством с </a:t>
            </a:r>
            <a:r>
              <a:rPr lang="ru-RU" b="1" dirty="0" smtClean="0">
                <a:solidFill>
                  <a:srgbClr val="C00000"/>
                </a:solidFill>
              </a:rPr>
              <a:t>5-летнего возраста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66"/>
                </a:solidFill>
              </a:rPr>
              <a:t>организация обучения по робототехнике и радиоэлектронике на трех уровнях</a:t>
            </a:r>
          </a:p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66"/>
                </a:solidFill>
              </a:rPr>
              <a:t>внедрение новых и усовершенствование существующих направлений инновационной деятельности</a:t>
            </a:r>
            <a:endParaRPr lang="be-BY" b="1" dirty="0" smtClean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Инновационная деятельность. Результаты за год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 descr="E:\задачки\сайт\виды робота\myres-robot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2551" y="1172794"/>
            <a:ext cx="2324100" cy="535305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Востребованные профессии на рынке труда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426484" y="1559638"/>
          <a:ext cx="8632456" cy="4773683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517656"/>
                <a:gridCol w="4114800"/>
              </a:tblGrid>
              <a:tr h="104677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Общереспубликанский банк вакансий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Топ 5 профессий будущего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03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Врач-специалист</a:t>
                      </a:r>
                      <a:endParaRPr lang="ru-RU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IT</a:t>
                      </a:r>
                      <a:r>
                        <a:rPr lang="ru-RU" sz="2400" dirty="0" smtClean="0"/>
                        <a:t>-специалист</a:t>
                      </a:r>
                      <a:endParaRPr lang="ru-RU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1705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Медицинская </a:t>
                      </a:r>
                      <a:r>
                        <a:rPr lang="ru-RU" sz="2400" dirty="0" smtClean="0"/>
                        <a:t>сестра-специалист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Инженер</a:t>
                      </a:r>
                      <a:endParaRPr lang="ru-RU" sz="2400" dirty="0"/>
                    </a:p>
                  </a:txBody>
                  <a:tcPr/>
                </a:tc>
              </a:tr>
              <a:tr h="91170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Инженер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Инженер по электронике</a:t>
                      </a:r>
                      <a:endParaRPr lang="ru-RU" sz="2400" dirty="0"/>
                    </a:p>
                  </a:txBody>
                  <a:tcPr/>
                </a:tc>
              </a:tr>
              <a:tr h="783993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Водитель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err="1" smtClean="0"/>
                        <a:t>Нанотехнолог</a:t>
                      </a:r>
                      <a:endParaRPr lang="ru-RU" sz="2400" dirty="0" smtClean="0"/>
                    </a:p>
                    <a:p>
                      <a:pPr algn="l"/>
                      <a:endParaRPr lang="ru-RU" sz="2400" dirty="0"/>
                    </a:p>
                  </a:txBody>
                  <a:tcPr/>
                </a:tc>
              </a:tr>
              <a:tr h="574037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Продавец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err="1" smtClean="0"/>
                        <a:t>Биоинженер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7" name="Picture 9" descr="E:\задачки\сайт\виды робота\innopar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2006" y="1463675"/>
            <a:ext cx="4267200" cy="5394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309908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64100"/>
            <a:ext cx="10790960" cy="1405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66826"/>
            <a:ext cx="12191999" cy="2128034"/>
          </a:xfrm>
        </p:spPr>
        <p:txBody>
          <a:bodyPr/>
          <a:lstStyle/>
          <a:p>
            <a:pPr algn="ctr"/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«ИННОПАРК»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центр научных открытий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64100"/>
            <a:ext cx="10769600" cy="137044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Олейник </a:t>
            </a:r>
            <a:r>
              <a:rPr lang="ru-RU" sz="3200">
                <a:solidFill>
                  <a:schemeClr val="bg1"/>
                </a:solidFill>
              </a:rPr>
              <a:t>Наталья </a:t>
            </a:r>
            <a:r>
              <a:rPr lang="ru-RU" sz="3200" smtClean="0">
                <a:solidFill>
                  <a:schemeClr val="bg1"/>
                </a:solidFill>
              </a:rPr>
              <a:t>Анатольевна,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Директор ГУО «Гомельский областной центр технического творчества детей и молодёжи»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E:\задачки\сайт\logo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9750" y="4717257"/>
            <a:ext cx="1871402" cy="1765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705406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</a:rPr>
              <a:t>ИННОПАРК» – детский </a:t>
            </a:r>
            <a:r>
              <a:rPr lang="ru-RU" sz="2800" b="1" dirty="0" smtClean="0">
                <a:solidFill>
                  <a:schemeClr val="bg1"/>
                </a:solidFill>
              </a:rPr>
              <a:t>центр научных открытий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E:\задачки\сайт\иннопарк\иннопарк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0045" y="827496"/>
            <a:ext cx="7660131" cy="5871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144840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Детский центр научных открытий «ИННОПАРК»</a:t>
            </a:r>
          </a:p>
          <a:p>
            <a:pPr algn="ctr"/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6055" y="1371599"/>
            <a:ext cx="7464056" cy="9356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000066"/>
                </a:solidFill>
              </a:rPr>
              <a:t>Современный научно-образовательный комплекс</a:t>
            </a:r>
            <a:endParaRPr lang="ru-RU" sz="2800" dirty="0">
              <a:solidFill>
                <a:srgbClr val="000066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0233" y="2629785"/>
            <a:ext cx="7464056" cy="9356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000066"/>
                </a:solidFill>
              </a:rPr>
              <a:t>Мощная база для поступления в технические ВУЗы</a:t>
            </a:r>
            <a:endParaRPr lang="ru-RU" sz="2800" b="1" dirty="0">
              <a:solidFill>
                <a:srgbClr val="000066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3144" y="3834809"/>
            <a:ext cx="7464056" cy="11518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000066"/>
                </a:solidFill>
              </a:rPr>
              <a:t>Платформа для получения инженерного образования</a:t>
            </a:r>
            <a:endParaRPr lang="ru-RU" sz="2800" b="1" dirty="0">
              <a:solidFill>
                <a:srgbClr val="000066"/>
              </a:solidFill>
            </a:endParaRPr>
          </a:p>
        </p:txBody>
      </p:sp>
      <p:pic>
        <p:nvPicPr>
          <p:cNvPr id="3074" name="Picture 2" descr="E:\задачки\сайт\виды робота\rob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7406" y="1297172"/>
            <a:ext cx="3888982" cy="5179828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634409" y="5337544"/>
            <a:ext cx="7464056" cy="9356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000066"/>
                </a:solidFill>
              </a:rPr>
              <a:t>Разносторонняя подготовка</a:t>
            </a:r>
            <a:endParaRPr lang="ru-RU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54929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IT</a:t>
            </a:r>
            <a:r>
              <a:rPr lang="ru-RU" sz="2800" b="1" dirty="0" smtClean="0">
                <a:solidFill>
                  <a:schemeClr val="bg1"/>
                </a:solidFill>
              </a:rPr>
              <a:t>-компетенции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7441" y="3284102"/>
            <a:ext cx="7740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dirty="0" smtClean="0">
              <a:solidFill>
                <a:srgbClr val="002060"/>
              </a:solidFill>
            </a:endParaRPr>
          </a:p>
          <a:p>
            <a:pPr fontAlgn="base"/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1505" y="871870"/>
            <a:ext cx="8474149" cy="34024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ПК для начинающих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5052" y="1321980"/>
            <a:ext cx="8470604" cy="34024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Графический дизайн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8596" y="1775637"/>
            <a:ext cx="8467060" cy="7230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Информатика и программирование (основы программирования)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7329" y="2558901"/>
            <a:ext cx="8498959" cy="4075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Лаборатория игр KODU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7327" y="3101160"/>
            <a:ext cx="8509593" cy="4501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Виртуальный язык программирования </a:t>
            </a:r>
            <a:r>
              <a:rPr lang="ru-RU" sz="2400" b="1" dirty="0" err="1" smtClean="0">
                <a:solidFill>
                  <a:srgbClr val="002060"/>
                </a:solidFill>
              </a:rPr>
              <a:t>Scratch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961" y="3643420"/>
            <a:ext cx="8477693" cy="4394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err="1" smtClean="0">
                <a:solidFill>
                  <a:srgbClr val="002060"/>
                </a:solidFill>
              </a:rPr>
              <a:t>Сайтостроение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9335" y="4189292"/>
            <a:ext cx="8507586" cy="4182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Инженерный дизайн CAD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4951" y="4716308"/>
            <a:ext cx="8491337" cy="4607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ru-RU" sz="2400" dirty="0" smtClean="0">
              <a:solidFill>
                <a:srgbClr val="002060"/>
              </a:solidFill>
            </a:endParaRPr>
          </a:p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Системное администрирование</a:t>
            </a:r>
          </a:p>
          <a:p>
            <a:pPr fontAlgn="base"/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9901" y="5283377"/>
            <a:ext cx="8497020" cy="4401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Язык программирования </a:t>
            </a:r>
            <a:r>
              <a:rPr lang="en-US" sz="2400" b="1" dirty="0" smtClean="0">
                <a:solidFill>
                  <a:srgbClr val="002060"/>
                </a:solidFill>
              </a:rPr>
              <a:t>Java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4839" y="5841486"/>
            <a:ext cx="8441449" cy="3889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Язык программирования </a:t>
            </a:r>
            <a:r>
              <a:rPr lang="ru-RU" sz="2400" b="1" dirty="0" err="1" smtClean="0">
                <a:solidFill>
                  <a:srgbClr val="002060"/>
                </a:solidFill>
              </a:rPr>
              <a:t>Delphi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6315" y="6329915"/>
            <a:ext cx="8481237" cy="3898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Программирование микроконтроллеров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138223" y="882502"/>
            <a:ext cx="180754" cy="5847907"/>
          </a:xfrm>
          <a:prstGeom prst="upDown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C:\Users\Yume\Desktop\rob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1374" y="1392864"/>
            <a:ext cx="4503035" cy="5071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154929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Профориентационная</a:t>
            </a:r>
            <a:r>
              <a:rPr lang="ru-RU" sz="2400" b="1" dirty="0" smtClean="0">
                <a:solidFill>
                  <a:schemeClr val="bg1"/>
                </a:solidFill>
              </a:rPr>
              <a:t> конференция «</a:t>
            </a:r>
            <a:r>
              <a:rPr lang="en-US" sz="2400" b="1" dirty="0" smtClean="0">
                <a:solidFill>
                  <a:schemeClr val="bg1"/>
                </a:solidFill>
              </a:rPr>
              <a:t>PRO-IT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Yume\Desktop\au94Ly4HJks.jpg"/>
          <p:cNvPicPr>
            <a:picLocks noChangeAspect="1" noChangeArrowheads="1"/>
          </p:cNvPicPr>
          <p:nvPr/>
        </p:nvPicPr>
        <p:blipFill>
          <a:blip r:embed="rId2"/>
          <a:srcRect r="154" b="214"/>
          <a:stretch>
            <a:fillRect/>
          </a:stretch>
        </p:blipFill>
        <p:spPr bwMode="auto">
          <a:xfrm>
            <a:off x="5932967" y="3806456"/>
            <a:ext cx="5996763" cy="2892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0" name="Picture 4" descr="C:\Users\Yume\Desktop\T8mmMAqUG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079" y="857716"/>
            <a:ext cx="5486400" cy="2789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3" name="Picture 7" descr="C:\Users\Yume\Desktop\zXYAv3lFZN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447" y="3785192"/>
            <a:ext cx="5497032" cy="2930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4" name="Picture 8" descr="C:\Users\Yume\Desktop\9DFx2gsK5W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2968" y="861237"/>
            <a:ext cx="5983578" cy="27750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6" descr="E:\задачки\сайт\виды робота\робот ромб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590" y="2577368"/>
            <a:ext cx="2372205" cy="2410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154929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IT</a:t>
            </a:r>
            <a:r>
              <a:rPr lang="ru-RU" sz="2800" b="1" dirty="0" smtClean="0">
                <a:solidFill>
                  <a:schemeClr val="bg1"/>
                </a:solidFill>
              </a:rPr>
              <a:t>-компетенции. Результаты работы за год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58946" y="1017377"/>
          <a:ext cx="9707527" cy="5536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707527"/>
              </a:tblGrid>
              <a:tr h="46642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Республиканские конкурсы</a:t>
                      </a:r>
                      <a:endParaRPr lang="ru-RU" sz="5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6830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3200" b="1" u="sng" dirty="0" err="1" smtClean="0">
                          <a:solidFill>
                            <a:srgbClr val="0A4D9E"/>
                          </a:solidFill>
                        </a:rPr>
                        <a:t>JuniorScills</a:t>
                      </a:r>
                      <a:endParaRPr lang="ru-RU" sz="3600" b="1" u="sng" dirty="0" smtClean="0">
                        <a:solidFill>
                          <a:srgbClr val="0A4D9E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2000" b="1" dirty="0" smtClean="0"/>
                        <a:t>Инженерный дизайн </a:t>
                      </a:r>
                      <a:r>
                        <a:rPr lang="en-US" sz="2000" b="1" dirty="0" smtClean="0"/>
                        <a:t>CAD </a:t>
                      </a:r>
                      <a:r>
                        <a:rPr lang="ru-RU" sz="2000" b="1" dirty="0" smtClean="0"/>
                        <a:t>-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3 место</a:t>
                      </a:r>
                      <a:endParaRPr lang="ru-RU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2000" b="1" dirty="0" smtClean="0"/>
                        <a:t>Системное администрирование</a:t>
                      </a:r>
                      <a:r>
                        <a:rPr lang="ru-RU" sz="2000" b="1" baseline="0" dirty="0" smtClean="0"/>
                        <a:t> -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4 место</a:t>
                      </a:r>
                    </a:p>
                    <a:p>
                      <a:pPr marL="0" indent="0" algn="l">
                        <a:buNone/>
                      </a:pPr>
                      <a:endParaRPr lang="ru-RU" sz="180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sz="3200" b="1" u="sng" dirty="0" smtClean="0">
                          <a:solidFill>
                            <a:srgbClr val="0A4D9E"/>
                          </a:solidFill>
                        </a:rPr>
                        <a:t>HI-TECH</a:t>
                      </a:r>
                      <a:endParaRPr lang="ru-RU" sz="3600" b="1" u="sng" dirty="0" smtClean="0">
                        <a:solidFill>
                          <a:srgbClr val="0A4D9E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2000" b="1" dirty="0" smtClean="0"/>
                        <a:t>Инженерный дизайн </a:t>
                      </a:r>
                      <a:r>
                        <a:rPr lang="en-US" sz="2000" b="1" dirty="0" smtClean="0"/>
                        <a:t>CAD</a:t>
                      </a:r>
                      <a:r>
                        <a:rPr lang="ru-RU" sz="2000" b="1" dirty="0" smtClean="0"/>
                        <a:t> -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3 место</a:t>
                      </a:r>
                    </a:p>
                    <a:p>
                      <a:pPr marL="0" indent="0" algn="l">
                        <a:buNone/>
                      </a:pPr>
                      <a:endParaRPr lang="ru-RU" sz="1800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3200" b="1" u="sng" baseline="0" dirty="0" smtClean="0">
                          <a:solidFill>
                            <a:srgbClr val="0A4D9E"/>
                          </a:solidFill>
                        </a:rPr>
                        <a:t>Программируем в </a:t>
                      </a:r>
                      <a:r>
                        <a:rPr lang="en-US" sz="3200" b="1" u="sng" baseline="0" dirty="0" smtClean="0">
                          <a:solidFill>
                            <a:srgbClr val="0A4D9E"/>
                          </a:solidFill>
                        </a:rPr>
                        <a:t>Scratch</a:t>
                      </a:r>
                      <a:endParaRPr lang="ru-RU" sz="3200" b="1" u="sng" baseline="0" dirty="0" smtClean="0">
                        <a:solidFill>
                          <a:srgbClr val="0A4D9E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2000" b="1" kern="1200" dirty="0" smtClean="0"/>
                        <a:t>Компьютерная игра</a:t>
                      </a:r>
                      <a:r>
                        <a:rPr lang="ru-RU" sz="2000" b="1" kern="1200" baseline="0" dirty="0" smtClean="0"/>
                        <a:t> </a:t>
                      </a:r>
                      <a:r>
                        <a:rPr lang="ru-RU" sz="2000" b="1" kern="1200" baseline="0" dirty="0" smtClean="0"/>
                        <a:t>-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место</a:t>
                      </a:r>
                    </a:p>
                    <a:p>
                      <a:pPr marL="0" indent="0" algn="l">
                        <a:buNone/>
                      </a:pPr>
                      <a:endParaRPr lang="ru-RU" sz="1800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3200" b="1" u="sng" kern="1200" dirty="0" smtClean="0">
                          <a:solidFill>
                            <a:srgbClr val="0A4D9E"/>
                          </a:solidFill>
                        </a:rPr>
                        <a:t>Открытая олимпиада «Шаг к инновациям»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b="1" kern="1200" dirty="0" smtClean="0"/>
                        <a:t>Робототехника и интеллектуальные системы -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</a:rPr>
                        <a:t>3 место</a:t>
                      </a:r>
                      <a:endParaRPr lang="ru-RU" sz="2000" b="1" baseline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5154929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Образовательная </a:t>
            </a:r>
            <a:r>
              <a:rPr lang="ru-RU" sz="2800" b="1" dirty="0" smtClean="0">
                <a:solidFill>
                  <a:schemeClr val="bg1"/>
                </a:solidFill>
              </a:rPr>
              <a:t>робототехника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3284" y="1275907"/>
            <a:ext cx="10419907" cy="9994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Подготовительный </a:t>
            </a:r>
            <a:r>
              <a:rPr lang="ru-RU" sz="2800" b="1" dirty="0" smtClean="0">
                <a:solidFill>
                  <a:srgbClr val="002060"/>
                </a:solidFill>
              </a:rPr>
              <a:t>уровень </a:t>
            </a:r>
            <a:r>
              <a:rPr lang="ru-RU" sz="2800" dirty="0" smtClean="0">
                <a:solidFill>
                  <a:srgbClr val="002060"/>
                </a:solidFill>
              </a:rPr>
              <a:t>(</a:t>
            </a:r>
            <a:r>
              <a:rPr lang="en-US" sz="2800" dirty="0" smtClean="0">
                <a:solidFill>
                  <a:srgbClr val="002060"/>
                </a:solidFill>
              </a:rPr>
              <a:t>Lego WEDO)</a:t>
            </a:r>
            <a:endParaRPr lang="ru-RU" sz="2800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3284" y="2647507"/>
            <a:ext cx="10430539" cy="9781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800" b="1" dirty="0" smtClean="0">
                <a:solidFill>
                  <a:srgbClr val="002060"/>
                </a:solidFill>
              </a:rPr>
              <a:t>Начальный</a:t>
            </a:r>
            <a:r>
              <a:rPr lang="ru-RU" sz="2800" dirty="0" smtClean="0">
                <a:solidFill>
                  <a:srgbClr val="002060"/>
                </a:solidFill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уровень </a:t>
            </a:r>
            <a:r>
              <a:rPr lang="ru-RU" sz="2800" dirty="0" smtClean="0">
                <a:solidFill>
                  <a:srgbClr val="002060"/>
                </a:solidFill>
              </a:rPr>
              <a:t>(</a:t>
            </a:r>
            <a:r>
              <a:rPr lang="en-US" sz="2800" dirty="0" smtClean="0">
                <a:solidFill>
                  <a:srgbClr val="002060"/>
                </a:solidFill>
              </a:rPr>
              <a:t>Lego EV3)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3916" y="4089988"/>
            <a:ext cx="7814931" cy="19493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2800" b="1" dirty="0" smtClean="0">
                <a:solidFill>
                  <a:srgbClr val="002060"/>
                </a:solidFill>
              </a:rPr>
              <a:t>Продвинутый</a:t>
            </a:r>
            <a:r>
              <a:rPr lang="ru-RU" sz="2800" dirty="0" smtClean="0">
                <a:solidFill>
                  <a:srgbClr val="002060"/>
                </a:solidFill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уровень </a:t>
            </a:r>
            <a:r>
              <a:rPr lang="ru-RU" sz="2800" dirty="0" smtClean="0">
                <a:solidFill>
                  <a:srgbClr val="002060"/>
                </a:solidFill>
              </a:rPr>
              <a:t>(</a:t>
            </a:r>
            <a:r>
              <a:rPr lang="ru-RU" sz="2800" dirty="0" smtClean="0">
                <a:solidFill>
                  <a:srgbClr val="002060"/>
                </a:solidFill>
              </a:rPr>
              <a:t>конструирование роботов на основе </a:t>
            </a:r>
            <a:r>
              <a:rPr lang="ru-RU" sz="2800" dirty="0" smtClean="0">
                <a:solidFill>
                  <a:srgbClr val="002060"/>
                </a:solidFill>
              </a:rPr>
              <a:t>аппаратно-вычислительной </a:t>
            </a:r>
            <a:r>
              <a:rPr lang="ru-RU" sz="2800" dirty="0" smtClean="0">
                <a:solidFill>
                  <a:srgbClr val="002060"/>
                </a:solidFill>
              </a:rPr>
              <a:t>платформы </a:t>
            </a:r>
            <a:r>
              <a:rPr lang="ru-RU" sz="2800" dirty="0" smtClean="0">
                <a:solidFill>
                  <a:srgbClr val="002060"/>
                </a:solidFill>
              </a:rPr>
              <a:t>ARDUINO (ARDUINO </a:t>
            </a:r>
            <a:r>
              <a:rPr lang="ru-RU" sz="2800" dirty="0" err="1" smtClean="0">
                <a:solidFill>
                  <a:srgbClr val="002060"/>
                </a:solidFill>
              </a:rPr>
              <a:t>Kit</a:t>
            </a:r>
            <a:r>
              <a:rPr lang="ru-RU" sz="2800" dirty="0" smtClean="0">
                <a:solidFill>
                  <a:srgbClr val="002060"/>
                </a:solidFill>
              </a:rPr>
              <a:t>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E:\задачки\сайт\иннопарк\rob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5806" y="3902347"/>
            <a:ext cx="3832594" cy="2647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012581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7273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Образовательная робототехника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E:\!РАБОТА\Е.Г\баннер робототехника\баннер wedo\leis.png"/>
          <p:cNvPicPr>
            <a:picLocks noChangeAspect="1" noChangeArrowheads="1"/>
          </p:cNvPicPr>
          <p:nvPr/>
        </p:nvPicPr>
        <p:blipFill>
          <a:blip r:embed="rId2"/>
          <a:srcRect t="14578" b="10535"/>
          <a:stretch>
            <a:fillRect/>
          </a:stretch>
        </p:blipFill>
        <p:spPr bwMode="auto">
          <a:xfrm>
            <a:off x="265813" y="2966485"/>
            <a:ext cx="3530009" cy="893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171" name="Picture 3" descr="E:\!РАБОТА\Е.Г\баннер робототехника\баннер wedo\-N3VXDnrGy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12" y="4093535"/>
            <a:ext cx="3619607" cy="2414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5" name="Picture 7" descr="E:\фото\фото робоквест 2017\IMG_79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2729" y="3094075"/>
            <a:ext cx="3604437" cy="2402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6" name="Picture 8" descr="C:\Users\Yume\Desktop\Arduino-и-дет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0820" y="2080484"/>
            <a:ext cx="3550054" cy="2357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4359349" y="1998921"/>
            <a:ext cx="3498111" cy="90376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E:\!РАБОТА\Е.Г\баннер робототехника\ev3\mindstorm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2769" y="2019264"/>
            <a:ext cx="2980144" cy="84426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8233144" y="960475"/>
            <a:ext cx="3498111" cy="90376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C:\Users\Yume\Desktop\1200px-Arduino_Logo.svg.png"/>
          <p:cNvPicPr>
            <a:picLocks noChangeAspect="1" noChangeArrowheads="1"/>
          </p:cNvPicPr>
          <p:nvPr/>
        </p:nvPicPr>
        <p:blipFill>
          <a:blip r:embed="rId7">
            <a:lum contrast="-10000"/>
          </a:blip>
          <a:srcRect/>
          <a:stretch>
            <a:fillRect/>
          </a:stretch>
        </p:blipFill>
        <p:spPr bwMode="auto">
          <a:xfrm>
            <a:off x="9037673" y="999460"/>
            <a:ext cx="2137143" cy="829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458884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1921</TotalTime>
  <Words>476</Words>
  <Application>Microsoft Office PowerPoint</Application>
  <PresentationFormat>Произвольный</PresentationFormat>
  <Paragraphs>141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Ион</vt:lpstr>
      <vt:lpstr>«ИННОПАРК» детский центр научных открытий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«ИННОПАРК» детский центр научных открытий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Global</dc:creator>
  <cp:lastModifiedBy>Admin</cp:lastModifiedBy>
  <cp:revision>231</cp:revision>
  <dcterms:created xsi:type="dcterms:W3CDTF">2013-07-31T16:30:56Z</dcterms:created>
  <dcterms:modified xsi:type="dcterms:W3CDTF">2017-04-17T12:14:50Z</dcterms:modified>
</cp:coreProperties>
</file>