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AVI" ContentType="video/avi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733" r:id="rId1"/>
  </p:sldMasterIdLst>
  <p:notesMasterIdLst>
    <p:notesMasterId r:id="rId41"/>
  </p:notesMasterIdLst>
  <p:sldIdLst>
    <p:sldId id="256" r:id="rId2"/>
    <p:sldId id="362" r:id="rId3"/>
    <p:sldId id="268" r:id="rId4"/>
    <p:sldId id="361" r:id="rId5"/>
    <p:sldId id="357" r:id="rId6"/>
    <p:sldId id="259" r:id="rId7"/>
    <p:sldId id="292" r:id="rId8"/>
    <p:sldId id="294" r:id="rId9"/>
    <p:sldId id="260" r:id="rId10"/>
    <p:sldId id="261" r:id="rId11"/>
    <p:sldId id="263" r:id="rId12"/>
    <p:sldId id="289" r:id="rId13"/>
    <p:sldId id="270" r:id="rId14"/>
    <p:sldId id="265" r:id="rId15"/>
    <p:sldId id="307" r:id="rId16"/>
    <p:sldId id="322" r:id="rId17"/>
    <p:sldId id="269" r:id="rId18"/>
    <p:sldId id="273" r:id="rId19"/>
    <p:sldId id="277" r:id="rId20"/>
    <p:sldId id="303" r:id="rId21"/>
    <p:sldId id="354" r:id="rId22"/>
    <p:sldId id="324" r:id="rId23"/>
    <p:sldId id="325" r:id="rId24"/>
    <p:sldId id="279" r:id="rId25"/>
    <p:sldId id="283" r:id="rId26"/>
    <p:sldId id="360" r:id="rId27"/>
    <p:sldId id="363" r:id="rId28"/>
    <p:sldId id="364" r:id="rId29"/>
    <p:sldId id="285" r:id="rId30"/>
    <p:sldId id="323" r:id="rId31"/>
    <p:sldId id="284" r:id="rId32"/>
    <p:sldId id="304" r:id="rId33"/>
    <p:sldId id="290" r:id="rId34"/>
    <p:sldId id="299" r:id="rId35"/>
    <p:sldId id="321" r:id="rId36"/>
    <p:sldId id="329" r:id="rId37"/>
    <p:sldId id="327" r:id="rId38"/>
    <p:sldId id="310" r:id="rId39"/>
    <p:sldId id="330" r:id="rId40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FAE53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618" autoAdjust="0"/>
    <p:restoredTop sz="90387" autoAdjust="0"/>
  </p:normalViewPr>
  <p:slideViewPr>
    <p:cSldViewPr snapToGrid="0">
      <p:cViewPr>
        <p:scale>
          <a:sx n="100" d="100"/>
          <a:sy n="100" d="100"/>
        </p:scale>
        <p:origin x="-678" y="-72"/>
      </p:cViewPr>
      <p:guideLst>
        <p:guide orient="horz"/>
        <p:guide pos="142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91439" cy="91439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8193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71" name="Rectangle 8194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6" name="Rectangle 8195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 algn="ctr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5" name="Rectangle 15364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7174" name="Rectangle 8197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367" name="Rectangle 15366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972936D8-595C-45CB-B167-15184469FE0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43679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72936D8-595C-45CB-B167-15184469FE00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05281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891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72936D8-595C-45CB-B167-15184469FE00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27364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Прямая соединительная линия 3"/>
          <p:cNvCxnSpPr/>
          <p:nvPr/>
        </p:nvCxnSpPr>
        <p:spPr>
          <a:xfrm>
            <a:off x="146367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Прямая соединительная линия 4"/>
          <p:cNvCxnSpPr/>
          <p:nvPr/>
        </p:nvCxnSpPr>
        <p:spPr>
          <a:xfrm>
            <a:off x="470852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Овал 5"/>
          <p:cNvSpPr/>
          <p:nvPr/>
        </p:nvSpPr>
        <p:spPr>
          <a:xfrm>
            <a:off x="4540250" y="3525838"/>
            <a:ext cx="46038" cy="46037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28" name="Заголовок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7" name="Дата 1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Номер слайда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9F7D8A-6397-4705-816E-7314103B66A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" name="Нижний колонтитул 1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00508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0A888E-B7DF-4847-A4F0-A4ACBFF434B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82428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A21369-80D1-436B-9299-04493468E1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57098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одержимое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47D1A8-9334-483C-B4D2-1783EB571F8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91338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Прямая соединительная линия 3"/>
          <p:cNvCxnSpPr/>
          <p:nvPr/>
        </p:nvCxnSpPr>
        <p:spPr>
          <a:xfrm>
            <a:off x="685800" y="4916488"/>
            <a:ext cx="7924800" cy="4762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3486FD-C130-4AB1-A44F-287772A3DF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30909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7B2F99-A2B7-49B9-AB5E-F40FA576F28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89308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Прямая соединительная линия 6"/>
          <p:cNvCxnSpPr/>
          <p:nvPr/>
        </p:nvCxnSpPr>
        <p:spPr>
          <a:xfrm>
            <a:off x="563563" y="2179638"/>
            <a:ext cx="3748087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>
            <a:off x="4754563" y="2179638"/>
            <a:ext cx="3749675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2" name="Содержимое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34" name="Содержимое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2" name="Текст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76197A-0A20-4DB6-BE0C-DE5C20C401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Дата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6983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89868F-93CF-42D3-BCB9-D7672CB6B15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99915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F8D225-F7D7-42CC-AF6D-3D179CFACD3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00472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Содержимое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1" name="Заголовок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A72992-63C9-44C3-83F3-869355CC60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1535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5EC67C-C1F9-4E4A-826B-3B4B3AB5B24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7852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Текст 8"/>
          <p:cNvSpPr>
            <a:spLocks noGrp="1"/>
          </p:cNvSpPr>
          <p:nvPr>
            <p:ph type="body" idx="1"/>
          </p:nvPr>
        </p:nvSpPr>
        <p:spPr bwMode="auto">
          <a:xfrm>
            <a:off x="457200" y="1447800"/>
            <a:ext cx="8229600" cy="467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5791200" y="6203950"/>
            <a:ext cx="2590800" cy="38417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2133600" y="6203950"/>
            <a:ext cx="3581400" cy="384175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410575" y="6181725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9C50D03E-4EF2-4D7B-AAA1-55FC921EB7B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079" r:id="rId1"/>
    <p:sldLayoutId id="2147484071" r:id="rId2"/>
    <p:sldLayoutId id="2147484080" r:id="rId3"/>
    <p:sldLayoutId id="2147484072" r:id="rId4"/>
    <p:sldLayoutId id="2147484081" r:id="rId5"/>
    <p:sldLayoutId id="2147484073" r:id="rId6"/>
    <p:sldLayoutId id="2147484074" r:id="rId7"/>
    <p:sldLayoutId id="2147484075" r:id="rId8"/>
    <p:sldLayoutId id="2147484076" r:id="rId9"/>
    <p:sldLayoutId id="2147484077" r:id="rId10"/>
    <p:sldLayoutId id="2147484078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lang="en-US" sz="4200" kern="1200" spc="-10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9pPr>
    </p:titleStyle>
    <p:bodyStyle>
      <a:lvl1pPr marL="273050" indent="-273050" algn="l" rtl="0" eaLnBrk="0" fontAlgn="base" hangingPunct="0">
        <a:spcBef>
          <a:spcPts val="600"/>
        </a:spcBef>
        <a:spcAft>
          <a:spcPct val="0"/>
        </a:spcAft>
        <a:buClr>
          <a:schemeClr val="accent2"/>
        </a:buClr>
        <a:buSzPct val="8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4888" indent="-228600" algn="l" rtl="0" eaLnBrk="0" fontAlgn="base" hangingPunct="0">
        <a:spcBef>
          <a:spcPts val="300"/>
        </a:spcBef>
        <a:spcAft>
          <a:spcPct val="0"/>
        </a:spcAft>
        <a:buClr>
          <a:srgbClr val="B37732"/>
        </a:buClr>
        <a:buSzPct val="85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79525" indent="-22860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163" indent="-228600" algn="l" rtl="0" eaLnBrk="0" fontAlgn="base" hangingPunct="0">
        <a:spcBef>
          <a:spcPts val="338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Documents%20and%20Settings\&#1042;&#1083;&#1072;&#1076;&#1077;&#1083;&#1077;&#1094;\&#1056;&#1072;&#1073;&#1086;&#1095;&#1080;&#1081;%20&#1089;&#1090;&#1086;&#1083;\&#1084;&#1091;&#1079;&#1077;&#1081;&#1085;&#1099;&#1081;%20&#1091;&#1088;&#1086;&#1082;\MOV01284.AVI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slideLayout" Target="../slideLayouts/slideLayout2.xml"/><Relationship Id="rId1" Type="http://schemas.openxmlformats.org/officeDocument/2006/relationships/video" Target="file:///I:\&#1082;&#1086;&#1085;&#1092;&#1077;&#1088;&#1077;&#1085;&#1094;&#1080;\MOV01808.AVI" TargetMode="External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Documents%20and%20Settings\&#1042;&#1083;&#1072;&#1076;&#1077;&#1083;&#1077;&#1094;\&#1056;&#1072;&#1073;&#1086;&#1095;&#1080;&#1081;%20&#1089;&#1090;&#1086;&#1083;\&#1084;&#1091;&#1079;&#1077;&#1081;&#1085;&#1099;&#1081;%20&#1091;&#1088;&#1086;&#1082;\MOV01282.AVI" TargetMode="Externa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4" Type="http://schemas.openxmlformats.org/officeDocument/2006/relationships/image" Target="../media/image47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90601" y="114300"/>
            <a:ext cx="7772400" cy="1143000"/>
          </a:xfrm>
          <a:solidFill>
            <a:schemeClr val="accent6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800" b="1" smtClean="0">
                <a:solidFill>
                  <a:srgbClr val="002060"/>
                </a:solidFill>
              </a:rPr>
              <a:t>МБОУ   </a:t>
            </a:r>
            <a:r>
              <a:rPr lang="ru-RU" sz="2800" b="1" err="1" smtClean="0">
                <a:solidFill>
                  <a:srgbClr val="002060"/>
                </a:solidFill>
              </a:rPr>
              <a:t>Усвятская</a:t>
            </a:r>
            <a:r>
              <a:rPr lang="ru-RU" sz="2800" b="1" smtClean="0">
                <a:solidFill>
                  <a:srgbClr val="002060"/>
                </a:solidFill>
              </a:rPr>
              <a:t>  СОШ  Дорогобужского района  Смоленской области</a:t>
            </a:r>
            <a:endParaRPr lang="ru-RU" sz="2800" b="1">
              <a:solidFill>
                <a:srgbClr val="00206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23899" y="1533524"/>
            <a:ext cx="7572375" cy="175432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5400" b="1" dirty="0"/>
              <a:t> </a:t>
            </a:r>
            <a:endParaRPr lang="ru-RU" sz="4000" dirty="0">
              <a:solidFill>
                <a:schemeClr val="accent6">
                  <a:lumMod val="50000"/>
                </a:schemeClr>
              </a:solidFill>
            </a:endParaRPr>
          </a:p>
          <a:p>
            <a:pPr algn="ctr">
              <a:defRPr/>
            </a:pPr>
            <a:endParaRPr lang="ru-RU" sz="5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09575" y="1276350"/>
            <a:ext cx="788669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5400" b="1" dirty="0"/>
              <a:t> </a:t>
            </a:r>
            <a:endParaRPr lang="ru-RU" sz="3200" b="1" dirty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6" name="Picture 4" descr="28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b="22762"/>
          <a:stretch>
            <a:fillRect/>
          </a:stretch>
        </p:blipFill>
        <p:spPr>
          <a:xfrm>
            <a:off x="2114548" y="3202900"/>
            <a:ext cx="4791075" cy="317194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885824" y="1533524"/>
            <a:ext cx="7858125" cy="1569660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r>
              <a:rPr lang="ru-RU" b="1" dirty="0"/>
              <a:t> </a:t>
            </a:r>
            <a:r>
              <a:rPr lang="ru-RU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«Ресурсы музейно-образовательной среды школы в достижении личностных результатов обучающихся»</a:t>
            </a:r>
            <a:endParaRPr lang="ru-RU" sz="32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266824" y="323850"/>
            <a:ext cx="7181851" cy="1676400"/>
          </a:xfrm>
          <a:solidFill>
            <a:schemeClr val="accent6">
              <a:lumMod val="60000"/>
              <a:lumOff val="40000"/>
            </a:schemeClr>
          </a:solidFill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200" b="1" dirty="0" smtClean="0">
                <a:solidFill>
                  <a:schemeClr val="accent5">
                    <a:lumMod val="50000"/>
                  </a:schemeClr>
                </a:solidFill>
              </a:rPr>
              <a:t>На  краю деревни  под  названием «</a:t>
            </a:r>
            <a:r>
              <a:rPr lang="ru-RU" sz="3200" b="1" dirty="0" err="1" smtClean="0">
                <a:solidFill>
                  <a:schemeClr val="accent5">
                    <a:lumMod val="50000"/>
                  </a:schemeClr>
                </a:solidFill>
              </a:rPr>
              <a:t>Рачевка</a:t>
            </a:r>
            <a:r>
              <a:rPr lang="ru-RU" sz="3200" b="1" dirty="0" smtClean="0">
                <a:solidFill>
                  <a:schemeClr val="accent5">
                    <a:lumMod val="50000"/>
                  </a:schemeClr>
                </a:solidFill>
              </a:rPr>
              <a:t>» живёт</a:t>
            </a:r>
            <a:br>
              <a:rPr lang="ru-RU" sz="3200" b="1" dirty="0" smtClean="0">
                <a:solidFill>
                  <a:schemeClr val="accent5">
                    <a:lumMod val="50000"/>
                  </a:schemeClr>
                </a:solidFill>
              </a:rPr>
            </a:br>
            <a:r>
              <a:rPr lang="ru-RU" sz="3200" b="1" dirty="0" smtClean="0">
                <a:solidFill>
                  <a:schemeClr val="accent5">
                    <a:lumMod val="50000"/>
                  </a:schemeClr>
                </a:solidFill>
              </a:rPr>
              <a:t> Савкина  Нина  Дмитриевна</a:t>
            </a:r>
            <a:endParaRPr lang="ru-RU" sz="32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8195" name="Рисунок 5" descr="сентябрь08-март09 372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62150" y="2121710"/>
            <a:ext cx="5791200" cy="434417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7750" y="295275"/>
            <a:ext cx="7191375" cy="2000251"/>
          </a:xfrm>
          <a:solidFill>
            <a:schemeClr val="accent6">
              <a:lumMod val="60000"/>
              <a:lumOff val="40000"/>
            </a:schemeClr>
          </a:solidFill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200" b="1" smtClean="0">
                <a:solidFill>
                  <a:schemeClr val="accent5">
                    <a:lumMod val="50000"/>
                  </a:schemeClr>
                </a:solidFill>
              </a:rPr>
              <a:t>Фрагмент  свадебного  обряда  на музейном  уроке </a:t>
            </a:r>
            <a:br>
              <a:rPr lang="ru-RU" sz="3200" b="1" smtClean="0">
                <a:solidFill>
                  <a:schemeClr val="accent5">
                    <a:lumMod val="50000"/>
                  </a:schemeClr>
                </a:solidFill>
              </a:rPr>
            </a:br>
            <a:r>
              <a:rPr lang="ru-RU" sz="3200" b="1" smtClean="0">
                <a:solidFill>
                  <a:srgbClr val="0070C0"/>
                </a:solidFill>
              </a:rPr>
              <a:t>«Крестьянская  изба- обитель гармонии  и  счастья»</a:t>
            </a:r>
            <a:endParaRPr lang="ru-RU" sz="3200" b="1">
              <a:solidFill>
                <a:srgbClr val="0070C0"/>
              </a:solidFill>
            </a:endParaRPr>
          </a:p>
        </p:txBody>
      </p:sp>
      <p:pic>
        <p:nvPicPr>
          <p:cNvPr id="4" name="MOV01284.AVI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8900" y="2486025"/>
            <a:ext cx="4800600" cy="3600450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400300" y="447675"/>
            <a:ext cx="4876800" cy="800100"/>
          </a:xfrm>
          <a:solidFill>
            <a:schemeClr val="accent6">
              <a:lumMod val="60000"/>
              <a:lumOff val="40000"/>
            </a:schemeClr>
          </a:solidFill>
        </p:spPr>
        <p:txBody>
          <a:bodyPr/>
          <a:lstStyle/>
          <a:p>
            <a:pPr algn="ctr" eaLnBrk="1" hangingPunct="1">
              <a:defRPr/>
            </a:pPr>
            <a:r>
              <a:rPr lang="ru-RU" smtClean="0">
                <a:solidFill>
                  <a:srgbClr val="002060"/>
                </a:solidFill>
              </a:rPr>
              <a:t>Танец «</a:t>
            </a:r>
            <a:r>
              <a:rPr lang="ru-RU" err="1" smtClean="0">
                <a:solidFill>
                  <a:srgbClr val="002060"/>
                </a:solidFill>
              </a:rPr>
              <a:t>Ойра</a:t>
            </a:r>
            <a:r>
              <a:rPr lang="ru-RU" smtClean="0">
                <a:solidFill>
                  <a:srgbClr val="002060"/>
                </a:solidFill>
              </a:rPr>
              <a:t>»</a:t>
            </a:r>
            <a:endParaRPr lang="ru-RU">
              <a:solidFill>
                <a:srgbClr val="002060"/>
              </a:solidFill>
            </a:endParaRPr>
          </a:p>
        </p:txBody>
      </p:sp>
      <p:pic>
        <p:nvPicPr>
          <p:cNvPr id="8" name="Содержимое 7" descr="IMG_2263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 rot="5400000">
            <a:off x="-75010" y="2239566"/>
            <a:ext cx="4962525" cy="3721894"/>
          </a:xfrm>
          <a:ln w="190500" cap="sq">
            <a:solidFill>
              <a:srgbClr val="C8C6BD"/>
            </a:solidFill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9" name="MOV01808.AVI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4972050" y="2667000"/>
            <a:ext cx="3733800" cy="280035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95426" y="266700"/>
            <a:ext cx="6934198" cy="2143125"/>
          </a:xfrm>
          <a:solidFill>
            <a:schemeClr val="accent6">
              <a:lumMod val="60000"/>
              <a:lumOff val="40000"/>
            </a:schemeClr>
          </a:solidFill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ru-RU" sz="3200" b="1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ru-RU" sz="3200" b="1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ru-RU" sz="3200" b="1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ru-RU" sz="3200" b="1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sz="2800" b="1" dirty="0" smtClean="0">
                <a:solidFill>
                  <a:srgbClr val="002060"/>
                </a:solidFill>
              </a:rPr>
              <a:t>Музейный урок «Крестьянская изба-обитель гармонии и счастья» </a:t>
            </a:r>
            <a:br>
              <a:rPr lang="ru-RU" sz="2800" b="1" dirty="0" smtClean="0">
                <a:solidFill>
                  <a:srgbClr val="002060"/>
                </a:solidFill>
              </a:rPr>
            </a:br>
            <a:r>
              <a:rPr lang="ru-RU" sz="2800" b="1" dirty="0" smtClean="0">
                <a:solidFill>
                  <a:srgbClr val="0070C0"/>
                </a:solidFill>
              </a:rPr>
              <a:t>Обряд переселения домового.</a:t>
            </a:r>
            <a:br>
              <a:rPr lang="ru-RU" sz="2800" b="1" dirty="0" smtClean="0">
                <a:solidFill>
                  <a:srgbClr val="0070C0"/>
                </a:solidFill>
              </a:rPr>
            </a:br>
            <a:r>
              <a:rPr lang="ru-RU" sz="2800" b="1" dirty="0" smtClean="0">
                <a:solidFill>
                  <a:srgbClr val="0070C0"/>
                </a:solidFill>
              </a:rPr>
              <a:t> ( записан  в </a:t>
            </a:r>
            <a:r>
              <a:rPr lang="ru-RU" sz="2800" b="1" dirty="0" err="1" smtClean="0">
                <a:solidFill>
                  <a:srgbClr val="0070C0"/>
                </a:solidFill>
              </a:rPr>
              <a:t>д.Волково</a:t>
            </a:r>
            <a:r>
              <a:rPr lang="ru-RU" sz="2800" b="1" dirty="0" smtClean="0">
                <a:solidFill>
                  <a:srgbClr val="0070C0"/>
                </a:solidFill>
              </a:rPr>
              <a:t> </a:t>
            </a:r>
            <a:r>
              <a:rPr lang="ru-RU" sz="2800" b="1" dirty="0" err="1" smtClean="0">
                <a:solidFill>
                  <a:srgbClr val="0070C0"/>
                </a:solidFill>
              </a:rPr>
              <a:t>Усвятского</a:t>
            </a:r>
            <a:r>
              <a:rPr lang="ru-RU" sz="2800" b="1" dirty="0" smtClean="0">
                <a:solidFill>
                  <a:srgbClr val="0070C0"/>
                </a:solidFill>
              </a:rPr>
              <a:t>  сельского поселения)</a:t>
            </a:r>
            <a:endParaRPr lang="ru-RU" sz="2800" b="1" dirty="0">
              <a:solidFill>
                <a:srgbClr val="0070C0"/>
              </a:solidFill>
            </a:endParaRPr>
          </a:p>
        </p:txBody>
      </p:sp>
      <p:pic>
        <p:nvPicPr>
          <p:cNvPr id="4" name="MOV01282.AVI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98700" y="2657475"/>
            <a:ext cx="4584700" cy="3438525"/>
          </a:xfrm>
          <a:ln w="19050">
            <a:solidFill>
              <a:schemeClr val="accent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Содержимое 3" descr="IMG_238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877770" y="2095500"/>
            <a:ext cx="6093310" cy="4572000"/>
          </a:xfrm>
          <a:ln w="190500" cap="sq">
            <a:solidFill>
              <a:srgbClr val="C8C6BD"/>
            </a:solidFill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381001"/>
            <a:ext cx="6276975" cy="1066800"/>
          </a:xfrm>
          <a:solidFill>
            <a:schemeClr val="accent6">
              <a:lumMod val="60000"/>
              <a:lumOff val="40000"/>
            </a:schemeClr>
          </a:solidFill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200" b="1" smtClean="0">
                <a:solidFill>
                  <a:srgbClr val="002060"/>
                </a:solidFill>
              </a:rPr>
              <a:t>Музейный урок </a:t>
            </a:r>
            <a:r>
              <a:rPr lang="ru-RU" sz="3200" b="1" smtClean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ru-RU" sz="3200" b="1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sz="3200" b="1" smtClean="0">
                <a:solidFill>
                  <a:srgbClr val="0070C0"/>
                </a:solidFill>
              </a:rPr>
              <a:t>«Гости  на  порог- счастье  в дом»</a:t>
            </a:r>
            <a:endParaRPr lang="ru-RU" sz="3200" b="1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781050" y="695324"/>
            <a:ext cx="7905750" cy="676275"/>
          </a:xfrm>
          <a:solidFill>
            <a:schemeClr val="accent6">
              <a:lumMod val="60000"/>
              <a:lumOff val="40000"/>
            </a:schemeClr>
          </a:solidFill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ru-RU" sz="3200" b="1" smtClean="0">
                <a:solidFill>
                  <a:srgbClr val="002060"/>
                </a:solidFill>
              </a:rPr>
              <a:t>Выступление на этнографическом форуме</a:t>
            </a:r>
            <a:endParaRPr lang="ru-RU" sz="3200" b="1">
              <a:solidFill>
                <a:srgbClr val="002060"/>
              </a:solidFill>
            </a:endParaRPr>
          </a:p>
        </p:txBody>
      </p:sp>
      <p:pic>
        <p:nvPicPr>
          <p:cNvPr id="4" name="Содержимое 3" descr="DSC02512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181225" y="1562099"/>
            <a:ext cx="5334000" cy="427672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981075" y="161925"/>
            <a:ext cx="7048499" cy="1028699"/>
          </a:xfrm>
          <a:solidFill>
            <a:schemeClr val="accent6">
              <a:lumMod val="40000"/>
              <a:lumOff val="60000"/>
            </a:schemeClr>
          </a:solidFill>
        </p:spPr>
        <p:txBody>
          <a:bodyPr>
            <a:no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</a:rPr>
              <a:t>Музейный  урок «Крутись, вертись, веретено»</a:t>
            </a:r>
            <a:endParaRPr lang="ru-RU" sz="3200" b="1" dirty="0">
              <a:solidFill>
                <a:schemeClr val="bg1"/>
              </a:solidFill>
            </a:endParaRPr>
          </a:p>
        </p:txBody>
      </p:sp>
      <p:pic>
        <p:nvPicPr>
          <p:cNvPr id="1026" name="Picture 2" descr="C:\Users\Влад\Desktop\фольклор смоленск\веретено\DSC03963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409699"/>
            <a:ext cx="4559300" cy="34194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7" name="Picture 3" descr="C:\Users\Влад\Desktop\фольклор смоленск\веретено\DSC0396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3925" y="1338275"/>
            <a:ext cx="4343400" cy="34908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69327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Содержимое 2"/>
          <p:cNvSpPr>
            <a:spLocks noGrp="1"/>
          </p:cNvSpPr>
          <p:nvPr>
            <p:ph idx="1"/>
          </p:nvPr>
        </p:nvSpPr>
        <p:spPr>
          <a:xfrm>
            <a:off x="838200" y="1362075"/>
            <a:ext cx="7867650" cy="1762125"/>
          </a:xfrm>
          <a:solidFill>
            <a:schemeClr val="accent6">
              <a:lumMod val="60000"/>
              <a:lumOff val="40000"/>
            </a:schemeClr>
          </a:solidFill>
        </p:spPr>
        <p:txBody>
          <a:bodyPr/>
          <a:lstStyle/>
          <a:p>
            <a:pPr eaLnBrk="1" hangingPunct="1">
              <a:defRPr/>
            </a:pPr>
            <a:r>
              <a:rPr lang="ru-RU" b="1" dirty="0" smtClean="0">
                <a:solidFill>
                  <a:srgbClr val="7030A0"/>
                </a:solidFill>
              </a:rPr>
              <a:t>Была ты, подкова, рабочей, а теперь стала охранной.</a:t>
            </a:r>
          </a:p>
          <a:p>
            <a:pPr eaLnBrk="1" hangingPunct="1">
              <a:defRPr/>
            </a:pPr>
            <a:r>
              <a:rPr lang="ru-RU" b="1" dirty="0" smtClean="0">
                <a:solidFill>
                  <a:srgbClr val="7030A0"/>
                </a:solidFill>
              </a:rPr>
              <a:t>Защити мой дом от злых сил, наполни любовью и </a:t>
            </a:r>
            <a:r>
              <a:rPr lang="ru-RU" b="1" dirty="0" err="1" smtClean="0">
                <a:solidFill>
                  <a:srgbClr val="7030A0"/>
                </a:solidFill>
              </a:rPr>
              <a:t>счастием</a:t>
            </a:r>
            <a:r>
              <a:rPr lang="ru-RU" b="1" dirty="0" smtClean="0">
                <a:solidFill>
                  <a:srgbClr val="7030A0"/>
                </a:solidFill>
              </a:rPr>
              <a:t>.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200" b="1" smtClean="0">
                <a:solidFill>
                  <a:srgbClr val="002060"/>
                </a:solidFill>
              </a:rPr>
              <a:t>Исследовательская  работа </a:t>
            </a:r>
            <a:br>
              <a:rPr lang="ru-RU" sz="3200" b="1" smtClean="0">
                <a:solidFill>
                  <a:srgbClr val="002060"/>
                </a:solidFill>
              </a:rPr>
            </a:br>
            <a:r>
              <a:rPr lang="ru-RU" sz="3200" b="1" smtClean="0">
                <a:solidFill>
                  <a:srgbClr val="002060"/>
                </a:solidFill>
              </a:rPr>
              <a:t>«Подкова. Истоки  суеверия»</a:t>
            </a:r>
          </a:p>
        </p:txBody>
      </p:sp>
      <p:pic>
        <p:nvPicPr>
          <p:cNvPr id="28676" name="Рисунок 3" descr="IMG_2243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1138" y="3200400"/>
            <a:ext cx="2643187" cy="3524250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3" name="Содержимое 3" descr="IMG_272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828800" y="1558925"/>
            <a:ext cx="6053138" cy="45402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05025" y="495299"/>
            <a:ext cx="5638800" cy="876301"/>
          </a:xfrm>
          <a:solidFill>
            <a:schemeClr val="accent6">
              <a:lumMod val="60000"/>
              <a:lumOff val="40000"/>
            </a:schemeClr>
          </a:solidFill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2800" b="1" smtClean="0">
                <a:solidFill>
                  <a:srgbClr val="002060"/>
                </a:solidFill>
              </a:rPr>
              <a:t>Урок  народоведения</a:t>
            </a:r>
            <a:br>
              <a:rPr lang="ru-RU" sz="2800" b="1" smtClean="0">
                <a:solidFill>
                  <a:srgbClr val="002060"/>
                </a:solidFill>
              </a:rPr>
            </a:br>
            <a:r>
              <a:rPr lang="ru-RU" sz="2800" b="1" smtClean="0">
                <a:solidFill>
                  <a:srgbClr val="0070C0"/>
                </a:solidFill>
              </a:rPr>
              <a:t> «Раз в крещенский вечерок…»</a:t>
            </a:r>
            <a:endParaRPr lang="ru-RU" sz="2800" b="1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9" name="Содержимое 5" descr="IMG_270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25345" y="1524000"/>
            <a:ext cx="6093310" cy="4572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28775" y="457199"/>
            <a:ext cx="5819776" cy="619125"/>
          </a:xfrm>
          <a:solidFill>
            <a:schemeClr val="accent6">
              <a:lumMod val="60000"/>
              <a:lumOff val="40000"/>
            </a:schemeClr>
          </a:solidFill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b="1" smtClean="0">
                <a:solidFill>
                  <a:srgbClr val="002060"/>
                </a:solidFill>
              </a:rPr>
              <a:t>Подблюдные песни</a:t>
            </a:r>
            <a:endParaRPr lang="ru-RU" b="1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343400" y="1019175"/>
            <a:ext cx="4800600" cy="2714625"/>
          </a:xfrm>
        </p:spPr>
        <p:txBody>
          <a:bodyPr>
            <a:normAutofit fontScale="90000"/>
          </a:bodyPr>
          <a:lstStyle/>
          <a:p>
            <a:r>
              <a:rPr lang="ru-RU" sz="3600" b="1" dirty="0" smtClean="0">
                <a:solidFill>
                  <a:schemeClr val="bg2">
                    <a:lumMod val="50000"/>
                  </a:schemeClr>
                </a:solidFill>
                <a:effectLst/>
              </a:rPr>
              <a:t>«Музей </a:t>
            </a:r>
            <a:r>
              <a:rPr lang="ru-RU" sz="3600" b="1" dirty="0">
                <a:solidFill>
                  <a:schemeClr val="bg2">
                    <a:lumMod val="50000"/>
                  </a:schemeClr>
                </a:solidFill>
                <a:effectLst/>
              </a:rPr>
              <a:t>есть высшая инстанция, которая должна и может возвращать жизнь, а не отнимать </a:t>
            </a:r>
            <a:r>
              <a:rPr lang="ru-RU" sz="3600" b="1" dirty="0" smtClean="0">
                <a:solidFill>
                  <a:schemeClr val="bg2">
                    <a:lumMod val="50000"/>
                  </a:schemeClr>
                </a:solidFill>
                <a:effectLst/>
              </a:rPr>
              <a:t>ее»</a:t>
            </a:r>
            <a:endParaRPr lang="ru-RU" sz="3600" b="1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1026" name="Picture 2" descr="C:\Users\Влад\Desktop\Fyodorovnikolaj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935" y="781050"/>
            <a:ext cx="3377696" cy="4118610"/>
          </a:xfrm>
          <a:prstGeom prst="rect">
            <a:avLst/>
          </a:prstGeom>
          <a:noFill/>
          <a:ln>
            <a:solidFill>
              <a:schemeClr val="bg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6228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847725" y="352425"/>
            <a:ext cx="8001000" cy="1924049"/>
          </a:xfrm>
          <a:solidFill>
            <a:schemeClr val="accent6">
              <a:lumMod val="60000"/>
              <a:lumOff val="40000"/>
            </a:schemeClr>
          </a:solidFill>
        </p:spPr>
        <p:txBody>
          <a:bodyPr>
            <a:noAutofit/>
          </a:bodyPr>
          <a:lstStyle/>
          <a:p>
            <a:pPr>
              <a:defRPr/>
            </a:pPr>
            <a:r>
              <a:rPr lang="ru-RU" sz="2400" b="1">
                <a:solidFill>
                  <a:srgbClr val="002060"/>
                </a:solidFill>
              </a:rPr>
              <a:t>В старом быту на Крещение (в ночь с 18 на 19 января) отмечался третий сочельник. Сочельник (канун праздника). Происходит это слово от названия каши- </a:t>
            </a:r>
            <a:r>
              <a:rPr lang="ru-RU" sz="2400" b="1" err="1">
                <a:solidFill>
                  <a:srgbClr val="002060"/>
                </a:solidFill>
              </a:rPr>
              <a:t>коливо</a:t>
            </a:r>
            <a:r>
              <a:rPr lang="ru-RU" sz="2400" b="1">
                <a:solidFill>
                  <a:srgbClr val="002060"/>
                </a:solidFill>
              </a:rPr>
              <a:t> (или сочиво). Отсюда и пошло название праздника- Сочельник.</a:t>
            </a:r>
          </a:p>
        </p:txBody>
      </p:sp>
      <p:pic>
        <p:nvPicPr>
          <p:cNvPr id="3074" name="Picture 2" descr="C:\Users\Учитель_2\Desktop\мои документы\крещение\фото крещение\IMG_266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/>
          </a:blip>
          <a:srcRect/>
          <a:stretch>
            <a:fillRect/>
          </a:stretch>
        </p:blipFill>
        <p:spPr>
          <a:xfrm>
            <a:off x="3105150" y="2359025"/>
            <a:ext cx="3267075" cy="43561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effectLst>
            <a:reflection blurRad="12700" stA="38000" endPos="28000" dist="5000" dir="5400000" sy="-100000" algn="bl" rotWithShape="0"/>
          </a:effectLst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WordArt 1"/>
          <p:cNvSpPr>
            <a:spLocks noChangeArrowheads="1" noChangeShapeType="1" noTextEdit="1"/>
          </p:cNvSpPr>
          <p:nvPr/>
        </p:nvSpPr>
        <p:spPr bwMode="auto">
          <a:xfrm>
            <a:off x="2484438" y="188913"/>
            <a:ext cx="4321175" cy="5762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ru-RU" kern="10" dirty="0">
              <a:ln w="19080" cap="sq">
                <a:solidFill>
                  <a:srgbClr val="99CCFF"/>
                </a:solidFill>
                <a:miter lim="800000"/>
                <a:headEnd/>
                <a:tailEnd/>
              </a:ln>
              <a:solidFill>
                <a:srgbClr val="0066CC"/>
              </a:solidFill>
              <a:effectLst>
                <a:outerShdw dist="17819" dir="2700000" algn="ctr" rotWithShape="0">
                  <a:srgbClr val="990000"/>
                </a:outerShdw>
              </a:effectLst>
              <a:latin typeface="Impact"/>
            </a:endParaRPr>
          </a:p>
        </p:txBody>
      </p:sp>
      <p:pic>
        <p:nvPicPr>
          <p:cNvPr id="1026" name="Picture 2" descr="F:\1 кл\DSC0422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2225" y="677069"/>
            <a:ext cx="6705600" cy="5029200"/>
          </a:xfrm>
          <a:prstGeom prst="rect">
            <a:avLst/>
          </a:prstGeom>
          <a:noFill/>
          <a:ln w="1905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76085"/>
      </p:ext>
    </p:extLst>
  </p:cSld>
  <p:clrMapOvr>
    <a:masterClrMapping/>
  </p:clrMapOvr>
  <p:transition>
    <p:checker dir="vert"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8" name="Rectangle 4"/>
          <p:cNvSpPr>
            <a:spLocks noGrp="1" noChangeArrowheads="1"/>
          </p:cNvSpPr>
          <p:nvPr>
            <p:ph type="title"/>
          </p:nvPr>
        </p:nvSpPr>
        <p:spPr>
          <a:xfrm>
            <a:off x="1228725" y="695324"/>
            <a:ext cx="6391276" cy="676275"/>
          </a:xfrm>
          <a:solidFill>
            <a:schemeClr val="accent6">
              <a:lumMod val="40000"/>
              <a:lumOff val="60000"/>
            </a:schemeClr>
          </a:solidFill>
          <a:ln>
            <a:solidFill>
              <a:srgbClr val="C00000"/>
            </a:solidFill>
          </a:ln>
        </p:spPr>
        <p:txBody>
          <a:bodyPr>
            <a:normAutofit fontScale="90000"/>
          </a:bodyPr>
          <a:lstStyle/>
          <a:p>
            <a:r>
              <a:rPr lang="ru-RU" dirty="0"/>
              <a:t>     </a:t>
            </a:r>
            <a:r>
              <a:rPr lang="ru-RU" dirty="0">
                <a:ln w="3200">
                  <a:solidFill>
                    <a:srgbClr val="C00000">
                      <a:alpha val="25000"/>
                    </a:srgbClr>
                  </a:solidFill>
                  <a:prstDash val="solid"/>
                  <a:round/>
                </a:ln>
                <a:solidFill>
                  <a:srgbClr val="FF0000"/>
                </a:solidFill>
              </a:rPr>
              <a:t>Фольклорные посиделки</a:t>
            </a:r>
          </a:p>
        </p:txBody>
      </p:sp>
      <p:pic>
        <p:nvPicPr>
          <p:cNvPr id="21509" name="Picture 5" descr="посиделки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592263"/>
            <a:ext cx="4090988" cy="3068637"/>
          </a:xfrm>
          <a:prstGeom prst="rect">
            <a:avLst/>
          </a:prstGeom>
          <a:noFill/>
          <a:ln w="1905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0" name="Picture 6" descr="посиделки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2313" y="3180556"/>
            <a:ext cx="3946525" cy="2960688"/>
          </a:xfrm>
          <a:prstGeom prst="rect">
            <a:avLst/>
          </a:prstGeom>
          <a:noFill/>
          <a:ln w="1905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1636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8" name="Picture 6" descr="посиделки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036" y="428625"/>
            <a:ext cx="4022489" cy="3016249"/>
          </a:xfrm>
          <a:prstGeom prst="rect">
            <a:avLst/>
          </a:prstGeom>
          <a:noFill/>
          <a:ln w="1905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9" name="Picture 7" descr="посиделки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0101" y="428625"/>
            <a:ext cx="3899810" cy="2924175"/>
          </a:xfrm>
          <a:prstGeom prst="rect">
            <a:avLst/>
          </a:prstGeom>
          <a:noFill/>
          <a:ln w="1905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60" name="Picture 8" descr="посиделки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3352800"/>
            <a:ext cx="4133850" cy="3101101"/>
          </a:xfrm>
          <a:prstGeom prst="rect">
            <a:avLst/>
          </a:prstGeom>
          <a:noFill/>
          <a:ln w="1905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2814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7" name="Содержимое 3" descr="IMG_111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42925" y="1520677"/>
            <a:ext cx="4300538" cy="3225947"/>
          </a:xfrm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24074" y="742950"/>
            <a:ext cx="5829301" cy="628649"/>
          </a:xfrm>
          <a:solidFill>
            <a:schemeClr val="accent6">
              <a:lumMod val="60000"/>
              <a:lumOff val="40000"/>
            </a:schemeClr>
          </a:solidFill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600" b="1" smtClean="0">
                <a:solidFill>
                  <a:srgbClr val="002060"/>
                </a:solidFill>
              </a:rPr>
              <a:t>Масленичные   частушки</a:t>
            </a:r>
            <a:endParaRPr lang="ru-RU" sz="3600" b="1">
              <a:solidFill>
                <a:srgbClr val="002060"/>
              </a:solidFill>
            </a:endParaRPr>
          </a:p>
        </p:txBody>
      </p:sp>
      <p:pic>
        <p:nvPicPr>
          <p:cNvPr id="4" name="Содержимое 5" descr="IMG_1136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5188786" y="1895474"/>
            <a:ext cx="3451977" cy="46021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3" name="Содержимое 3" descr="IMG_1143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2466975" y="2173013"/>
            <a:ext cx="5310188" cy="39833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04900" y="304800"/>
            <a:ext cx="7581900" cy="1590674"/>
          </a:xfrm>
          <a:solidFill>
            <a:schemeClr val="accent6">
              <a:lumMod val="60000"/>
              <a:lumOff val="40000"/>
            </a:schemeClr>
          </a:solidFill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200" b="1" dirty="0" smtClean="0">
                <a:solidFill>
                  <a:srgbClr val="002060"/>
                </a:solidFill>
              </a:rPr>
              <a:t>Обряд «Сжигание чучела»</a:t>
            </a:r>
            <a:r>
              <a:rPr lang="ru-RU" sz="3200" b="1" dirty="0" smtClean="0">
                <a:solidFill>
                  <a:srgbClr val="0070C0"/>
                </a:solidFill>
              </a:rPr>
              <a:t/>
            </a:r>
            <a:br>
              <a:rPr lang="ru-RU" sz="3200" b="1" dirty="0" smtClean="0">
                <a:solidFill>
                  <a:srgbClr val="0070C0"/>
                </a:solidFill>
              </a:rPr>
            </a:br>
            <a:r>
              <a:rPr lang="ru-RU" sz="3200" dirty="0" smtClean="0">
                <a:solidFill>
                  <a:srgbClr val="0070C0"/>
                </a:solidFill>
              </a:rPr>
              <a:t> Дети  поют  песню «</a:t>
            </a:r>
            <a:r>
              <a:rPr lang="ru-RU" sz="3200" dirty="0" err="1" smtClean="0">
                <a:solidFill>
                  <a:srgbClr val="0070C0"/>
                </a:solidFill>
              </a:rPr>
              <a:t>Маслена</a:t>
            </a:r>
            <a:r>
              <a:rPr lang="ru-RU" sz="3200" dirty="0" smtClean="0">
                <a:solidFill>
                  <a:srgbClr val="0070C0"/>
                </a:solidFill>
              </a:rPr>
              <a:t>, </a:t>
            </a:r>
            <a:r>
              <a:rPr lang="ru-RU" sz="3200" dirty="0" err="1" smtClean="0">
                <a:solidFill>
                  <a:srgbClr val="0070C0"/>
                </a:solidFill>
              </a:rPr>
              <a:t>маслена</a:t>
            </a:r>
            <a:r>
              <a:rPr lang="ru-RU" sz="3200" dirty="0" smtClean="0">
                <a:solidFill>
                  <a:srgbClr val="0070C0"/>
                </a:solidFill>
              </a:rPr>
              <a:t>, где ж  это видно..»</a:t>
            </a:r>
            <a:endParaRPr lang="ru-RU" sz="3200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290887" y="323849"/>
            <a:ext cx="3052764" cy="590551"/>
          </a:xfrm>
          <a:solidFill>
            <a:schemeClr val="accent6">
              <a:lumMod val="40000"/>
              <a:lumOff val="60000"/>
            </a:schemeClr>
          </a:solidFill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bg2"/>
                </a:solidFill>
              </a:rPr>
              <a:t>                     </a:t>
            </a:r>
            <a:r>
              <a:rPr lang="ru-RU" dirty="0" smtClean="0">
                <a:solidFill>
                  <a:schemeClr val="bg1"/>
                </a:solidFill>
              </a:rPr>
              <a:t>Иван Купала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2050" name="Picture 2" descr="F:\Фото Иван Купала\IMG_372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696" y="1340555"/>
            <a:ext cx="4852553" cy="3624438"/>
          </a:xfrm>
          <a:prstGeom prst="rect">
            <a:avLst/>
          </a:prstGeom>
          <a:noFill/>
          <a:ln w="1905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F:\Фото Иван Купала\IMG_362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6138" y="1857375"/>
            <a:ext cx="4935208" cy="3686174"/>
          </a:xfrm>
          <a:prstGeom prst="rect">
            <a:avLst/>
          </a:prstGeom>
          <a:noFill/>
          <a:ln w="1905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6707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950" y="1647824"/>
            <a:ext cx="4219575" cy="3164681"/>
          </a:xfrm>
          <a:ln w="19050">
            <a:solidFill>
              <a:schemeClr val="accent1"/>
            </a:solidFill>
          </a:ln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600200" y="323850"/>
            <a:ext cx="6505575" cy="1085850"/>
          </a:xfrm>
          <a:solidFill>
            <a:schemeClr val="accent6">
              <a:lumMod val="40000"/>
              <a:lumOff val="60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ru-RU" sz="3600" dirty="0" smtClean="0">
                <a:solidFill>
                  <a:schemeClr val="bg2"/>
                </a:solidFill>
              </a:rPr>
              <a:t>Литературное   кафе </a:t>
            </a:r>
            <a:br>
              <a:rPr lang="ru-RU" sz="3600" dirty="0" smtClean="0">
                <a:solidFill>
                  <a:schemeClr val="bg2"/>
                </a:solidFill>
              </a:rPr>
            </a:br>
            <a:r>
              <a:rPr lang="ru-RU" sz="3600" dirty="0" smtClean="0">
                <a:solidFill>
                  <a:srgbClr val="C00000"/>
                </a:solidFill>
              </a:rPr>
              <a:t>« Любитель </a:t>
            </a:r>
            <a:r>
              <a:rPr lang="ru-RU" sz="3600" smtClean="0">
                <a:solidFill>
                  <a:srgbClr val="C00000"/>
                </a:solidFill>
              </a:rPr>
              <a:t>русского слова» </a:t>
            </a:r>
            <a:endParaRPr lang="ru-RU" sz="3600" dirty="0">
              <a:solidFill>
                <a:srgbClr val="C00000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6150" y="2895600"/>
            <a:ext cx="4292600" cy="3219450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98546676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292526" y="2225080"/>
            <a:ext cx="4227513" cy="3170635"/>
          </a:xfrm>
          <a:ln w="19050">
            <a:solidFill>
              <a:schemeClr val="accent1"/>
            </a:solidFill>
          </a:ln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25" y="838201"/>
            <a:ext cx="5362574" cy="4021930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73410679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438276" y="200024"/>
            <a:ext cx="6600824" cy="1171575"/>
          </a:xfrm>
          <a:solidFill>
            <a:schemeClr val="accent6">
              <a:lumMod val="60000"/>
              <a:lumOff val="40000"/>
            </a:schemeClr>
          </a:solidFill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ru-RU" b="1" smtClean="0">
                <a:solidFill>
                  <a:srgbClr val="002060"/>
                </a:solidFill>
              </a:rPr>
              <a:t>             Мини-словари  территориальной лексики</a:t>
            </a:r>
            <a:endParaRPr lang="ru-RU" b="1">
              <a:solidFill>
                <a:srgbClr val="002060"/>
              </a:solidFill>
            </a:endParaRPr>
          </a:p>
        </p:txBody>
      </p:sp>
      <p:pic>
        <p:nvPicPr>
          <p:cNvPr id="4" name="Picture 5" descr="DSC01715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064" t="4630" r="2126" b="3780"/>
          <a:stretch>
            <a:fillRect/>
          </a:stretch>
        </p:blipFill>
        <p:spPr>
          <a:xfrm>
            <a:off x="1759860" y="1476375"/>
            <a:ext cx="6443430" cy="4572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52675" y="552449"/>
            <a:ext cx="5391149" cy="904875"/>
          </a:xfrm>
          <a:solidFill>
            <a:schemeClr val="accent6">
              <a:lumMod val="60000"/>
              <a:lumOff val="40000"/>
            </a:schemeClr>
          </a:solidFill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200" b="1" dirty="0" smtClean="0">
                <a:solidFill>
                  <a:srgbClr val="002060"/>
                </a:solidFill>
              </a:rPr>
              <a:t>Школьный музей</a:t>
            </a:r>
            <a:br>
              <a:rPr lang="ru-RU" sz="3200" b="1" dirty="0" smtClean="0">
                <a:solidFill>
                  <a:srgbClr val="002060"/>
                </a:solidFill>
              </a:rPr>
            </a:br>
            <a:r>
              <a:rPr lang="ru-RU" sz="3200" b="1" dirty="0" smtClean="0">
                <a:solidFill>
                  <a:srgbClr val="002060"/>
                </a:solidFill>
              </a:rPr>
              <a:t> «Старая  Смоленская  дорога»</a:t>
            </a:r>
            <a:endParaRPr lang="ru-RU" sz="3200" b="1" dirty="0">
              <a:solidFill>
                <a:srgbClr val="002060"/>
              </a:solidFill>
            </a:endParaRPr>
          </a:p>
        </p:txBody>
      </p:sp>
      <p:pic>
        <p:nvPicPr>
          <p:cNvPr id="4" name="Picture 6" descr="DSC0172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0600" y="1866900"/>
            <a:ext cx="4710000" cy="3533775"/>
          </a:xfrm>
          <a:prstGeom prst="rect">
            <a:avLst/>
          </a:prstGeom>
          <a:noFill/>
          <a:ln w="1905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 descr="DSC01724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50" y="1912144"/>
            <a:ext cx="3267074" cy="2450305"/>
          </a:xfrm>
          <a:prstGeom prst="rect">
            <a:avLst/>
          </a:prstGeom>
          <a:noFill/>
          <a:ln w="1905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6.AV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4000" y="1524000"/>
            <a:ext cx="6096000" cy="4572000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085849" y="409575"/>
            <a:ext cx="7562851" cy="981075"/>
          </a:xfrm>
          <a:solidFill>
            <a:schemeClr val="accent6">
              <a:lumMod val="40000"/>
              <a:lumOff val="60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ru-RU" sz="2800" dirty="0" smtClean="0">
                <a:solidFill>
                  <a:schemeClr val="bg1"/>
                </a:solidFill>
              </a:rPr>
              <a:t>Кошелева </a:t>
            </a:r>
            <a:r>
              <a:rPr lang="ru-RU" sz="2800" dirty="0" err="1" smtClean="0">
                <a:solidFill>
                  <a:schemeClr val="bg1"/>
                </a:solidFill>
              </a:rPr>
              <a:t>Соломония</a:t>
            </a:r>
            <a:r>
              <a:rPr lang="ru-RU" sz="2800" dirty="0" smtClean="0">
                <a:solidFill>
                  <a:schemeClr val="bg1"/>
                </a:solidFill>
              </a:rPr>
              <a:t> – мастерица прядения на веретене</a:t>
            </a:r>
            <a:endParaRPr lang="ru-RU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188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266825" y="123825"/>
            <a:ext cx="6848475" cy="1219200"/>
          </a:xfrm>
          <a:solidFill>
            <a:schemeClr val="accent6">
              <a:lumMod val="60000"/>
              <a:lumOff val="40000"/>
            </a:schemeClr>
          </a:solidFill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ru-RU" b="1" smtClean="0">
                <a:solidFill>
                  <a:srgbClr val="002060"/>
                </a:solidFill>
              </a:rPr>
              <a:t>Выставка </a:t>
            </a:r>
            <a:br>
              <a:rPr lang="ru-RU" b="1" smtClean="0">
                <a:solidFill>
                  <a:srgbClr val="002060"/>
                </a:solidFill>
              </a:rPr>
            </a:br>
            <a:r>
              <a:rPr lang="ru-RU" b="1" smtClean="0">
                <a:solidFill>
                  <a:srgbClr val="002060"/>
                </a:solidFill>
              </a:rPr>
              <a:t>«Фольклор  родного  края»</a:t>
            </a:r>
            <a:endParaRPr lang="ru-RU" b="1">
              <a:solidFill>
                <a:srgbClr val="002060"/>
              </a:solidFill>
            </a:endParaRPr>
          </a:p>
        </p:txBody>
      </p:sp>
      <p:pic>
        <p:nvPicPr>
          <p:cNvPr id="4" name="Picture 5" descr="DSC01719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857500" y="1524000"/>
            <a:ext cx="3429000" cy="4572000"/>
          </a:xfrm>
          <a:ln w="190500" cap="sq">
            <a:solidFill>
              <a:srgbClr val="C8C6BD"/>
            </a:solidFill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2" descr="C:\Documents and Settings\Владелец\Рабочий стол\музейный урок\DSC0126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133475" y="685800"/>
            <a:ext cx="7200900" cy="54006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009650" y="123825"/>
            <a:ext cx="6848475" cy="1219200"/>
          </a:xfrm>
          <a:solidFill>
            <a:schemeClr val="accent6">
              <a:lumMod val="60000"/>
              <a:lumOff val="40000"/>
            </a:schemeClr>
          </a:solidFill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ru-RU" b="1" smtClean="0">
                <a:solidFill>
                  <a:srgbClr val="002060"/>
                </a:solidFill>
              </a:rPr>
              <a:t>Статья в районной газете </a:t>
            </a:r>
            <a:br>
              <a:rPr lang="ru-RU" b="1" smtClean="0">
                <a:solidFill>
                  <a:srgbClr val="002060"/>
                </a:solidFill>
              </a:rPr>
            </a:br>
            <a:r>
              <a:rPr lang="ru-RU" b="1" smtClean="0">
                <a:solidFill>
                  <a:srgbClr val="002060"/>
                </a:solidFill>
              </a:rPr>
              <a:t>«Край Дорогобужский»</a:t>
            </a:r>
            <a:endParaRPr lang="ru-RU" b="1">
              <a:solidFill>
                <a:srgbClr val="002060"/>
              </a:solidFill>
            </a:endParaRPr>
          </a:p>
        </p:txBody>
      </p:sp>
      <p:pic>
        <p:nvPicPr>
          <p:cNvPr id="4" name="Picture 4" descr="DSC01718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524000" y="1524000"/>
            <a:ext cx="6096000" cy="4572000"/>
          </a:xfrm>
          <a:ln w="190500" cap="sq">
            <a:solidFill>
              <a:srgbClr val="C8C6BD"/>
            </a:solidFill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2" name="Rectangle 4"/>
          <p:cNvSpPr>
            <a:spLocks noGrp="1" noChangeArrowheads="1"/>
          </p:cNvSpPr>
          <p:nvPr>
            <p:ph type="title"/>
          </p:nvPr>
        </p:nvSpPr>
        <p:spPr>
          <a:solidFill>
            <a:schemeClr val="accent6">
              <a:lumMod val="60000"/>
              <a:lumOff val="40000"/>
            </a:schemeClr>
          </a:solidFill>
        </p:spPr>
        <p:txBody>
          <a:bodyPr/>
          <a:lstStyle/>
          <a:p>
            <a:pPr algn="ctr">
              <a:defRPr/>
            </a:pPr>
            <a:r>
              <a:rPr lang="ru-RU" sz="3600" b="1">
                <a:solidFill>
                  <a:srgbClr val="002060"/>
                </a:solidFill>
              </a:rPr>
              <a:t>Выступление </a:t>
            </a:r>
            <a:r>
              <a:rPr lang="ru-RU" sz="3600" b="1" smtClean="0">
                <a:solidFill>
                  <a:srgbClr val="002060"/>
                </a:solidFill>
              </a:rPr>
              <a:t> </a:t>
            </a:r>
            <a:r>
              <a:rPr lang="ru-RU" sz="3600" b="1" err="1" smtClean="0">
                <a:solidFill>
                  <a:srgbClr val="002060"/>
                </a:solidFill>
              </a:rPr>
              <a:t>Бодренковой</a:t>
            </a:r>
            <a:r>
              <a:rPr lang="ru-RU" sz="3600" b="1" smtClean="0">
                <a:solidFill>
                  <a:srgbClr val="002060"/>
                </a:solidFill>
              </a:rPr>
              <a:t>  Дианы на  </a:t>
            </a:r>
            <a:r>
              <a:rPr lang="ru-RU" sz="3600" b="1">
                <a:solidFill>
                  <a:srgbClr val="002060"/>
                </a:solidFill>
              </a:rPr>
              <a:t>Дне </a:t>
            </a:r>
            <a:r>
              <a:rPr lang="ru-RU" sz="3600" b="1" smtClean="0">
                <a:solidFill>
                  <a:srgbClr val="002060"/>
                </a:solidFill>
              </a:rPr>
              <a:t> науки</a:t>
            </a:r>
            <a:endParaRPr lang="ru-RU" sz="3600" b="1">
              <a:solidFill>
                <a:srgbClr val="002060"/>
              </a:solidFill>
            </a:endParaRPr>
          </a:p>
        </p:txBody>
      </p:sp>
      <p:pic>
        <p:nvPicPr>
          <p:cNvPr id="27653" name="Picture 5" descr="бодренкова  костюм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38388" y="1557338"/>
            <a:ext cx="3563937" cy="475138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DSC0263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34949" y="1952624"/>
            <a:ext cx="4330701" cy="32480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90550" y="352424"/>
            <a:ext cx="8267700" cy="1095375"/>
          </a:xfrm>
          <a:solidFill>
            <a:schemeClr val="accent6">
              <a:lumMod val="60000"/>
              <a:lumOff val="40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ru-RU" sz="2400" dirty="0" smtClean="0">
                <a:solidFill>
                  <a:srgbClr val="C00000"/>
                </a:solidFill>
              </a:rPr>
              <a:t>Выступление  на  международной научно-практической конференции «Русский фольклор: проблемы исследования и преподавания в современной школе»</a:t>
            </a:r>
            <a:endParaRPr lang="ru-RU" sz="2400" dirty="0">
              <a:solidFill>
                <a:srgbClr val="C00000"/>
              </a:solidFill>
            </a:endParaRPr>
          </a:p>
        </p:txBody>
      </p:sp>
      <p:pic>
        <p:nvPicPr>
          <p:cNvPr id="5" name="Рисунок 4" descr="DSC0263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03775" y="3152776"/>
            <a:ext cx="4140200" cy="31051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838200" y="495300"/>
            <a:ext cx="6076950" cy="790575"/>
          </a:xfrm>
          <a:solidFill>
            <a:schemeClr val="accent6">
              <a:lumMod val="40000"/>
              <a:lumOff val="60000"/>
            </a:schemeClr>
          </a:solidFill>
        </p:spPr>
        <p:txBody>
          <a:bodyPr>
            <a:normAutofit fontScale="90000"/>
          </a:bodyPr>
          <a:lstStyle/>
          <a:p>
            <a:r>
              <a:rPr lang="ru-RU" sz="2400" dirty="0" smtClean="0">
                <a:solidFill>
                  <a:schemeClr val="bg1"/>
                </a:solidFill>
              </a:rPr>
              <a:t>Выступление на областном 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smtClean="0">
                <a:solidFill>
                  <a:schemeClr val="bg1"/>
                </a:solidFill>
              </a:rPr>
              <a:t>форуме  победителей профессиональных конкурсов</a:t>
            </a:r>
            <a:endParaRPr lang="ru-RU" sz="2400" dirty="0">
              <a:solidFill>
                <a:schemeClr val="bg1"/>
              </a:solidFill>
            </a:endParaRPr>
          </a:p>
        </p:txBody>
      </p:sp>
      <p:pic>
        <p:nvPicPr>
          <p:cNvPr id="1026" name="Picture 2" descr="G:\фото Усвятье\IMG_342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" y="1579224"/>
            <a:ext cx="5122251" cy="29927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20000"/>
                <a:lumOff val="8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7" name="Picture 3" descr="G:\фото Усвятье\IMG_343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8625" y="3219453"/>
            <a:ext cx="4762497" cy="31749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20000"/>
                <a:lumOff val="8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293057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708024" y="409574"/>
            <a:ext cx="7978775" cy="962025"/>
          </a:xfrm>
          <a:solidFill>
            <a:schemeClr val="accent6">
              <a:lumMod val="40000"/>
              <a:lumOff val="60000"/>
            </a:schemeClr>
          </a:solidFill>
          <a:ln>
            <a:solidFill>
              <a:srgbClr val="FF0000"/>
            </a:solidFill>
          </a:ln>
        </p:spPr>
        <p:txBody>
          <a:bodyPr>
            <a:normAutofit/>
          </a:bodyPr>
          <a:lstStyle/>
          <a:p>
            <a:pPr algn="ctr"/>
            <a:r>
              <a:rPr lang="ru-RU" sz="2400" dirty="0" smtClean="0">
                <a:ln w="3200">
                  <a:solidFill>
                    <a:sysClr val="windowText" lastClr="000000">
                      <a:alpha val="25000"/>
                    </a:sysClr>
                  </a:solidFill>
                  <a:prstDash val="solid"/>
                  <a:round/>
                </a:ln>
                <a:solidFill>
                  <a:srgbClr val="C00000"/>
                </a:solidFill>
              </a:rPr>
              <a:t>Центральная библиотека г. Дорогобуж</a:t>
            </a:r>
            <a:r>
              <a:rPr lang="ru-RU" sz="2400" dirty="0">
                <a:ln w="3200">
                  <a:solidFill>
                    <a:sysClr val="windowText" lastClr="000000">
                      <a:alpha val="25000"/>
                    </a:sysClr>
                  </a:solidFill>
                  <a:prstDash val="solid"/>
                  <a:round/>
                </a:ln>
                <a:solidFill>
                  <a:srgbClr val="C00000"/>
                </a:solidFill>
              </a:rPr>
              <a:t/>
            </a:r>
            <a:br>
              <a:rPr lang="ru-RU" sz="2400" dirty="0">
                <a:ln w="3200">
                  <a:solidFill>
                    <a:sysClr val="windowText" lastClr="000000">
                      <a:alpha val="25000"/>
                    </a:sysClr>
                  </a:solidFill>
                  <a:prstDash val="solid"/>
                  <a:round/>
                </a:ln>
                <a:solidFill>
                  <a:srgbClr val="C00000"/>
                </a:solidFill>
              </a:rPr>
            </a:br>
            <a:r>
              <a:rPr lang="ru-RU" sz="2400" dirty="0" smtClean="0">
                <a:ln w="3200">
                  <a:solidFill>
                    <a:sysClr val="windowText" lastClr="000000">
                      <a:alpha val="25000"/>
                    </a:sysClr>
                  </a:solidFill>
                  <a:prstDash val="solid"/>
                  <a:round/>
                </a:ln>
                <a:solidFill>
                  <a:srgbClr val="C00000"/>
                </a:solidFill>
              </a:rPr>
              <a:t>Выступление на празднике «Слов русских золотая россыпь»</a:t>
            </a:r>
            <a:endParaRPr lang="ru-RU" sz="2400" dirty="0">
              <a:ln w="3200">
                <a:solidFill>
                  <a:sysClr val="windowText" lastClr="000000">
                    <a:alpha val="25000"/>
                  </a:sysClr>
                </a:solidFill>
                <a:prstDash val="solid"/>
                <a:round/>
              </a:ln>
              <a:solidFill>
                <a:srgbClr val="C00000"/>
              </a:solidFill>
            </a:endParaRPr>
          </a:p>
        </p:txBody>
      </p:sp>
      <p:pic>
        <p:nvPicPr>
          <p:cNvPr id="2050" name="Picture 2" descr="F:\фото фольклор\DSC0260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025" y="1562099"/>
            <a:ext cx="7531100" cy="5648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8687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Содержимое 1"/>
          <p:cNvSpPr>
            <a:spLocks noGrp="1"/>
          </p:cNvSpPr>
          <p:nvPr>
            <p:ph idx="1"/>
          </p:nvPr>
        </p:nvSpPr>
        <p:spPr>
          <a:xfrm>
            <a:off x="885825" y="1133475"/>
            <a:ext cx="7800975" cy="4419600"/>
          </a:xfrm>
          <a:solidFill>
            <a:schemeClr val="accent6">
              <a:lumMod val="60000"/>
              <a:lumOff val="40000"/>
            </a:schemeClr>
          </a:solidFill>
        </p:spPr>
        <p:txBody>
          <a:bodyPr/>
          <a:lstStyle/>
          <a:p>
            <a:pPr algn="ctr">
              <a:defRPr/>
            </a:pPr>
            <a:r>
              <a:rPr lang="ru-RU" sz="4000" b="1" dirty="0" smtClean="0">
                <a:solidFill>
                  <a:srgbClr val="002060"/>
                </a:solidFill>
              </a:rPr>
              <a:t>Что делает нас гражданами своей страны? </a:t>
            </a:r>
          </a:p>
          <a:p>
            <a:pPr algn="ctr">
              <a:defRPr/>
            </a:pPr>
            <a:r>
              <a:rPr lang="ru-RU" sz="4000" b="1" dirty="0" smtClean="0">
                <a:solidFill>
                  <a:srgbClr val="002060"/>
                </a:solidFill>
              </a:rPr>
              <a:t>Любовь к языку, память о прошлом, русский дух и, конечно же, знание традиций, обрядов, фольклора. </a:t>
            </a:r>
          </a:p>
          <a:p>
            <a:pPr algn="ctr">
              <a:defRPr/>
            </a:pPr>
            <a:endParaRPr lang="ru-RU" sz="40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2329160"/>
            <a:ext cx="928850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Спасибо за внимание!</a:t>
            </a:r>
            <a:endParaRPr lang="ru-RU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2194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Заголовок 1"/>
          <p:cNvSpPr>
            <a:spLocks noGrp="1"/>
          </p:cNvSpPr>
          <p:nvPr>
            <p:ph type="title" sz="quarter" idx="4294967295"/>
          </p:nvPr>
        </p:nvSpPr>
        <p:spPr>
          <a:xfrm>
            <a:off x="2362200" y="390524"/>
            <a:ext cx="4829175" cy="695325"/>
          </a:xfrm>
          <a:solidFill>
            <a:schemeClr val="accent6">
              <a:lumMod val="40000"/>
              <a:lumOff val="60000"/>
            </a:schemeClr>
          </a:solidFill>
        </p:spPr>
        <p:txBody>
          <a:bodyPr>
            <a:normAutofit fontScale="90000"/>
          </a:bodyPr>
          <a:lstStyle/>
          <a:p>
            <a:pPr algn="ctr"/>
            <a:r>
              <a:rPr lang="ru-RU" sz="4000" dirty="0">
                <a:solidFill>
                  <a:schemeClr val="bg1"/>
                </a:solidFill>
              </a:rPr>
              <a:t> </a:t>
            </a:r>
            <a:r>
              <a:rPr lang="ru-RU" sz="4000" dirty="0" smtClean="0">
                <a:solidFill>
                  <a:schemeClr val="bg1"/>
                </a:solidFill>
              </a:rPr>
              <a:t>Социальные проекты</a:t>
            </a:r>
            <a:endParaRPr lang="ru-RU" sz="4000" dirty="0">
              <a:solidFill>
                <a:schemeClr val="bg1"/>
              </a:solidFill>
            </a:endParaRPr>
          </a:p>
        </p:txBody>
      </p:sp>
      <p:pic>
        <p:nvPicPr>
          <p:cNvPr id="9219" name="Picture 6" descr="C:\Users\Учитель_2\Desktop\для стенда лагерь\Новая папка\DSC06431.JPG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8313" y="1412875"/>
            <a:ext cx="2914650" cy="2185988"/>
          </a:xfrm>
          <a:noFill/>
        </p:spPr>
      </p:pic>
      <p:pic>
        <p:nvPicPr>
          <p:cNvPr id="9220" name="Picture 4" descr="C:\Users\Учитель_2\Desktop\для стенда лагерь\Новая папка\DSC06892.JPG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3850" y="4365625"/>
            <a:ext cx="2914650" cy="2187575"/>
          </a:xfrm>
          <a:noFill/>
        </p:spPr>
      </p:pic>
      <p:pic>
        <p:nvPicPr>
          <p:cNvPr id="9221" name="Picture 5" descr="C:\Users\Учитель_2\Desktop\для стенда лагерь\Новая папка\DSC06898.JPG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724525" y="4076700"/>
            <a:ext cx="2908300" cy="2187575"/>
          </a:xfrm>
          <a:noFill/>
        </p:spPr>
      </p:pic>
      <p:pic>
        <p:nvPicPr>
          <p:cNvPr id="9222" name="Picture 2" descr="E:\защита портфолио\DSC08431.JPG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35600" y="1412875"/>
            <a:ext cx="2914650" cy="2185988"/>
          </a:xfrm>
          <a:noFill/>
        </p:spPr>
      </p:pic>
      <p:pic>
        <p:nvPicPr>
          <p:cNvPr id="11268" name="Picture 13" descr="IMG_272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538" y="2492375"/>
            <a:ext cx="4186237" cy="2979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49897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95300" y="1524000"/>
            <a:ext cx="8229600" cy="4572000"/>
          </a:xfrm>
        </p:spPr>
        <p:txBody>
          <a:bodyPr/>
          <a:lstStyle/>
          <a:p>
            <a:r>
              <a:rPr lang="ru-RU" sz="3600" b="1" dirty="0">
                <a:solidFill>
                  <a:schemeClr val="bg1"/>
                </a:solidFill>
              </a:rPr>
              <a:t>ф</a:t>
            </a:r>
            <a:r>
              <a:rPr lang="ru-RU" sz="3600" b="1" dirty="0" smtClean="0">
                <a:solidFill>
                  <a:schemeClr val="bg1"/>
                </a:solidFill>
              </a:rPr>
              <a:t>ормирование </a:t>
            </a:r>
            <a:r>
              <a:rPr lang="ru-RU" sz="3600" b="1" dirty="0">
                <a:solidFill>
                  <a:schemeClr val="bg1"/>
                </a:solidFill>
              </a:rPr>
              <a:t>у учащихся  патриотических чувств, представлений об истории и традициях русского народа своего края, знакомство с народной культурой</a:t>
            </a:r>
            <a:r>
              <a:rPr lang="ru-RU" sz="3600" b="1" dirty="0" smtClean="0">
                <a:solidFill>
                  <a:schemeClr val="bg1"/>
                </a:solidFill>
              </a:rPr>
              <a:t>.</a:t>
            </a:r>
            <a:endParaRPr lang="ru-RU" sz="3600" b="1" dirty="0">
              <a:solidFill>
                <a:schemeClr val="bg1"/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247900" y="266700"/>
            <a:ext cx="5943600" cy="1133474"/>
          </a:xfrm>
          <a:solidFill>
            <a:schemeClr val="accent6">
              <a:lumMod val="40000"/>
              <a:lumOff val="60000"/>
            </a:schemeClr>
          </a:solidFill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 </a:t>
            </a:r>
            <a:r>
              <a:rPr lang="ru-RU" dirty="0" smtClean="0">
                <a:solidFill>
                  <a:schemeClr val="bg2"/>
                </a:solidFill>
              </a:rPr>
              <a:t>Цель работы объединения «ИСТОКИ»:</a:t>
            </a:r>
            <a:endParaRPr lang="ru-RU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1568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Рисунок 3" descr="сентябрь08-март09 371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39874" y="923418"/>
            <a:ext cx="6188076" cy="46410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1892299" y="266700"/>
            <a:ext cx="5070476" cy="58477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lvl="0" algn="ctr" fontAlgn="auto">
              <a:spcAft>
                <a:spcPts val="0"/>
              </a:spcAft>
              <a:defRPr/>
            </a:pPr>
            <a:r>
              <a:rPr lang="ru-RU" sz="3200" b="1" spc="-100" dirty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srgbClr val="9C85C0">
                    <a:lumMod val="50000"/>
                  </a:srgbClr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Constantia"/>
                <a:ea typeface="+mj-ea"/>
                <a:cs typeface="+mj-cs"/>
              </a:rPr>
              <a:t>Фольклорная экспедиция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09750" y="561974"/>
            <a:ext cx="6076949" cy="1200151"/>
          </a:xfrm>
          <a:solidFill>
            <a:schemeClr val="accent6">
              <a:lumMod val="60000"/>
              <a:lumOff val="40000"/>
            </a:schemeClr>
          </a:solidFill>
        </p:spPr>
        <p:txBody>
          <a:bodyPr>
            <a:noAutofit/>
          </a:bodyPr>
          <a:lstStyle/>
          <a:p>
            <a:pPr algn="ctr">
              <a:defRPr/>
            </a:pPr>
            <a:r>
              <a:rPr lang="ru-RU" sz="4000" b="1" dirty="0" smtClean="0">
                <a:solidFill>
                  <a:srgbClr val="002060"/>
                </a:solidFill>
              </a:rPr>
              <a:t>Социальный проект</a:t>
            </a:r>
            <a:br>
              <a:rPr lang="ru-RU" sz="4000" b="1" dirty="0" smtClean="0">
                <a:solidFill>
                  <a:srgbClr val="002060"/>
                </a:solidFill>
              </a:rPr>
            </a:br>
            <a:r>
              <a:rPr lang="ru-RU" sz="4000" b="1" dirty="0" smtClean="0">
                <a:solidFill>
                  <a:srgbClr val="002060"/>
                </a:solidFill>
              </a:rPr>
              <a:t> «Живи, Святой ручей!»</a:t>
            </a:r>
            <a:endParaRPr lang="ru-RU" sz="4000" b="1" dirty="0">
              <a:solidFill>
                <a:srgbClr val="002060"/>
              </a:solidFill>
            </a:endParaRPr>
          </a:p>
        </p:txBody>
      </p:sp>
      <p:pic>
        <p:nvPicPr>
          <p:cNvPr id="3" name="Picture 5" descr="IMG_1585"/>
          <p:cNvPicPr>
            <a:picLocks noChangeAspect="1" noChangeArrowheads="1"/>
          </p:cNvPicPr>
          <p:nvPr/>
        </p:nvPicPr>
        <p:blipFill>
          <a:blip r:embed="rId2" cstate="print">
            <a:lum bright="-6000" contrast="-6000"/>
          </a:blip>
          <a:srcRect/>
          <a:stretch>
            <a:fillRect/>
          </a:stretch>
        </p:blipFill>
        <p:spPr bwMode="auto">
          <a:xfrm>
            <a:off x="576511" y="1978546"/>
            <a:ext cx="3133725" cy="41767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Picture 4" descr="IMG_1537"/>
          <p:cNvPicPr>
            <a:picLocks noChangeAspect="1" noChangeArrowheads="1"/>
          </p:cNvPicPr>
          <p:nvPr/>
        </p:nvPicPr>
        <p:blipFill>
          <a:blip r:embed="rId3" cstate="print">
            <a:lum bright="-12000" contrast="30000"/>
          </a:blip>
          <a:srcRect/>
          <a:stretch>
            <a:fillRect/>
          </a:stretch>
        </p:blipFill>
        <p:spPr bwMode="auto">
          <a:xfrm>
            <a:off x="3969302" y="2324099"/>
            <a:ext cx="4917523" cy="36877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4"/>
          <p:cNvPicPr>
            <a:picLocks noChangeAspect="1" noChangeArrowheads="1"/>
          </p:cNvPicPr>
          <p:nvPr/>
        </p:nvPicPr>
        <p:blipFill>
          <a:blip r:embed="rId2" cstate="print">
            <a:lum bright="24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35" t="34187" r="8023" b="33060"/>
          <a:stretch>
            <a:fillRect/>
          </a:stretch>
        </p:blipFill>
        <p:spPr bwMode="auto">
          <a:xfrm>
            <a:off x="376238" y="347663"/>
            <a:ext cx="4391025" cy="3390900"/>
          </a:xfrm>
          <a:prstGeom prst="rect">
            <a:avLst/>
          </a:prstGeom>
          <a:noFill/>
          <a:ln w="9525">
            <a:solidFill>
              <a:srgbClr val="00008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483" name="Text Box 5"/>
          <p:cNvSpPr txBox="1">
            <a:spLocks noChangeArrowheads="1"/>
          </p:cNvSpPr>
          <p:nvPr/>
        </p:nvSpPr>
        <p:spPr bwMode="auto">
          <a:xfrm>
            <a:off x="5048250" y="276225"/>
            <a:ext cx="3762375" cy="581697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  <a:latin typeface="Tahoma" pitchFamily="34" charset="0"/>
              </a:rPr>
              <a:t>«… Там вода быстрая и чистая, как слеза, идущая, кажется, из самых глубин земли.»</a:t>
            </a:r>
          </a:p>
          <a:p>
            <a:pPr>
              <a:spcBef>
                <a:spcPct val="50000"/>
              </a:spcBef>
              <a:defRPr/>
            </a:pPr>
            <a:r>
              <a:rPr lang="ru-RU" sz="2400" dirty="0" smtClean="0">
                <a:latin typeface="Tahoma" pitchFamily="34" charset="0"/>
              </a:rPr>
              <a:t>  </a:t>
            </a:r>
            <a:r>
              <a:rPr lang="ru-RU" sz="2800" b="1" i="1" dirty="0">
                <a:solidFill>
                  <a:schemeClr val="accent5">
                    <a:lumMod val="50000"/>
                  </a:schemeClr>
                </a:solidFill>
                <a:latin typeface="Tahoma" pitchFamily="34" charset="0"/>
              </a:rPr>
              <a:t>Я родниковую струю</a:t>
            </a:r>
          </a:p>
          <a:p>
            <a:pPr>
              <a:spcBef>
                <a:spcPct val="50000"/>
              </a:spcBef>
              <a:defRPr/>
            </a:pPr>
            <a:r>
              <a:rPr lang="ru-RU" sz="2800" b="1" i="1" dirty="0">
                <a:solidFill>
                  <a:schemeClr val="accent5">
                    <a:lumMod val="50000"/>
                  </a:schemeClr>
                </a:solidFill>
                <a:latin typeface="Tahoma" pitchFamily="34" charset="0"/>
              </a:rPr>
              <a:t>  В ладони зачерпну,</a:t>
            </a:r>
          </a:p>
          <a:p>
            <a:pPr>
              <a:spcBef>
                <a:spcPct val="50000"/>
              </a:spcBef>
              <a:defRPr/>
            </a:pPr>
            <a:r>
              <a:rPr lang="ru-RU" sz="2800" b="1" i="1" dirty="0">
                <a:solidFill>
                  <a:schemeClr val="accent5">
                    <a:lumMod val="50000"/>
                  </a:schemeClr>
                </a:solidFill>
                <a:latin typeface="Tahoma" pitchFamily="34" charset="0"/>
              </a:rPr>
              <a:t>  Я воду из Святого      ручья  пью,  </a:t>
            </a:r>
          </a:p>
          <a:p>
            <a:pPr>
              <a:spcBef>
                <a:spcPct val="50000"/>
              </a:spcBef>
              <a:defRPr/>
            </a:pPr>
            <a:r>
              <a:rPr lang="ru-RU" sz="2800" b="1" i="1" dirty="0">
                <a:solidFill>
                  <a:schemeClr val="accent5">
                    <a:lumMod val="50000"/>
                  </a:schemeClr>
                </a:solidFill>
                <a:latin typeface="Tahoma" pitchFamily="34" charset="0"/>
              </a:rPr>
              <a:t>  Святую </a:t>
            </a:r>
            <a:r>
              <a:rPr lang="ru-RU" sz="2800" b="1" i="1" dirty="0" smtClean="0">
                <a:solidFill>
                  <a:schemeClr val="accent5">
                    <a:lumMod val="50000"/>
                  </a:schemeClr>
                </a:solidFill>
                <a:latin typeface="Tahoma" pitchFamily="34" charset="0"/>
              </a:rPr>
              <a:t>тишину.</a:t>
            </a:r>
            <a:endParaRPr lang="ru-RU" sz="2800" b="1" i="1" dirty="0">
              <a:solidFill>
                <a:schemeClr val="accent5">
                  <a:lumMod val="50000"/>
                </a:schemeClr>
              </a:solidFill>
              <a:latin typeface="Tahoma" pitchFamily="34" charset="0"/>
            </a:endParaRPr>
          </a:p>
        </p:txBody>
      </p:sp>
      <p:sp>
        <p:nvSpPr>
          <p:cNvPr id="20484" name="Rectangle 6"/>
          <p:cNvSpPr>
            <a:spLocks noChangeArrowheads="1"/>
          </p:cNvSpPr>
          <p:nvPr/>
        </p:nvSpPr>
        <p:spPr bwMode="auto">
          <a:xfrm>
            <a:off x="257175" y="3952875"/>
            <a:ext cx="4171950" cy="18161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ru-RU" sz="2800" b="1" i="1" dirty="0" err="1">
                <a:solidFill>
                  <a:srgbClr val="002060"/>
                </a:solidFill>
                <a:latin typeface="Tahoma" pitchFamily="34" charset="0"/>
              </a:rPr>
              <a:t>Дулина</a:t>
            </a:r>
            <a:r>
              <a:rPr lang="ru-RU" sz="2800" b="1" i="1" dirty="0">
                <a:solidFill>
                  <a:srgbClr val="002060"/>
                </a:solidFill>
                <a:latin typeface="Tahoma" pitchFamily="34" charset="0"/>
              </a:rPr>
              <a:t> Л.Я</a:t>
            </a:r>
            <a:r>
              <a:rPr lang="ru-RU" sz="2800" b="1" dirty="0">
                <a:solidFill>
                  <a:srgbClr val="002060"/>
                </a:solidFill>
                <a:latin typeface="Tahoma" pitchFamily="34" charset="0"/>
              </a:rPr>
              <a:t>.,</a:t>
            </a:r>
          </a:p>
          <a:p>
            <a:pPr>
              <a:spcBef>
                <a:spcPct val="50000"/>
              </a:spcBef>
              <a:defRPr/>
            </a:pPr>
            <a:r>
              <a:rPr lang="ru-RU" sz="2800" b="1" dirty="0">
                <a:solidFill>
                  <a:srgbClr val="002060"/>
                </a:solidFill>
                <a:latin typeface="Tahoma" pitchFamily="34" charset="0"/>
              </a:rPr>
              <a:t> ветеран труда, </a:t>
            </a:r>
          </a:p>
          <a:p>
            <a:pPr>
              <a:spcBef>
                <a:spcPct val="50000"/>
              </a:spcBef>
              <a:defRPr/>
            </a:pPr>
            <a:r>
              <a:rPr lang="ru-RU" sz="2800" b="1" dirty="0">
                <a:solidFill>
                  <a:srgbClr val="002060"/>
                </a:solidFill>
                <a:latin typeface="Tahoma" pitchFamily="34" charset="0"/>
              </a:rPr>
              <a:t>старожил д. Усвятье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Содержимое 3" descr="Фотка-000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030413" y="1438275"/>
            <a:ext cx="5551487" cy="41640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76349" y="542925"/>
            <a:ext cx="7353301" cy="676275"/>
          </a:xfrm>
          <a:solidFill>
            <a:schemeClr val="accent6">
              <a:lumMod val="60000"/>
              <a:lumOff val="40000"/>
            </a:schemeClr>
          </a:solidFill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200" b="1" err="1" smtClean="0">
                <a:solidFill>
                  <a:schemeClr val="accent5">
                    <a:lumMod val="50000"/>
                  </a:schemeClr>
                </a:solidFill>
              </a:rPr>
              <a:t>Дмитракова</a:t>
            </a:r>
            <a:r>
              <a:rPr lang="ru-RU" sz="3200" b="1" smtClean="0">
                <a:solidFill>
                  <a:schemeClr val="accent5">
                    <a:lumMod val="50000"/>
                  </a:schemeClr>
                </a:solidFill>
              </a:rPr>
              <a:t>  Александра  Никитична</a:t>
            </a:r>
            <a:endParaRPr lang="ru-RU" sz="3200" b="1">
              <a:solidFill>
                <a:schemeClr val="accent5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Бумажная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Бумажная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Бумажная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0000"/>
                <a:satMod val="155000"/>
              </a:schemeClr>
            </a:gs>
            <a:gs pos="65000">
              <a:schemeClr val="phClr">
                <a:shade val="85000"/>
                <a:satMod val="155000"/>
              </a:schemeClr>
            </a:gs>
            <a:gs pos="100000">
              <a:schemeClr val="phClr">
                <a:shade val="95000"/>
                <a:satMod val="155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4925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algn="tl" rotWithShape="0">
              <a:srgbClr val="000000">
                <a:alpha val="64000"/>
              </a:srgbClr>
            </a:outerShdw>
          </a:effectLst>
        </a:effectStyle>
        <a:effectStyle>
          <a:effectLst>
            <a:outerShdw blurRad="39000" dist="254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39000" dist="25400" dir="5400000">
              <a:srgbClr val="000000">
                <a:alpha val="3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prstMaterial="matte">
            <a:bevelT h="22225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0000"/>
                <a:satMod val="155000"/>
              </a:schemeClr>
            </a:gs>
            <a:gs pos="35000">
              <a:schemeClr val="phClr">
                <a:shade val="75000"/>
                <a:satMod val="155000"/>
              </a:schemeClr>
            </a:gs>
            <a:gs pos="100000">
              <a:schemeClr val="phClr">
                <a:tint val="80000"/>
                <a:satMod val="255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3595</TotalTime>
  <Words>336</Words>
  <Application>Microsoft Office PowerPoint</Application>
  <PresentationFormat>Экран (4:3)</PresentationFormat>
  <Paragraphs>51</Paragraphs>
  <Slides>39</Slides>
  <Notes>3</Notes>
  <HiddenSlides>0</HiddenSlides>
  <MMClips>4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39</vt:i4>
      </vt:variant>
    </vt:vector>
  </HeadingPairs>
  <TitlesOfParts>
    <vt:vector size="40" baseType="lpstr">
      <vt:lpstr>Бумажная</vt:lpstr>
      <vt:lpstr>МБОУ   Усвятская  СОШ  Дорогобужского района  Смоленской области</vt:lpstr>
      <vt:lpstr>«Музей есть высшая инстанция, которая должна и может возвращать жизнь, а не отнимать ее»</vt:lpstr>
      <vt:lpstr>Школьный музей  «Старая  Смоленская  дорога»</vt:lpstr>
      <vt:lpstr> Социальные проекты</vt:lpstr>
      <vt:lpstr> Цель работы объединения «ИСТОКИ»:</vt:lpstr>
      <vt:lpstr>Презентация PowerPoint</vt:lpstr>
      <vt:lpstr>Социальный проект  «Живи, Святой ручей!»</vt:lpstr>
      <vt:lpstr>Презентация PowerPoint</vt:lpstr>
      <vt:lpstr>Дмитракова  Александра  Никитична</vt:lpstr>
      <vt:lpstr>На  краю деревни  под  названием «Рачевка» живёт  Савкина  Нина  Дмитриевна</vt:lpstr>
      <vt:lpstr>Фрагмент  свадебного  обряда  на музейном  уроке  «Крестьянская  изба- обитель гармонии  и  счастья»</vt:lpstr>
      <vt:lpstr>Танец «Ойра»</vt:lpstr>
      <vt:lpstr>    Музейный урок «Крестьянская изба-обитель гармонии и счастья»  Обряд переселения домового.  ( записан  в д.Волково Усвятского  сельского поселения)</vt:lpstr>
      <vt:lpstr>Музейный урок  «Гости  на  порог- счастье  в дом»</vt:lpstr>
      <vt:lpstr>Выступление на этнографическом форуме</vt:lpstr>
      <vt:lpstr>Музейный  урок «Крутись, вертись, веретено»</vt:lpstr>
      <vt:lpstr>Исследовательская  работа  «Подкова. Истоки  суеверия»</vt:lpstr>
      <vt:lpstr>Урок  народоведения  «Раз в крещенский вечерок…»</vt:lpstr>
      <vt:lpstr>Подблюдные песни</vt:lpstr>
      <vt:lpstr>В старом быту на Крещение (в ночь с 18 на 19 января) отмечался третий сочельник. Сочельник (канун праздника). Происходит это слово от названия каши- коливо (или сочиво). Отсюда и пошло название праздника- Сочельник.</vt:lpstr>
      <vt:lpstr>Презентация PowerPoint</vt:lpstr>
      <vt:lpstr>     Фольклорные посиделки</vt:lpstr>
      <vt:lpstr>Презентация PowerPoint</vt:lpstr>
      <vt:lpstr>Масленичные   частушки</vt:lpstr>
      <vt:lpstr>Обряд «Сжигание чучела»  Дети  поют  песню «Маслена, маслена, где ж  это видно..»</vt:lpstr>
      <vt:lpstr>                     Иван Купала</vt:lpstr>
      <vt:lpstr>Литературное   кафе  « Любитель русского слова» </vt:lpstr>
      <vt:lpstr>Презентация PowerPoint</vt:lpstr>
      <vt:lpstr>             Мини-словари  территориальной лексики</vt:lpstr>
      <vt:lpstr>Кошелева Соломония – мастерица прядения на веретене</vt:lpstr>
      <vt:lpstr>Выставка  «Фольклор  родного  края»</vt:lpstr>
      <vt:lpstr>Презентация PowerPoint</vt:lpstr>
      <vt:lpstr>Статья в районной газете  «Край Дорогобужский»</vt:lpstr>
      <vt:lpstr>Выступление  Бодренковой  Дианы на  Дне  науки</vt:lpstr>
      <vt:lpstr>Выступление  на  международной научно-практической конференции «Русский фольклор: проблемы исследования и преподавания в современной школе»</vt:lpstr>
      <vt:lpstr>Выступление на областном  форуме  победителей профессиональных конкурсов</vt:lpstr>
      <vt:lpstr>Центральная библиотека г. Дорогобуж Выступление на празднике «Слов русских золотая россыпь»</vt:lpstr>
      <vt:lpstr>Презентация PowerPoint</vt:lpstr>
      <vt:lpstr>Презентация PowerPoint</vt:lpstr>
    </vt:vector>
  </TitlesOfParts>
  <Company>TechSmith Corporation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r.eash</dc:creator>
  <cp:lastModifiedBy>Влад</cp:lastModifiedBy>
  <cp:revision>295</cp:revision>
  <dcterms:created xsi:type="dcterms:W3CDTF">2006-07-18T19:14:56Z</dcterms:created>
  <dcterms:modified xsi:type="dcterms:W3CDTF">2016-11-28T13:57:19Z</dcterms:modified>
</cp:coreProperties>
</file>