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86" r:id="rId4"/>
    <p:sldId id="280" r:id="rId5"/>
    <p:sldId id="281" r:id="rId6"/>
    <p:sldId id="282" r:id="rId7"/>
    <p:sldId id="285" r:id="rId8"/>
    <p:sldId id="283" r:id="rId9"/>
    <p:sldId id="257" r:id="rId10"/>
    <p:sldId id="258" r:id="rId11"/>
    <p:sldId id="277" r:id="rId12"/>
    <p:sldId id="259" r:id="rId13"/>
    <p:sldId id="287" r:id="rId14"/>
    <p:sldId id="261" r:id="rId15"/>
    <p:sldId id="263" r:id="rId16"/>
    <p:sldId id="264" r:id="rId17"/>
    <p:sldId id="266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59416D-1B1A-46F7-AD4B-62DF5FE30751}">
          <p14:sldIdLst>
            <p14:sldId id="256"/>
            <p14:sldId id="275"/>
            <p14:sldId id="286"/>
            <p14:sldId id="280"/>
            <p14:sldId id="281"/>
            <p14:sldId id="282"/>
            <p14:sldId id="285"/>
            <p14:sldId id="283"/>
            <p14:sldId id="257"/>
            <p14:sldId id="258"/>
            <p14:sldId id="277"/>
            <p14:sldId id="259"/>
            <p14:sldId id="287"/>
            <p14:sldId id="261"/>
            <p14:sldId id="263"/>
            <p14:sldId id="264"/>
            <p14:sldId id="266"/>
            <p14:sldId id="27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993300"/>
    <a:srgbClr val="000066"/>
    <a:srgbClr val="9900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umo-rkivr@yandex.by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692696"/>
            <a:ext cx="8060432" cy="3240360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800000"/>
                </a:solidFill>
                <a:latin typeface="Times New Roman"/>
                <a:ea typeface="Calibri"/>
              </a:rPr>
              <a:t>Музей истории образования Гомельской области. Деятельность ГУО «Гомельский областной институт развития образования» по повышению качества работы</a:t>
            </a:r>
            <a:br>
              <a:rPr lang="ru-RU" sz="4000" b="1" dirty="0">
                <a:solidFill>
                  <a:srgbClr val="800000"/>
                </a:solidFill>
                <a:latin typeface="Times New Roman"/>
                <a:ea typeface="Calibri"/>
              </a:rPr>
            </a:br>
            <a:r>
              <a:rPr lang="ru-RU" sz="4000" b="1" dirty="0">
                <a:solidFill>
                  <a:srgbClr val="800000"/>
                </a:solidFill>
                <a:latin typeface="Times New Roman"/>
                <a:ea typeface="Calibri"/>
              </a:rPr>
              <a:t> в вопросах музейной педагогики</a:t>
            </a:r>
            <a:endParaRPr lang="ru-RU" sz="4000" b="1" dirty="0">
              <a:solidFill>
                <a:srgbClr val="800000"/>
              </a:solidFill>
              <a:latin typeface="Times New Roman"/>
              <a:ea typeface="Calibri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14546" y="4572008"/>
            <a:ext cx="6643734" cy="2257211"/>
          </a:xfrm>
        </p:spPr>
        <p:txBody>
          <a:bodyPr>
            <a:normAutofit/>
          </a:bodyPr>
          <a:lstStyle/>
          <a:p>
            <a:pPr algn="r"/>
            <a:r>
              <a:rPr lang="ru-RU" sz="2800" b="1" i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Ходоскин А.П., методист </a:t>
            </a:r>
          </a:p>
          <a:p>
            <a:pPr algn="r"/>
            <a:r>
              <a:rPr lang="ru-RU" sz="2800" b="1" i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учебно-методического </a:t>
            </a:r>
            <a:endParaRPr lang="en-US" sz="2800" b="1" i="1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800" b="1" i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отдела идеологической </a:t>
            </a:r>
            <a:endParaRPr lang="en-US" sz="2800" b="1" i="1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800" b="1" i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и воспитательной работы</a:t>
            </a:r>
          </a:p>
          <a:p>
            <a:pPr algn="r"/>
            <a:endParaRPr lang="ru-RU" sz="24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99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Autofit/>
          </a:bodyPr>
          <a:lstStyle/>
          <a:p>
            <a:r>
              <a:rPr lang="be-BY" sz="2800" b="1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Условия, необходимые для присвоения музею учреждения образования звания «народный»:</a:t>
            </a:r>
            <a:endParaRPr lang="ru-RU" sz="28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4781128"/>
          </a:xfrm>
          <a:solidFill>
            <a:schemeClr val="bg1">
              <a:alpha val="63000"/>
            </a:schemeClr>
          </a:solidFill>
        </p:spPr>
        <p:txBody>
          <a:bodyPr>
            <a:noAutofit/>
          </a:bodyPr>
          <a:lstStyle/>
          <a:p>
            <a:pPr marL="0" indent="71120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эффективная работа музея не менее 10 лет;</a:t>
            </a:r>
            <a:endParaRPr lang="ru-RU" sz="2400" dirty="0">
              <a:solidFill>
                <a:srgbClr val="8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71120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наличие не менее 600 музейных предметов; учетной документации на все музейные предметы; </a:t>
            </a:r>
          </a:p>
          <a:p>
            <a:pPr marL="0" indent="71120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наличие отдельного помещения под постоянную экспозицию площадью не менее 100 м²;</a:t>
            </a:r>
            <a:endParaRPr lang="ru-RU" sz="2400" dirty="0">
              <a:solidFill>
                <a:srgbClr val="8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71120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</a:t>
            </a:r>
            <a:r>
              <a:rPr lang="ru-RU" sz="2400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аличие отдельного помещения под фонды;</a:t>
            </a:r>
          </a:p>
          <a:p>
            <a:pPr marL="0" indent="71120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</a:t>
            </a:r>
            <a:r>
              <a:rPr lang="ru-RU" sz="2400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аличие постоянной музейной экспозиции, созданной на основе собственных музейных коллекций;</a:t>
            </a:r>
            <a:endParaRPr lang="ru-RU" sz="2400" dirty="0">
              <a:solidFill>
                <a:srgbClr val="8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71120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посещение музея не менее чем 3000 человек (за последние три года) </a:t>
            </a:r>
            <a:endParaRPr lang="ru-RU" sz="24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1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e-BY" sz="2800" b="1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Нормативные </a:t>
            </a:r>
            <a:r>
              <a:rPr lang="be-BY" sz="2800" b="1" dirty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правовые документы, которые регламентируют деятельность музеев учреждений образования</a:t>
            </a:r>
            <a:endParaRPr lang="ru-RU" sz="28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9512" y="1600200"/>
            <a:ext cx="8964488" cy="4781128"/>
          </a:xfrm>
          <a:solidFill>
            <a:schemeClr val="bg1">
              <a:alpha val="63000"/>
            </a:schemeClr>
          </a:solidFill>
        </p:spPr>
        <p:txBody>
          <a:bodyPr>
            <a:normAutofit/>
          </a:bodyPr>
          <a:lstStyle/>
          <a:p>
            <a:pPr marL="0" indent="71120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Закон </a:t>
            </a:r>
            <a:r>
              <a:rPr lang="ru-RU" sz="2400" dirty="0" err="1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Рэспублiкi</a:t>
            </a:r>
            <a:r>
              <a:rPr lang="ru-RU" sz="2400" dirty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Беларусь ад 12</a:t>
            </a:r>
            <a:r>
              <a:rPr lang="en-US" sz="2400" dirty="0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.12.</a:t>
            </a:r>
            <a:r>
              <a:rPr lang="ru-RU" sz="2400" dirty="0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2005 </a:t>
            </a:r>
            <a:r>
              <a:rPr lang="ru-RU" sz="2400" dirty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г. № 70-З </a:t>
            </a:r>
            <a:endParaRPr lang="en-US" sz="2400" dirty="0" smtClean="0">
              <a:solidFill>
                <a:srgbClr val="8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«</a:t>
            </a:r>
            <a:r>
              <a:rPr lang="ru-RU" sz="2400" dirty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Аб музеях i музейным </a:t>
            </a:r>
            <a:r>
              <a:rPr lang="ru-RU" sz="2400" dirty="0" err="1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фондзе</a:t>
            </a:r>
            <a:r>
              <a:rPr lang="ru-RU" sz="2400" dirty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ru-RU" sz="2400" dirty="0" err="1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Рэспублiкi</a:t>
            </a:r>
            <a:r>
              <a:rPr lang="ru-RU" sz="2400" dirty="0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Беларусь» </a:t>
            </a:r>
            <a:endParaRPr lang="ru-RU" sz="2400" dirty="0" smtClean="0">
              <a:solidFill>
                <a:srgbClr val="8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(в ред. Закона Республики Беларусь от 18.07.2007 № 265-З).</a:t>
            </a:r>
            <a:endParaRPr lang="ru-RU" sz="1800" dirty="0" smtClean="0">
              <a:solidFill>
                <a:srgbClr val="800000"/>
              </a:solidFill>
              <a:ea typeface="Calibri"/>
              <a:cs typeface="Times New Roman"/>
            </a:endParaRPr>
          </a:p>
          <a:p>
            <a:pPr marL="0" indent="71120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err="1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Пастанова</a:t>
            </a:r>
            <a:r>
              <a:rPr lang="ru-RU" sz="2400" dirty="0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Мiнiстэрства</a:t>
            </a:r>
            <a:r>
              <a:rPr lang="ru-RU" sz="2400" dirty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а</a:t>
            </a:r>
            <a:r>
              <a:rPr lang="ru-RU" sz="2400" dirty="0" err="1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дукацыi</a:t>
            </a:r>
            <a:r>
              <a:rPr lang="ru-RU" sz="2400" dirty="0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Рэспублiкi</a:t>
            </a:r>
            <a:r>
              <a:rPr lang="ru-RU" sz="2400" dirty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Беларусь </a:t>
            </a:r>
            <a:br>
              <a:rPr lang="ru-RU" sz="2400" dirty="0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400" dirty="0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ад 4.12.2002 </a:t>
            </a:r>
            <a:r>
              <a:rPr lang="ru-RU" sz="2400" dirty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г. № 52 </a:t>
            </a:r>
            <a:r>
              <a:rPr lang="ru-RU" sz="2400" dirty="0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«Аб </a:t>
            </a:r>
            <a:r>
              <a:rPr lang="ru-RU" sz="2400" dirty="0" err="1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зацвярджэннi</a:t>
            </a:r>
            <a:r>
              <a:rPr lang="ru-RU" sz="2400" dirty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Палажэння</a:t>
            </a:r>
            <a:r>
              <a:rPr lang="ru-RU" sz="2400" dirty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2400" dirty="0" smtClean="0">
              <a:solidFill>
                <a:srgbClr val="800000"/>
              </a:solidFill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«Аб </a:t>
            </a:r>
            <a:r>
              <a:rPr lang="ru-RU" sz="2400" dirty="0" err="1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музеi</a:t>
            </a:r>
            <a:r>
              <a:rPr lang="ru-RU" sz="2400" dirty="0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err="1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ўстановы</a:t>
            </a:r>
            <a:r>
              <a:rPr lang="ru-RU" sz="2400" dirty="0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err="1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адукацыi</a:t>
            </a:r>
            <a:r>
              <a:rPr lang="ru-RU" sz="2400" dirty="0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».</a:t>
            </a:r>
            <a:endParaRPr lang="ru-RU" sz="1800" dirty="0" smtClean="0">
              <a:solidFill>
                <a:srgbClr val="800000"/>
              </a:solidFill>
              <a:ea typeface="Calibri"/>
              <a:cs typeface="Times New Roman"/>
            </a:endParaRPr>
          </a:p>
          <a:p>
            <a:pPr marL="0" indent="71120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err="1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Пастанова</a:t>
            </a:r>
            <a:r>
              <a:rPr lang="ru-RU" sz="2400" dirty="0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Мiнiстэрства</a:t>
            </a:r>
            <a:r>
              <a:rPr lang="ru-RU" sz="2400" dirty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культуры </a:t>
            </a:r>
            <a:r>
              <a:rPr lang="ru-RU" sz="2400" dirty="0" err="1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Рэспублiкi</a:t>
            </a:r>
            <a:r>
              <a:rPr lang="ru-RU" sz="2400" dirty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 Беларусь </a:t>
            </a:r>
            <a:r>
              <a:rPr lang="ru-RU" sz="2400" dirty="0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400" dirty="0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400" dirty="0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ад 1.11.2006 </a:t>
            </a:r>
            <a:r>
              <a:rPr lang="ru-RU" sz="2400" dirty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г. № 34 «Аб </a:t>
            </a:r>
            <a:r>
              <a:rPr lang="ru-RU" sz="2400" dirty="0" err="1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зацвярджэннi</a:t>
            </a:r>
            <a:r>
              <a:rPr lang="ru-RU" sz="2400" dirty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iнструкцыi</a:t>
            </a:r>
            <a:r>
              <a:rPr lang="ru-RU" sz="2400" dirty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аб</a:t>
            </a:r>
            <a:r>
              <a:rPr lang="ru-RU" sz="2400" dirty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парадку</a:t>
            </a:r>
            <a:r>
              <a:rPr lang="ru-RU" sz="2400" dirty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стварэння</a:t>
            </a:r>
            <a:r>
              <a:rPr lang="ru-RU" sz="2400" dirty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 i </a:t>
            </a:r>
            <a:r>
              <a:rPr lang="ru-RU" sz="2400" dirty="0" err="1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адкрыцця</a:t>
            </a:r>
            <a:r>
              <a:rPr lang="ru-RU" sz="2400" dirty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экспазiцый</a:t>
            </a:r>
            <a:r>
              <a:rPr lang="ru-RU" sz="2400" dirty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 i </a:t>
            </a:r>
            <a:r>
              <a:rPr lang="ru-RU" sz="2400" dirty="0" err="1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выставак</a:t>
            </a:r>
            <a:r>
              <a:rPr lang="ru-RU" sz="2400" dirty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музеяў</a:t>
            </a:r>
            <a:r>
              <a:rPr lang="ru-RU" sz="2400" dirty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» </a:t>
            </a:r>
            <a:endParaRPr lang="ru-RU" sz="2400" dirty="0" smtClean="0">
              <a:solidFill>
                <a:srgbClr val="800000"/>
              </a:solidFill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(</a:t>
            </a:r>
            <a:r>
              <a:rPr lang="ru-RU" sz="2400" dirty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в ред. постановления Минкультуры от </a:t>
            </a:r>
            <a:r>
              <a:rPr lang="ru-RU" sz="2400" dirty="0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17.04.2009 г. </a:t>
            </a:r>
            <a:r>
              <a:rPr lang="ru-RU" sz="2400" dirty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№ 13</a:t>
            </a:r>
            <a:r>
              <a:rPr lang="ru-RU" sz="2400" dirty="0" smtClean="0">
                <a:solidFill>
                  <a:srgbClr val="800000"/>
                </a:solidFill>
                <a:latin typeface="Times New Roman"/>
                <a:ea typeface="Calibri"/>
                <a:cs typeface="Times New Roman"/>
              </a:rPr>
              <a:t>).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400" dirty="0" smtClean="0">
              <a:solidFill>
                <a:srgbClr val="800000"/>
              </a:solidFill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1800" dirty="0">
              <a:solidFill>
                <a:srgbClr val="80000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0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800" b="1" dirty="0" smtClean="0">
                <a:solidFill>
                  <a:srgbClr val="800000"/>
                </a:solidFill>
                <a:latin typeface="Times New Roman"/>
                <a:ea typeface="Calibri"/>
              </a:rPr>
              <a:t>Локальные документы, необходимые для деятельности музея учреждения образования:</a:t>
            </a:r>
            <a:r>
              <a:rPr lang="ru-RU" sz="2800" dirty="0">
                <a:solidFill>
                  <a:srgbClr val="800000"/>
                </a:solidFill>
                <a:latin typeface="Times New Roman"/>
                <a:ea typeface="Times New Roman"/>
              </a:rPr>
              <a:t/>
            </a:r>
            <a:br>
              <a:rPr lang="ru-RU" sz="2800" dirty="0">
                <a:solidFill>
                  <a:srgbClr val="800000"/>
                </a:solidFill>
                <a:latin typeface="Times New Roman"/>
                <a:ea typeface="Times New Roman"/>
              </a:rPr>
            </a:br>
            <a:endParaRPr lang="ru-RU" sz="2800" dirty="0">
              <a:solidFill>
                <a:srgbClr val="8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1124744"/>
            <a:ext cx="8858280" cy="5090338"/>
          </a:xfrm>
          <a:solidFill>
            <a:schemeClr val="bg1">
              <a:alpha val="48000"/>
            </a:schemeClr>
          </a:solidFill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</a:t>
            </a:r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ыписка из протокола </a:t>
            </a:r>
            <a:r>
              <a:rPr lang="ru-RU" sz="1400" b="1" dirty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педагогического совета об открытии музея;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</a:t>
            </a:r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риказ </a:t>
            </a:r>
            <a:r>
              <a:rPr lang="ru-RU" sz="1400" b="1" dirty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руководителя учреждения образования об открытии музея и назначении руководителя </a:t>
            </a:r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музея</a:t>
            </a:r>
            <a:r>
              <a:rPr lang="en-US" sz="1400" b="1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других ответственных лиц;</a:t>
            </a:r>
            <a:endParaRPr lang="ru-RU" sz="1400" b="1" dirty="0">
              <a:solidFill>
                <a:srgbClr val="8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</a:t>
            </a:r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опии </a:t>
            </a:r>
            <a:r>
              <a:rPr lang="be-BY" sz="1400" b="1" spc="-10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</a:t>
            </a:r>
            <a:r>
              <a:rPr lang="be-BY" sz="1400" b="1" spc="-10" dirty="0" smtClean="0">
                <a:solidFill>
                  <a:srgbClr val="8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ротоколов педсоветов </a:t>
            </a:r>
            <a:r>
              <a:rPr lang="be-BY" sz="1400" b="1" spc="-10" dirty="0">
                <a:solidFill>
                  <a:srgbClr val="8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 информацией о работе музея </a:t>
            </a:r>
            <a:r>
              <a:rPr lang="be-BY" sz="1400" b="1" spc="-10" dirty="0" smtClean="0">
                <a:solidFill>
                  <a:srgbClr val="8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(соответствующие вопросы выносятся на рассмотрение 2 </a:t>
            </a:r>
            <a:r>
              <a:rPr lang="be-BY" sz="1400" b="1" spc="-10" dirty="0">
                <a:solidFill>
                  <a:srgbClr val="8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раза в год);</a:t>
            </a:r>
            <a:endParaRPr lang="ru-RU" sz="1400" b="1" dirty="0">
              <a:solidFill>
                <a:srgbClr val="8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</a:t>
            </a:r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аспорт </a:t>
            </a:r>
            <a:r>
              <a:rPr lang="ru-RU" sz="1400" b="1" dirty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музея;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</a:t>
            </a:r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лан работы музея (с учетом районных, областных и республиканских гражданско-патриотических акций, других мероприятий соответствующей направленности);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</a:t>
            </a:r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ротоколы заседания совета музея (заседания проводятся 1 раз в полугодие);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</a:t>
            </a:r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нвентарные книги учёта </a:t>
            </a:r>
            <a:r>
              <a:rPr lang="ru-RU" sz="1400" b="1" dirty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основного и вспомогательного фондов (прошнурованные, пронумерованные и скрепленные печатью </a:t>
            </a:r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учреждения образования);</a:t>
            </a:r>
          </a:p>
          <a:p>
            <a:pPr algn="just">
              <a:lnSpc>
                <a:spcPct val="115000"/>
              </a:lnSpc>
            </a:pPr>
            <a:r>
              <a:rPr lang="ru-RU" sz="1400" b="1" dirty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</a:t>
            </a:r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нига учёта посетителей;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</a:t>
            </a:r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нига отзывов;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</a:t>
            </a:r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ексты экскурсий;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</a:t>
            </a:r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кты приёма и выдачи музейных предметов.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200" b="1" dirty="0">
              <a:solidFill>
                <a:srgbClr val="8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(также целесообразно наличие в музее соответствующей методической и рекламной продукции)</a:t>
            </a:r>
            <a:endParaRPr 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43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endParaRPr lang="ru-RU" sz="2800" dirty="0">
              <a:solidFill>
                <a:srgbClr val="800000"/>
              </a:solidFill>
            </a:endParaRPr>
          </a:p>
        </p:txBody>
      </p:sp>
      <p:pic>
        <p:nvPicPr>
          <p:cNvPr id="1027" name="Picture 3" descr="C:\Users\user\Desktop\Музей ГОИРО\Изображение 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0648"/>
            <a:ext cx="3888085" cy="63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Музей ГОИРО\Изображение 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7767"/>
            <a:ext cx="54006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71" y="3410998"/>
            <a:ext cx="5035732" cy="331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43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5616624" cy="89959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Виртуальный музей «Память» </a:t>
            </a:r>
            <a:b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ГУО «Гимназия №1 </a:t>
            </a:r>
            <a:r>
              <a:rPr lang="ru-RU" sz="2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г.Жлобина</a:t>
            </a: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7" t="4153" r="16319" b="5287"/>
          <a:stretch/>
        </p:blipFill>
        <p:spPr bwMode="auto">
          <a:xfrm>
            <a:off x="4951170" y="279626"/>
            <a:ext cx="3949114" cy="3005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4" t="6341" r="2503" b="5396"/>
          <a:stretch/>
        </p:blipFill>
        <p:spPr bwMode="auto">
          <a:xfrm>
            <a:off x="1259632" y="692696"/>
            <a:ext cx="4499992" cy="2614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5" cstate="print"/>
          <a:srcRect l="19881" t="10201" r="20593" b="3529"/>
          <a:stretch/>
        </p:blipFill>
        <p:spPr bwMode="auto">
          <a:xfrm>
            <a:off x="500034" y="4071942"/>
            <a:ext cx="3857652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468560" y="3140968"/>
            <a:ext cx="56166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Виртуальный музей </a:t>
            </a:r>
          </a:p>
          <a:p>
            <a:r>
              <a:rPr lang="ru-RU" sz="1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«Истории и краеведения </a:t>
            </a:r>
            <a:r>
              <a:rPr lang="ru-RU" sz="1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Новобелицы</a:t>
            </a:r>
            <a:r>
              <a:rPr lang="ru-RU" sz="1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br>
              <a:rPr lang="ru-RU" sz="1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ГУО «СШ №41 г.Гомеля»</a:t>
            </a:r>
            <a:endParaRPr lang="ru-RU" sz="18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6"/>
          <a:srcRect l="10816" t="7148" r="11397" b="3031"/>
          <a:stretch/>
        </p:blipFill>
        <p:spPr bwMode="auto">
          <a:xfrm>
            <a:off x="4349282" y="4056021"/>
            <a:ext cx="4644008" cy="2698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995936" y="3078088"/>
            <a:ext cx="56166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Виртуальный музей «Истории школы» </a:t>
            </a:r>
            <a:b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ГУО «СШ №19 г.Гомеля»</a:t>
            </a:r>
            <a:endParaRPr lang="ru-RU" sz="2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61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Основные республиканские акции</a:t>
            </a:r>
            <a:endParaRPr lang="ru-RU" sz="48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28800"/>
            <a:ext cx="8229600" cy="3484984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800000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dirty="0" err="1">
                <a:solidFill>
                  <a:srgbClr val="800000"/>
                </a:solidFill>
                <a:latin typeface="Times New Roman"/>
                <a:ea typeface="Times New Roman"/>
                <a:cs typeface="Times New Roman"/>
              </a:rPr>
              <a:t>Жыву</a:t>
            </a:r>
            <a:r>
              <a:rPr lang="ru-RU" dirty="0">
                <a:solidFill>
                  <a:srgbClr val="800000"/>
                </a:solidFill>
                <a:latin typeface="Times New Roman"/>
                <a:ea typeface="Times New Roman"/>
                <a:cs typeface="Times New Roman"/>
              </a:rPr>
              <a:t> ў </a:t>
            </a:r>
            <a:r>
              <a:rPr lang="ru-RU" dirty="0" err="1">
                <a:solidFill>
                  <a:srgbClr val="800000"/>
                </a:solidFill>
                <a:latin typeface="Times New Roman"/>
                <a:ea typeface="Times New Roman"/>
                <a:cs typeface="Times New Roman"/>
              </a:rPr>
              <a:t>Беларусі</a:t>
            </a:r>
            <a:r>
              <a:rPr lang="ru-RU" dirty="0">
                <a:solidFill>
                  <a:srgbClr val="800000"/>
                </a:solidFill>
                <a:latin typeface="Times New Roman"/>
                <a:ea typeface="Times New Roman"/>
                <a:cs typeface="Times New Roman"/>
              </a:rPr>
              <a:t> і </a:t>
            </a:r>
            <a:r>
              <a:rPr lang="ru-RU" dirty="0" err="1">
                <a:solidFill>
                  <a:srgbClr val="800000"/>
                </a:solidFill>
                <a:latin typeface="Times New Roman"/>
                <a:ea typeface="Times New Roman"/>
                <a:cs typeface="Times New Roman"/>
              </a:rPr>
              <a:t>тым</a:t>
            </a:r>
            <a:r>
              <a:rPr lang="ru-RU" dirty="0">
                <a:solidFill>
                  <a:srgbClr val="8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>
                <a:solidFill>
                  <a:srgbClr val="800000"/>
                </a:solidFill>
                <a:latin typeface="Times New Roman"/>
                <a:ea typeface="Times New Roman"/>
                <a:cs typeface="Times New Roman"/>
              </a:rPr>
              <a:t>ганаруся</a:t>
            </a:r>
            <a:r>
              <a:rPr lang="ru-RU" dirty="0" smtClean="0">
                <a:solidFill>
                  <a:srgbClr val="800000"/>
                </a:solidFill>
                <a:latin typeface="Times New Roman"/>
                <a:ea typeface="Times New Roman"/>
                <a:cs typeface="Times New Roman"/>
              </a:rPr>
              <a:t>»;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800000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dirty="0">
                <a:solidFill>
                  <a:srgbClr val="800000"/>
                </a:solidFill>
                <a:latin typeface="Times New Roman"/>
                <a:ea typeface="Times New Roman"/>
                <a:cs typeface="Times New Roman"/>
              </a:rPr>
              <a:t>Я – </a:t>
            </a:r>
            <a:r>
              <a:rPr lang="ru-RU" dirty="0" err="1">
                <a:solidFill>
                  <a:srgbClr val="800000"/>
                </a:solidFill>
                <a:latin typeface="Times New Roman"/>
                <a:ea typeface="Times New Roman"/>
                <a:cs typeface="Times New Roman"/>
              </a:rPr>
              <a:t>грамадзянін</a:t>
            </a:r>
            <a:r>
              <a:rPr lang="ru-RU" dirty="0">
                <a:solidFill>
                  <a:srgbClr val="8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>
                <a:solidFill>
                  <a:srgbClr val="800000"/>
                </a:solidFill>
                <a:latin typeface="Times New Roman"/>
                <a:ea typeface="Times New Roman"/>
                <a:cs typeface="Times New Roman"/>
              </a:rPr>
              <a:t>Беларусі</a:t>
            </a:r>
            <a:r>
              <a:rPr lang="ru-RU" dirty="0" smtClean="0">
                <a:solidFill>
                  <a:srgbClr val="800000"/>
                </a:solidFill>
                <a:latin typeface="Times New Roman"/>
                <a:ea typeface="Times New Roman"/>
                <a:cs typeface="Times New Roman"/>
              </a:rPr>
              <a:t>»;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solidFill>
                <a:srgbClr val="80000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800000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dirty="0">
                <a:solidFill>
                  <a:srgbClr val="800000"/>
                </a:solidFill>
                <a:latin typeface="Times New Roman"/>
                <a:ea typeface="Times New Roman"/>
                <a:cs typeface="Times New Roman"/>
              </a:rPr>
              <a:t>Спасибо солдатам Победы за то, что не знаем войны</a:t>
            </a:r>
            <a:r>
              <a:rPr lang="ru-RU" dirty="0" smtClean="0">
                <a:solidFill>
                  <a:srgbClr val="800000"/>
                </a:solidFill>
                <a:latin typeface="Times New Roman"/>
                <a:ea typeface="Times New Roman"/>
                <a:cs typeface="Times New Roman"/>
              </a:rPr>
              <a:t>»;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800000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dirty="0">
                <a:solidFill>
                  <a:srgbClr val="800000"/>
                </a:solidFill>
                <a:latin typeface="Times New Roman"/>
                <a:ea typeface="Times New Roman"/>
                <a:cs typeface="Times New Roman"/>
              </a:rPr>
              <a:t>Собери Беларусь в своем сердце». </a:t>
            </a:r>
            <a:endParaRPr lang="ru-RU" sz="2400" dirty="0">
              <a:solidFill>
                <a:srgbClr val="800000"/>
              </a:solidFill>
              <a:ea typeface="Calibri"/>
              <a:cs typeface="Times New Roman"/>
            </a:endParaRPr>
          </a:p>
        </p:txBody>
      </p:sp>
      <p:pic>
        <p:nvPicPr>
          <p:cNvPr id="2050" name="Picture 2" descr="E:\e397638f8de43d1d631a0b504ea424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920987"/>
            <a:ext cx="2198618" cy="2669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sm_fu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740002"/>
            <a:ext cx="2000264" cy="172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gramadzyanin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31" y="1916832"/>
            <a:ext cx="1997138" cy="165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1417962526_14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4941168"/>
            <a:ext cx="3357586" cy="1712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28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800000"/>
                </a:solidFill>
                <a:latin typeface="Times New Roman"/>
                <a:ea typeface="Calibri"/>
              </a:rPr>
              <a:t>Тематика </a:t>
            </a:r>
            <a:br>
              <a:rPr lang="ru-RU" sz="2800" b="1" dirty="0" smtClean="0">
                <a:solidFill>
                  <a:srgbClr val="800000"/>
                </a:solidFill>
                <a:latin typeface="Times New Roman"/>
                <a:ea typeface="Calibri"/>
              </a:rPr>
            </a:br>
            <a:r>
              <a:rPr lang="ru-RU" sz="2800" b="1" dirty="0" smtClean="0">
                <a:solidFill>
                  <a:srgbClr val="800000"/>
                </a:solidFill>
                <a:latin typeface="Times New Roman"/>
                <a:ea typeface="Calibri"/>
              </a:rPr>
              <a:t>программ повышения квалификации, обучающих курсов (семинаров)  руководителей школьных музеев</a:t>
            </a:r>
            <a:endParaRPr lang="ru-RU" sz="2800" b="1" dirty="0">
              <a:solidFill>
                <a:srgbClr val="8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1484784"/>
            <a:ext cx="8229600" cy="208823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800000"/>
                </a:solidFill>
                <a:latin typeface="Times New Roman"/>
                <a:ea typeface="Calibri"/>
              </a:rPr>
              <a:t>Повышение квалификации </a:t>
            </a:r>
          </a:p>
          <a:p>
            <a:pPr marL="0" indent="0" algn="just">
              <a:buNone/>
            </a:pPr>
            <a:r>
              <a:rPr lang="ru-RU" sz="2800" b="1" i="1" dirty="0" smtClean="0">
                <a:solidFill>
                  <a:srgbClr val="800000"/>
                </a:solidFill>
                <a:latin typeface="Times New Roman"/>
                <a:ea typeface="Calibri"/>
              </a:rPr>
              <a:t>«Музейная педагогика в деятельности школьного учителя»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28596" y="27089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 smtClean="0">
              <a:solidFill>
                <a:srgbClr val="800000"/>
              </a:solidFill>
              <a:latin typeface="Times New Roman"/>
              <a:ea typeface="Times New Roman"/>
            </a:endParaRPr>
          </a:p>
          <a:p>
            <a:pPr algn="l"/>
            <a:r>
              <a:rPr lang="ru-RU" sz="3200" dirty="0" smtClean="0">
                <a:solidFill>
                  <a:srgbClr val="800000"/>
                </a:solidFill>
                <a:latin typeface="Times New Roman"/>
                <a:ea typeface="Times New Roman"/>
              </a:rPr>
              <a:t>Обучающие курсы (семинары)</a:t>
            </a:r>
            <a:endParaRPr lang="ru-RU" sz="3200" dirty="0">
              <a:solidFill>
                <a:srgbClr val="80000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95536" y="3836432"/>
            <a:ext cx="8568952" cy="2592287"/>
          </a:xfrm>
          <a:prstGeom prst="rect">
            <a:avLst/>
          </a:prstGeom>
          <a:solidFill>
            <a:schemeClr val="bg1">
              <a:alpha val="26000"/>
            </a:schemeClr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i="1" dirty="0" smtClean="0">
                <a:solidFill>
                  <a:srgbClr val="800000"/>
                </a:solidFill>
                <a:latin typeface="Times New Roman"/>
                <a:ea typeface="Times New Roman"/>
              </a:rPr>
              <a:t> </a:t>
            </a:r>
            <a:r>
              <a:rPr lang="ru-RU" sz="4000" b="1" i="1" dirty="0" smtClean="0">
                <a:solidFill>
                  <a:srgbClr val="800000"/>
                </a:solidFill>
                <a:latin typeface="Times New Roman"/>
                <a:ea typeface="Times New Roman"/>
              </a:rPr>
              <a:t>«Музейная педагогическая деятельность в учреждениях общего среднего образования»; </a:t>
            </a:r>
          </a:p>
          <a:p>
            <a:r>
              <a:rPr lang="ru-RU" sz="4000" b="1" i="1" dirty="0" smtClean="0">
                <a:solidFill>
                  <a:srgbClr val="800000"/>
                </a:solidFill>
                <a:latin typeface="Times New Roman"/>
                <a:ea typeface="Times New Roman"/>
              </a:rPr>
              <a:t>«Исследовательская деятельность по историко-краеведческому направлению. Проектная деятельность»</a:t>
            </a:r>
          </a:p>
          <a:p>
            <a:endParaRPr lang="ru-RU" sz="2600" b="1" i="1" dirty="0" smtClean="0">
              <a:solidFill>
                <a:srgbClr val="800000"/>
              </a:solidFill>
              <a:latin typeface="Times New Roman"/>
              <a:ea typeface="Times New Roman"/>
            </a:endParaRPr>
          </a:p>
          <a:p>
            <a:pPr marL="0" indent="0" algn="ctr">
              <a:buNone/>
            </a:pPr>
            <a:r>
              <a:rPr lang="ru-RU" sz="3400" b="1" dirty="0" smtClean="0">
                <a:solidFill>
                  <a:srgbClr val="800000"/>
                </a:solidFill>
                <a:latin typeface="Times New Roman"/>
                <a:ea typeface="Times New Roman"/>
              </a:rPr>
              <a:t>(состоялись в Светлогорском, Чечерском, </a:t>
            </a:r>
            <a:r>
              <a:rPr lang="ru-RU" sz="3400" b="1" dirty="0" err="1" smtClean="0">
                <a:solidFill>
                  <a:srgbClr val="800000"/>
                </a:solidFill>
                <a:latin typeface="Times New Roman"/>
                <a:ea typeface="Times New Roman"/>
              </a:rPr>
              <a:t>Калинковичском</a:t>
            </a:r>
            <a:r>
              <a:rPr lang="ru-RU" sz="3400" b="1" dirty="0" smtClean="0">
                <a:solidFill>
                  <a:srgbClr val="800000"/>
                </a:solidFill>
                <a:latin typeface="Times New Roman"/>
                <a:ea typeface="Times New Roman"/>
              </a:rPr>
              <a:t>, </a:t>
            </a:r>
            <a:r>
              <a:rPr lang="ru-RU" sz="3400" b="1" dirty="0" err="1" smtClean="0">
                <a:solidFill>
                  <a:srgbClr val="800000"/>
                </a:solidFill>
                <a:latin typeface="Times New Roman"/>
                <a:ea typeface="Times New Roman"/>
              </a:rPr>
              <a:t>Кормянском</a:t>
            </a:r>
            <a:r>
              <a:rPr lang="ru-RU" sz="3400" b="1" dirty="0" smtClean="0">
                <a:solidFill>
                  <a:srgbClr val="800000"/>
                </a:solidFill>
                <a:latin typeface="Times New Roman"/>
                <a:ea typeface="Times New Roman"/>
              </a:rPr>
              <a:t> районах)</a:t>
            </a:r>
            <a:endParaRPr lang="ru-RU" sz="3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5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872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Times New Roman"/>
                <a:ea typeface="Times New Roman"/>
              </a:rPr>
              <a:t>Методические </a:t>
            </a:r>
            <a:r>
              <a:rPr lang="ru-RU" b="1" dirty="0">
                <a:solidFill>
                  <a:srgbClr val="800000"/>
                </a:solidFill>
                <a:latin typeface="Times New Roman"/>
                <a:ea typeface="Times New Roman"/>
              </a:rPr>
              <a:t>рекомендации</a:t>
            </a:r>
            <a:endParaRPr lang="ru-RU" b="1" dirty="0">
              <a:solidFill>
                <a:srgbClr val="8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507288" cy="5040560"/>
          </a:xfrm>
          <a:solidFill>
            <a:schemeClr val="bg1">
              <a:alpha val="32000"/>
            </a:schemeClr>
          </a:solidFill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800000"/>
                </a:solidFill>
                <a:latin typeface="Times New Roman"/>
                <a:ea typeface="Times New Roman"/>
              </a:rPr>
              <a:t> </a:t>
            </a:r>
            <a:r>
              <a:rPr lang="ru-RU" sz="3600" dirty="0">
                <a:solidFill>
                  <a:srgbClr val="800000"/>
                </a:solidFill>
                <a:latin typeface="Times New Roman"/>
                <a:ea typeface="Times New Roman"/>
              </a:rPr>
              <a:t>«Роль музейной педагогики  в повышении качества идеологического и гражданско-патриотического воспитания подрастающего поколения», </a:t>
            </a:r>
            <a:endParaRPr lang="ru-RU" sz="3600" dirty="0" smtClean="0">
              <a:solidFill>
                <a:srgbClr val="800000"/>
              </a:solidFill>
              <a:latin typeface="Times New Roman"/>
              <a:ea typeface="Times New Roman"/>
            </a:endParaRPr>
          </a:p>
          <a:p>
            <a:r>
              <a:rPr lang="ru-RU" sz="3600" dirty="0" smtClean="0">
                <a:solidFill>
                  <a:srgbClr val="800000"/>
                </a:solidFill>
                <a:latin typeface="Times New Roman"/>
                <a:ea typeface="Times New Roman"/>
              </a:rPr>
              <a:t>«</a:t>
            </a:r>
            <a:r>
              <a:rPr lang="ru-RU" sz="3600" dirty="0">
                <a:solidFill>
                  <a:srgbClr val="800000"/>
                </a:solidFill>
                <a:latin typeface="Times New Roman"/>
                <a:ea typeface="Times New Roman"/>
              </a:rPr>
              <a:t>Приоритетные направления гражданско-патриотического воспитания в учреждениях общего среднего образования</a:t>
            </a:r>
            <a:r>
              <a:rPr lang="ru-RU" sz="3600" dirty="0" smtClean="0">
                <a:solidFill>
                  <a:srgbClr val="800000"/>
                </a:solidFill>
                <a:latin typeface="Times New Roman"/>
                <a:ea typeface="Times New Roman"/>
              </a:rPr>
              <a:t>».</a:t>
            </a:r>
            <a:endParaRPr lang="ru-RU" sz="36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7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3886200"/>
            <a:ext cx="6584776" cy="1752600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»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492896"/>
            <a:ext cx="7772400" cy="147002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Государственное учреждение образования «Гомельский областной институт развития»</a:t>
            </a:r>
            <a:br>
              <a:rPr lang="ru-RU" sz="3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8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адрес:</a:t>
            </a:r>
            <a:r>
              <a:rPr lang="en-US" sz="3200" b="1" dirty="0">
                <a:solidFill>
                  <a:srgbClr val="8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8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246032 Республика Беларусь,</a:t>
            </a:r>
            <a:r>
              <a:rPr lang="en-US" sz="3200" b="1" dirty="0" smtClean="0">
                <a:solidFill>
                  <a:srgbClr val="8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8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г.Гомель</a:t>
            </a:r>
            <a:r>
              <a:rPr lang="ru-RU" sz="3200" b="1" dirty="0">
                <a:solidFill>
                  <a:srgbClr val="8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lang="en-US" sz="3200" b="1" dirty="0">
                <a:solidFill>
                  <a:srgbClr val="8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8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ул. Юбилейная, 7</a:t>
            </a:r>
            <a:br>
              <a:rPr lang="ru-RU" sz="3200" b="1" dirty="0">
                <a:solidFill>
                  <a:srgbClr val="8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200" b="1" dirty="0">
                <a:solidFill>
                  <a:srgbClr val="8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телефон для справок</a:t>
            </a:r>
            <a:r>
              <a:rPr lang="en-US" sz="3200" b="1" dirty="0">
                <a:solidFill>
                  <a:srgbClr val="8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lang="ru-RU" sz="3200" b="1" dirty="0">
                <a:solidFill>
                  <a:srgbClr val="8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(80232) 60 11 07</a:t>
            </a:r>
            <a:br>
              <a:rPr lang="ru-RU" sz="3200" b="1" dirty="0">
                <a:solidFill>
                  <a:srgbClr val="8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3200" b="1" dirty="0">
                <a:solidFill>
                  <a:srgbClr val="8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e-mail: </a:t>
            </a:r>
            <a:r>
              <a:rPr lang="en-US" sz="3200" b="1" dirty="0" smtClean="0">
                <a:solidFill>
                  <a:srgbClr val="800000"/>
                </a:solidFill>
                <a:latin typeface="Times New Roman" pitchFamily="18" charset="0"/>
                <a:ea typeface="+mn-ea"/>
                <a:cs typeface="Times New Roman" pitchFamily="18" charset="0"/>
                <a:hlinkClick r:id="rId3"/>
              </a:rPr>
              <a:t>umo-rkivr@yandex.by</a:t>
            </a:r>
            <a:r>
              <a:rPr lang="ru-RU" sz="3200" b="1" dirty="0" smtClean="0">
                <a:solidFill>
                  <a:srgbClr val="8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8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200" b="1" dirty="0">
                <a:solidFill>
                  <a:srgbClr val="8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8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200" b="1" dirty="0">
                <a:solidFill>
                  <a:srgbClr val="8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</a:t>
            </a:r>
            <a:r>
              <a:rPr lang="ru-RU" sz="3200" b="1" dirty="0" smtClean="0">
                <a:solidFill>
                  <a:srgbClr val="8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риглашаем к сотрудничеству!</a:t>
            </a:r>
            <a:endParaRPr lang="ru-RU" sz="32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84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371442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Мероприятия в музеях учреждений образования Гомельской области</a:t>
            </a:r>
            <a:endParaRPr lang="ru-RU" sz="36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ДляГОИРО\ЛомовичиОзаричи\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8880"/>
            <a:ext cx="4487428" cy="3365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SCI183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990" y="3279010"/>
            <a:ext cx="4438490" cy="3246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1500174"/>
            <a:ext cx="4340786" cy="2937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05355" y="2010326"/>
            <a:ext cx="44772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Музейное занятие в  ГУО«СШ№16 г.Мозыря»</a:t>
            </a:r>
            <a:endParaRPr lang="be-BY" sz="16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43306" y="1071546"/>
            <a:ext cx="51695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e-BY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Встреча с ветераном Великой Отечественной войны  </a:t>
            </a:r>
          </a:p>
          <a:p>
            <a:pPr algn="ctr"/>
            <a:r>
              <a:rPr lang="be-BY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be-BY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узеее боевой славы ГУО«СШ№5 г.Речицы »</a:t>
            </a:r>
            <a:endParaRPr lang="be-BY" sz="16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00232" y="6357958"/>
            <a:ext cx="69751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Экскурсия в народном музее боевой славы ГУО«СШ№6 г.Калинковичи»</a:t>
            </a:r>
            <a:endParaRPr lang="be-BY" sz="16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Соединительная линия уступом 10"/>
          <p:cNvCxnSpPr/>
          <p:nvPr/>
        </p:nvCxnSpPr>
        <p:spPr>
          <a:xfrm flipV="1">
            <a:off x="3995936" y="6093296"/>
            <a:ext cx="504056" cy="36004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8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Times New Roman"/>
                <a:ea typeface="Times New Roman"/>
              </a:rPr>
              <a:t/>
            </a:r>
            <a:br>
              <a:rPr lang="ru-RU" sz="4000" dirty="0"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3750" y="5013177"/>
            <a:ext cx="4296242" cy="1512167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sz="24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Гомельский областной музей истории образования </a:t>
            </a:r>
          </a:p>
          <a:p>
            <a:pPr algn="r"/>
            <a:r>
              <a:rPr lang="ru-RU" sz="24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(размещен на базе ГУО «Гомельский областной институт развития образования»)</a:t>
            </a:r>
            <a:r>
              <a:rPr lang="ru-RU" sz="2000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893" y="3969808"/>
            <a:ext cx="4245579" cy="2833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8" r="14223"/>
          <a:stretch/>
        </p:blipFill>
        <p:spPr bwMode="auto">
          <a:xfrm>
            <a:off x="223197" y="1988840"/>
            <a:ext cx="3124667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" t="9842"/>
          <a:stretch/>
        </p:blipFill>
        <p:spPr bwMode="auto">
          <a:xfrm>
            <a:off x="2000524" y="99173"/>
            <a:ext cx="5148738" cy="20895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702" y="1988840"/>
            <a:ext cx="5364762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33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84114" y="188640"/>
            <a:ext cx="4207929" cy="136815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экспозиции музея</a:t>
            </a:r>
            <a:endParaRPr lang="ru-RU" sz="32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23528" y="2143116"/>
            <a:ext cx="8249000" cy="38061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7313" indent="536575" algn="just">
              <a:buFont typeface="Arial" pitchFamily="34" charset="0"/>
              <a:buChar char="•"/>
            </a:pPr>
            <a:endParaRPr lang="be-BY" sz="24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Музей ГОИРО\Jpg-1 zal\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31" y="1644468"/>
            <a:ext cx="3919897" cy="504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Музей ГОИРО\Jpg-1 zal\11-выготски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204" y="188640"/>
            <a:ext cx="373451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88839"/>
            <a:ext cx="2126491" cy="4536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61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Музей ГОИРО\JPG-2 zal\22-2000-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69" y="1580762"/>
            <a:ext cx="3704945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Музей ГОИРО\JPG-2 zal\24-дош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088" y="404664"/>
            <a:ext cx="451036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Музей ГОИРО\JPG-2 zal\кухарев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840" y="4293097"/>
            <a:ext cx="4846159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23528" y="188913"/>
            <a:ext cx="3842560" cy="136842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экспозиции музея</a:t>
            </a:r>
            <a:endParaRPr lang="ru-RU" sz="32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52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368152"/>
          </a:xfrm>
        </p:spPr>
        <p:txBody>
          <a:bodyPr>
            <a:normAutofit/>
          </a:bodyPr>
          <a:lstStyle/>
          <a:p>
            <a:r>
              <a:rPr lang="be-BY" sz="3600" b="1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Разделы музея:</a:t>
            </a:r>
            <a:endParaRPr lang="ru-RU" sz="4800" b="1" dirty="0">
              <a:solidFill>
                <a:srgbClr val="80000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23528" y="1340768"/>
            <a:ext cx="8249000" cy="4608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7313" indent="536575" algn="just">
              <a:buFont typeface="Arial" pitchFamily="34" charset="0"/>
              <a:buChar char="•"/>
            </a:pPr>
            <a:r>
              <a:rPr lang="be-BY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Образование в </a:t>
            </a:r>
            <a:r>
              <a:rPr lang="en-US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XII – XVIII </a:t>
            </a: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веках;</a:t>
            </a:r>
          </a:p>
          <a:p>
            <a:pPr marL="87313" indent="536575" algn="just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Образование в </a:t>
            </a:r>
            <a:r>
              <a:rPr lang="en-US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XIX</a:t>
            </a: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– начале </a:t>
            </a:r>
            <a:r>
              <a:rPr lang="en-US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XIX</a:t>
            </a: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века;</a:t>
            </a:r>
          </a:p>
          <a:p>
            <a:pPr marL="87313" indent="536575" algn="just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Становление и развитие Советской школы (1917 – 1941 гг.);</a:t>
            </a:r>
          </a:p>
          <a:p>
            <a:pPr marL="87313" indent="536575" algn="just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Образование в годы Великой Отечественной войны;</a:t>
            </a:r>
          </a:p>
          <a:p>
            <a:pPr marL="87313" indent="536575" algn="just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Восстановление и развитие образования в послевоенные годы;</a:t>
            </a:r>
          </a:p>
          <a:p>
            <a:pPr marL="87313" indent="536575" algn="just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Развитие образования (1959 – 1990 г.);</a:t>
            </a:r>
          </a:p>
          <a:p>
            <a:pPr marL="87313" indent="536575" algn="just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Система образования в период становления независимого государства Республики Беларусь;</a:t>
            </a:r>
          </a:p>
          <a:p>
            <a:pPr marL="87313" indent="536575" algn="just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Система образования Гомельской области на современном этапе;</a:t>
            </a:r>
          </a:p>
          <a:p>
            <a:pPr marL="87313" indent="536575" algn="just">
              <a:buFont typeface="Arial" pitchFamily="34" charset="0"/>
              <a:buChar char="•"/>
            </a:pPr>
            <a:endParaRPr lang="be-BY" sz="24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24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368152"/>
          </a:xfrm>
        </p:spPr>
        <p:txBody>
          <a:bodyPr>
            <a:normAutofit/>
          </a:bodyPr>
          <a:lstStyle/>
          <a:p>
            <a:r>
              <a:rPr lang="be-BY" sz="3600" b="1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Разделы музея:</a:t>
            </a:r>
            <a:endParaRPr lang="ru-RU" sz="4800" b="1" dirty="0">
              <a:solidFill>
                <a:srgbClr val="80000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23528" y="1484784"/>
            <a:ext cx="8249000" cy="4608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7313" indent="536575" algn="just">
              <a:buFont typeface="Arial" pitchFamily="34" charset="0"/>
              <a:buChar char="•"/>
            </a:pPr>
            <a:r>
              <a:rPr lang="be-BY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Гомельская областная организация Белорусского профсоюза работников образования и науки</a:t>
            </a: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87313" indent="536575" algn="just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Чернобыль – боль моей страны и моя боль;</a:t>
            </a:r>
          </a:p>
          <a:p>
            <a:pPr marL="87313" indent="536575" algn="just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Воспитание в системе образования;</a:t>
            </a:r>
          </a:p>
          <a:p>
            <a:pPr marL="87313" indent="536575" algn="just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Идеология, государство, образование;</a:t>
            </a:r>
          </a:p>
          <a:p>
            <a:pPr marL="87313" indent="536575" algn="just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Детские и молодёжные общественные объединения;</a:t>
            </a:r>
          </a:p>
          <a:p>
            <a:pPr marL="87313" indent="536575" algn="just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Гомельский областной институт развития образования;</a:t>
            </a:r>
          </a:p>
          <a:p>
            <a:pPr marL="87313" indent="536575" algn="just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Золотой фонд педагогов Гомельщины;</a:t>
            </a:r>
          </a:p>
          <a:p>
            <a:pPr marL="87313" indent="536575" algn="just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Педагоги – участники конкурсов профессионального мастерства;</a:t>
            </a:r>
          </a:p>
          <a:p>
            <a:pPr marL="87313" indent="536575" algn="just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От творчества педагогов – к творчеству воспитанников и учащихся</a:t>
            </a:r>
          </a:p>
          <a:p>
            <a:pPr marL="87313" indent="536575" algn="just">
              <a:buFont typeface="Arial" pitchFamily="34" charset="0"/>
              <a:buChar char="•"/>
            </a:pPr>
            <a:endParaRPr lang="be-BY" sz="24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91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368152"/>
          </a:xfrm>
        </p:spPr>
        <p:txBody>
          <a:bodyPr>
            <a:normAutofit/>
          </a:bodyPr>
          <a:lstStyle/>
          <a:p>
            <a:r>
              <a:rPr lang="be-BY" sz="3600" b="1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Основные условия для создания музея учреждения образования:</a:t>
            </a:r>
            <a:endParaRPr lang="ru-RU" sz="4800" b="1" dirty="0">
              <a:solidFill>
                <a:srgbClr val="80000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23528" y="2143116"/>
            <a:ext cx="8249000" cy="38061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7313" indent="536575" algn="just">
              <a:buFont typeface="Arial" pitchFamily="34" charset="0"/>
              <a:buChar char="•"/>
            </a:pPr>
            <a:r>
              <a:rPr lang="ru-RU" sz="2600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</a:t>
            </a:r>
            <a:r>
              <a:rPr lang="be-BY" sz="2600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аинтересованная позиция руководителя учреждения образования;</a:t>
            </a:r>
          </a:p>
          <a:p>
            <a:pPr indent="623888" algn="just">
              <a:buFont typeface="Arial" pitchFamily="34" charset="0"/>
              <a:buChar char="•"/>
            </a:pPr>
            <a:r>
              <a:rPr lang="be-BY" sz="26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be-BY" sz="2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оздание условий для поисково-исследовательской, творческой работы педагогического коллектива, учащихся;</a:t>
            </a:r>
          </a:p>
          <a:p>
            <a:pPr marL="4763" indent="706438" algn="just">
              <a:buFont typeface="Arial" pitchFamily="34" charset="0"/>
              <a:buChar char="•"/>
            </a:pPr>
            <a:r>
              <a:rPr lang="be-BY" sz="2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привлечение родителей, общественности, спонсоров к поиску, накоплению музейных экспонатов, подготовке оборудования</a:t>
            </a:r>
            <a:r>
              <a:rPr lang="ru-RU" sz="2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indent="711200" algn="just">
              <a:buFont typeface="Arial" pitchFamily="34" charset="0"/>
              <a:buChar char="•"/>
            </a:pPr>
            <a:r>
              <a:rPr lang="ru-RU" sz="2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поддержание творческой активности всех участников данной деятельности.</a:t>
            </a:r>
          </a:p>
          <a:p>
            <a:pPr marL="571500" indent="-571500" algn="l">
              <a:buFont typeface="Arial" pitchFamily="34" charset="0"/>
              <a:buChar char="•"/>
            </a:pPr>
            <a:endParaRPr lang="ru-RU" sz="24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be-BY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(Для открытия музея необхдимо наличие </a:t>
            </a:r>
          </a:p>
          <a:p>
            <a:r>
              <a:rPr lang="be-BY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100 музейных предметов)</a:t>
            </a:r>
          </a:p>
        </p:txBody>
      </p:sp>
    </p:spTree>
    <p:extLst>
      <p:ext uri="{BB962C8B-B14F-4D97-AF65-F5344CB8AC3E}">
        <p14:creationId xmlns:p14="http://schemas.microsoft.com/office/powerpoint/2010/main" val="333024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214686"/>
            <a:ext cx="8657795" cy="1714202"/>
          </a:xfrm>
        </p:spPr>
        <p:txBody>
          <a:bodyPr>
            <a:normAutofit/>
          </a:bodyPr>
          <a:lstStyle/>
          <a:p>
            <a:r>
              <a:rPr lang="be-BY" sz="2800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Постановление </a:t>
            </a:r>
            <a:r>
              <a:rPr lang="be-BY" sz="2800" dirty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Совета Министров </a:t>
            </a:r>
            <a:r>
              <a:rPr lang="be-BY" sz="2800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be-BY" sz="2800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be-BY" sz="2800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Республики </a:t>
            </a:r>
            <a:r>
              <a:rPr lang="be-BY" sz="2800" dirty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Беларусь от 10.06.2006 № 733</a:t>
            </a:r>
            <a:endParaRPr lang="ru-RU" sz="4000" dirty="0">
              <a:solidFill>
                <a:srgbClr val="8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472" y="4000504"/>
            <a:ext cx="8229600" cy="2736304"/>
          </a:xfrm>
        </p:spPr>
        <p:txBody>
          <a:bodyPr/>
          <a:lstStyle/>
          <a:p>
            <a:pPr marL="0" indent="0">
              <a:buNone/>
            </a:pPr>
            <a:endParaRPr lang="be-BY" b="1" dirty="0" smtClean="0">
              <a:solidFill>
                <a:srgbClr val="8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be-BY" sz="2800" b="1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«Об </a:t>
            </a:r>
            <a:r>
              <a:rPr lang="be-BY" sz="2800" b="1" dirty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утверждении Положения о порядке присвоения музеям статуса “народный”, периодического подтверждения и лишения их этого </a:t>
            </a:r>
            <a:r>
              <a:rPr lang="be-BY" sz="2800" b="1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статуса»</a:t>
            </a:r>
            <a:endParaRPr lang="ru-RU" sz="28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51520" y="260648"/>
            <a:ext cx="8585787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7313"/>
            <a:r>
              <a:rPr lang="ru-RU" sz="2800" b="1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Управленческие действия </a:t>
            </a:r>
          </a:p>
          <a:p>
            <a:pPr marL="87313"/>
            <a:r>
              <a:rPr lang="ru-RU" sz="2800" b="1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для открытия музея учреждения образования:</a:t>
            </a:r>
          </a:p>
          <a:p>
            <a:pPr marL="87313" algn="l"/>
            <a:r>
              <a:rPr lang="ru-RU" sz="2800" b="1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be-BY" sz="28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85720" y="2285992"/>
            <a:ext cx="8858280" cy="422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711200" algn="l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рассмотрение вопроса на педагогическом совете учреждения образования и принятия соответствующего решения;</a:t>
            </a:r>
          </a:p>
          <a:p>
            <a:pPr indent="711200" algn="l">
              <a:buFont typeface="Arial" pitchFamily="34" charset="0"/>
              <a:buChar char="•"/>
            </a:pPr>
            <a:r>
              <a:rPr lang="ru-RU" sz="2800" dirty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</a:t>
            </a:r>
            <a:r>
              <a:rPr lang="ru-RU" sz="2800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одготовка приказа учреждения образования </a:t>
            </a:r>
          </a:p>
          <a:p>
            <a:pPr algn="l"/>
            <a:r>
              <a:rPr lang="ru-RU" sz="2800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«Об открытии музея… учреждения образования» </a:t>
            </a:r>
          </a:p>
          <a:p>
            <a:pPr marL="87313" algn="l"/>
            <a:r>
              <a:rPr lang="ru-RU" sz="2800" dirty="0" smtClean="0">
                <a:solidFill>
                  <a:srgbClr val="8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be-BY" sz="28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285720" y="4071942"/>
            <a:ext cx="978408" cy="1357322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3643306" y="928670"/>
            <a:ext cx="1071570" cy="428628"/>
          </a:xfrm>
          <a:prstGeom prst="downArrow">
            <a:avLst>
              <a:gd name="adj1" fmla="val 50000"/>
              <a:gd name="adj2" fmla="val 604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72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TM01790493[[fn=SOHO]]</Template>
  <TotalTime>565</TotalTime>
  <Words>751</Words>
  <Application>Microsoft Office PowerPoint</Application>
  <PresentationFormat>Экран (4:3)</PresentationFormat>
  <Paragraphs>106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Музей истории образования Гомельской области. Деятельность ГУО «Гомельский областной институт развития образования» по повышению качества работы  в вопросах музейной педагогики</vt:lpstr>
      <vt:lpstr>Мероприятия в музеях учреждений образования Гомельской области</vt:lpstr>
      <vt:lpstr> </vt:lpstr>
      <vt:lpstr>В экспозиции музея</vt:lpstr>
      <vt:lpstr>В экспозиции музея</vt:lpstr>
      <vt:lpstr>Разделы музея:</vt:lpstr>
      <vt:lpstr>Разделы музея:</vt:lpstr>
      <vt:lpstr>Основные условия для создания музея учреждения образования:</vt:lpstr>
      <vt:lpstr>Постановление Совета Министров  Республики Беларусь от 10.06.2006 № 733</vt:lpstr>
      <vt:lpstr>Условия, необходимые для присвоения музею учреждения образования звания «народный»:</vt:lpstr>
      <vt:lpstr>Нормативные правовые документы, которые регламентируют деятельность музеев учреждений образования</vt:lpstr>
      <vt:lpstr>Локальные документы, необходимые для деятельности музея учреждения образования: </vt:lpstr>
      <vt:lpstr>Презентация PowerPoint</vt:lpstr>
      <vt:lpstr>Виртуальный музей «Память»  ГУО «Гимназия №1 г.Жлобина»</vt:lpstr>
      <vt:lpstr>Основные республиканские акции</vt:lpstr>
      <vt:lpstr>Тематика  программ повышения квалификации, обучающих курсов (семинаров)  руководителей школьных музеев</vt:lpstr>
      <vt:lpstr>Методические рекомендации</vt:lpstr>
      <vt:lpstr>Государственное учреждение образования «Гомельский областной институт развития»  адрес: 246032 Республика Беларусь, г.Гомель, ул. Юбилейная, 7 телефон для справок: (80232) 60 11 07 e-mail: umo-rkivr@yandex.by  Приглашаем к сотрудничеству!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Деятельность ГУО «Гомельский областной институт развития образования» по повышению качества работы  в вопросах музейной педагогики</dc:title>
  <dc:creator>user</dc:creator>
  <cp:lastModifiedBy>user</cp:lastModifiedBy>
  <cp:revision>52</cp:revision>
  <dcterms:created xsi:type="dcterms:W3CDTF">2016-10-12T11:25:44Z</dcterms:created>
  <dcterms:modified xsi:type="dcterms:W3CDTF">2016-12-01T06:49:11Z</dcterms:modified>
</cp:coreProperties>
</file>