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59" r:id="rId5"/>
    <p:sldId id="280" r:id="rId6"/>
    <p:sldId id="272" r:id="rId7"/>
    <p:sldId id="273" r:id="rId8"/>
    <p:sldId id="274" r:id="rId9"/>
    <p:sldId id="281" r:id="rId10"/>
    <p:sldId id="276" r:id="rId11"/>
    <p:sldId id="277" r:id="rId12"/>
    <p:sldId id="266" r:id="rId13"/>
    <p:sldId id="278" r:id="rId14"/>
    <p:sldId id="270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57" autoAdjust="0"/>
  </p:normalViewPr>
  <p:slideViewPr>
    <p:cSldViewPr>
      <p:cViewPr varScale="1">
        <p:scale>
          <a:sx n="87" d="100"/>
          <a:sy n="87" d="100"/>
        </p:scale>
        <p:origin x="-13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1B25F-2064-454D-9E1B-26ECD03CE53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0747-2F1C-4C83-AA4C-4F2332E1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5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7ACD8-FBCC-418C-A6ED-351CFC29AB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8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1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4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4B2947-AD29-46EF-87D7-A0094CF92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487142-2405-431B-A167-CEB827F43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42C55-543E-47D7-B36C-38D6B871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6F3567-4A0A-4EC7-9A5B-805904AB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4B5207-EA6A-4F5F-9B68-5BFF8BBE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3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58E784-E44B-49BE-8CDB-2B91D60D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0F3708-AD18-4B6E-BEF6-A932BA6F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1BF9D7-AD55-40C6-8A3B-0F541FC9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D984A7-D93B-4954-8B56-580E8B93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E850FC-B497-45FB-8BF1-A041E9C6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A7204-1A57-4EE8-AE10-C54868D9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80604E-102A-4D96-9059-CA48F8745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CC1B5A-C2E8-44EC-B05A-93AF7BFB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0ED67B-381E-4829-BE67-2BD3AAB4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B4534F-C9D3-48B6-B31E-A0AB3333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91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0F249-E697-4208-890B-9ABF0B88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A410B-E77A-495F-84E4-047284B5A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623106-D579-419A-A9F9-BB0A6A214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33CB8B-360B-4A05-A941-C0F8B081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3DAE23-99AF-4BF4-BB5B-1DA5EA37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1CD274-1051-4868-9CD7-01C32E35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0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D1B0F8-FD62-424F-9B4D-651E8E41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E55394-4AED-4F23-A747-9A722943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E2A2967-3449-4D11-8EE9-CFCDC8545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C31DED-117E-43BE-86C6-550C5FD5B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E6D7355-1630-427F-ADC4-D235C9951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E9DB4B2-AE23-4B82-9405-FF5F1AE0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0F34E3C-76B6-4534-A223-325BF8E9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23B9FC1-CA16-4F73-A891-D32F15EA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6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A6D5F2-75BC-4EC8-B2CE-01FDC89E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E3FF9B-26B0-4211-8C17-41C30692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40ECD1-F50A-47F6-8C33-6131F437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AA83CE-A5BE-4114-9BC5-C4EE8A33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2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B69EB76-6769-4D5E-A398-AF73333B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06C580D-3D23-4591-8006-E497E0C2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C12D4F-67E9-45AE-B131-B0EE6E56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9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38FA1-6FCD-4D1A-8D75-2E3B5F43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633CD0-D319-43DD-BABD-619839A2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03630B-605A-4ECB-84BB-26B33912B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3ECADF-687E-4FA8-846F-010BBFDB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F95F6D-E08B-4A96-993F-BB412B86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829309-6791-4990-BC6C-89506AF0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1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62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92A5AD-7C35-44AA-92DF-EF76B2AC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28A5694-8D23-408E-AD2D-B6D47D163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0EA372-AC4F-4A09-AF4E-74FF8C9B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58D34F-4322-49ED-B50F-D9DD0D0E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A1843B-C98D-42CF-8D30-DC75DE6C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D95B06-B002-474D-B8F2-A2713472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84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CA4B5-9371-42B3-8FCC-7C49AF2B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8B5400-67DA-4CA1-AE1F-A7EBCBBE5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595B17-2E1A-446E-AB77-5B1F40D5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44511D-2FB0-4FB6-A05A-0D8E87C8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6F5EF6-87C1-4A71-9196-5E4D5CA0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6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1F0BF44-F004-4351-96BF-D68315D98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A5B24B-0989-4BA8-975B-9D7B3AB52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4961B2-43B5-42BC-8F31-4FE436E3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6A0DFE-6142-40A6-9437-61516006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A9024F-AF1E-4879-B3F2-B5A58478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9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8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6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1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8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8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2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E743-723E-45A0-A45E-D6A6D01CC7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6AE5-E061-4AA4-B298-D4ED9DBB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6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5A981-0EE6-47EF-A36B-9349BB83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647984-BA29-43D5-BF45-C5EC137FC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E65896-63D6-4ECF-88A9-62A8745E9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C0A8-EEE5-44F4-B516-1F4244853C72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3E85EA-E550-485F-A738-DC8662E02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2B68EC-8945-4EEC-A754-E68016D8C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ED82C-FFDC-402A-9A93-3277A33F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ved=2ahUKEwjDlpSp1p_hAhUy06YKHWx6B2EQjRx6BAgBEAU&amp;url=https://ru.kisspng.com/kisspng-80zm3b/preview.html&amp;psig=AOvVaw02uMf1_qjPVIuf--0uxCaU&amp;ust=155368514020680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5E3691-5E55-4588-8368-3769E83D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1" y="2299204"/>
            <a:ext cx="11351171" cy="4558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2893" y="1273590"/>
            <a:ext cx="7929107" cy="102561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48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48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48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  <a:br>
              <a:rPr lang="ru-RU" sz="48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4800" b="1" dirty="0">
                <a:solidFill>
                  <a:srgbClr val="0070C0"/>
                </a:solidFill>
                <a:latin typeface="Trebuchet MS" panose="020B0603020202020204" pitchFamily="34" charset="0"/>
              </a:rPr>
              <a:t>2019-2024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B0CA067-9BB1-4534-B3A7-94C14BC48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24"/>
          <a:stretch/>
        </p:blipFill>
        <p:spPr>
          <a:xfrm>
            <a:off x="0" y="0"/>
            <a:ext cx="4666593" cy="18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1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7568" y="6300028"/>
            <a:ext cx="120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  <a:cs typeface="Times New Roman" pitchFamily="18" charset="0"/>
              </a:rPr>
              <a:t>Лекторий</a:t>
            </a:r>
          </a:p>
        </p:txBody>
      </p:sp>
      <p:pic>
        <p:nvPicPr>
          <p:cNvPr id="5122" name="Рисунок 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51518"/>
            <a:ext cx="5094296" cy="3521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50774" y="6300028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  <a:cs typeface="Times New Roman" pitchFamily="18" charset="0"/>
              </a:rPr>
              <a:t>Многофункциональная учебная аудитория</a:t>
            </a:r>
          </a:p>
        </p:txBody>
      </p:sp>
      <p:pic>
        <p:nvPicPr>
          <p:cNvPr id="583" name="Рисунок 5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19" y="2655066"/>
            <a:ext cx="6120680" cy="35291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46418BD-F573-4974-B73E-1AA28FC2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E4F5518-2A28-4A09-8713-929AD2053892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7D914D2-D7BA-4A69-9704-9F3874FA1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3856" y="1679512"/>
            <a:ext cx="8824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УЧЕБНЫЕ АУДИТОРИИ И ДЕЛОВЫЕ ЗОНЫ ЦНППМПР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(г. Вязьма, ул. Плотникова, д. 11)</a:t>
            </a:r>
          </a:p>
        </p:txBody>
      </p:sp>
    </p:spTree>
    <p:extLst>
      <p:ext uri="{BB962C8B-B14F-4D97-AF65-F5344CB8AC3E}">
        <p14:creationId xmlns:p14="http://schemas.microsoft.com/office/powerpoint/2010/main" val="338123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B9D6433-91EE-41C0-A9A6-AAAA938D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64069ECD-6F48-4AB6-9419-FAE0F5A6DECD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A72F716-8A16-4292-8977-79B577C4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718" y="2904267"/>
            <a:ext cx="2212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ЦЕЛИ / ЗАДАЧИ: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6451" y="2509590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ИНФОРМАЦИЯ О ЦЕНТРЕ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535" y="2904267"/>
            <a:ext cx="9172305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организация и проведение процедур добровольной независимой оценки профессиональной квалификации педагогических кадров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22907" y="5839651"/>
            <a:ext cx="6489001" cy="98488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2200" b="1" u="sng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САМОСТОЯТЕЛЬНОЕ ЮРИДИЧЕСКОЕ ЛИЦО</a:t>
            </a:r>
            <a:br>
              <a:rPr lang="ru-RU" sz="2200" b="1" u="sng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200" b="1" u="sng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Адрес: г. Смоленск, пер. Киевский, д. 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999" y="4168251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БЮДЖЕТ РЕГИОНАЛЬНЫЙ 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996" y="3648806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ПЕРИОД РЕАЛИЗАЦИИ: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996" y="4744315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БЮДЖЕТ ФЕДЕРАЛЬНЫЙ: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28277" y="5335595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ПЛОЩАДКИ / ТЕРРИТОРИИ РЕАЛИЗАЦИИ: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43396" y="4168251"/>
            <a:ext cx="308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1 743 810,00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24379" y="4744315"/>
            <a:ext cx="507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56 383 200,00 рублей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38300" y="3633417"/>
            <a:ext cx="5072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D26410-EAEF-40A7-8013-C1DFA2008EA5}"/>
              </a:ext>
            </a:extLst>
          </p:cNvPr>
          <p:cNvSpPr/>
          <p:nvPr/>
        </p:nvSpPr>
        <p:spPr>
          <a:xfrm>
            <a:off x="2153722" y="1635132"/>
            <a:ext cx="8137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СОЗДАНИЕ ЦЕНТРА ОЦЕНКИ ПРОФЕССИОНАЛЬНОГО МАСТЕРСТВА И КВАЛИФИКАЦИЙ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173204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92346" y="2471443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ЦЕЛЕВЫЕ ПОКАЗАТЕЛИ И РЕЗУЛЬТАТЫ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35450"/>
              </p:ext>
            </p:extLst>
          </p:nvPr>
        </p:nvGraphicFramePr>
        <p:xfrm>
          <a:off x="497645" y="2987139"/>
          <a:ext cx="11449270" cy="35966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0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46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№ 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Наименование показателя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Доля педагогических работников организаций, осуществляющих образовательную деятельность по общеобразовательным программам, получивших рекомендации по индивидуальному плану развития профессиональных компетенций в ЦОПМКП, от общего числа указанной категории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Доля руководителей организаций, осуществляющих образовательную деятельность по общеобразовательным программам, прошедших добровольную независимую оценку профессиональной  квалификации, от общего числа указанной категории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xmlns="" val="276978539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3.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Доля педагогических работников организаций, осуществляющих образовательную деятельность по общеобразовательным программам, прошедших добровольную независимую оценку профессиональной квалификации, от общего числа указанной категории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xmlns="" val="8933260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51FACC3-9FA2-4C29-B0B1-4BF6C1D0B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91B176C-3153-4D6B-9A56-18CC4BA915E9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D48B9A-BF67-409E-8A4A-46AEA94CA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528" y="1640446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СОЗДАНИЕ ЦЕНТРА ОЦЕНКИ ПРОФЕССИОНАЛЬНОГО МАСТЕРСТВА И КВАЛИФИКАЦИЙ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214131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CB706C-A62B-4526-B4DC-D106079F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0BF52BE-9F6A-4338-91DB-FD148DC77D2F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3A82362-C3A5-499F-917D-86D64D086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571" y="1538432"/>
            <a:ext cx="116781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ДИЗАЙН-ПРОЕКТ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Центра оценки профессионального мастерства и квалификаций педагогов,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(Киевский. пер.,16)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983" y="230318"/>
            <a:ext cx="787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Рисунок 5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658217"/>
            <a:ext cx="5760640" cy="371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39526" y="6427627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rebuchet MS" panose="020B0603020202020204" pitchFamily="34" charset="0"/>
                <a:cs typeface="Times New Roman" pitchFamily="18" charset="0"/>
              </a:rPr>
              <a:t>Рецепция</a:t>
            </a:r>
          </a:p>
        </p:txBody>
      </p:sp>
    </p:spTree>
    <p:extLst>
      <p:ext uri="{BB962C8B-B14F-4D97-AF65-F5344CB8AC3E}">
        <p14:creationId xmlns:p14="http://schemas.microsoft.com/office/powerpoint/2010/main" val="346771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19536" y="2062440"/>
            <a:ext cx="800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defRPr>
            </a:lvl1pPr>
          </a:lstStyle>
          <a:p>
            <a:r>
              <a:rPr lang="ru-RU" dirty="0"/>
              <a:t>УЧЕБНЫЕ АУДИТОРИИ И ДЕЛОВЫЕ ЗОНЫ </a:t>
            </a:r>
            <a:r>
              <a:rPr lang="ru-RU" b="0" dirty="0"/>
              <a:t>(Киевский. пер.,16)</a:t>
            </a:r>
          </a:p>
        </p:txBody>
      </p:sp>
      <p:pic>
        <p:nvPicPr>
          <p:cNvPr id="1026" name="Рисунок 5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6" y="2565206"/>
            <a:ext cx="5428052" cy="38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2467" y="6433988"/>
            <a:ext cx="372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rebuchet MS" panose="020B0603020202020204" pitchFamily="34" charset="0"/>
                <a:cs typeface="Times New Roman" pitchFamily="18" charset="0"/>
              </a:rPr>
              <a:t>Помещение для персонала</a:t>
            </a:r>
          </a:p>
        </p:txBody>
      </p:sp>
      <p:pic>
        <p:nvPicPr>
          <p:cNvPr id="1027" name="Рисунок 5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565206"/>
            <a:ext cx="5377537" cy="38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72264" y="6433988"/>
            <a:ext cx="126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latin typeface="Trebuchet MS" panose="020B0603020202020204" pitchFamily="34" charset="0"/>
                <a:cs typeface="Times New Roman" pitchFamily="18" charset="0"/>
              </a:defRPr>
            </a:lvl1pPr>
          </a:lstStyle>
          <a:p>
            <a:r>
              <a:rPr lang="ru-RU" dirty="0"/>
              <a:t>Лекторий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3700D8-4850-4B2C-90CE-388ADA498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8DB757D3-F132-4257-9D33-70D91EC6E30C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5178E39-DA3F-4795-85AF-F53364328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444" y="1646144"/>
            <a:ext cx="108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ЦЕНТР ОЦЕНКИ ПРОФЕССИОНАЛЬНОГО МАСТЕРСТВА И КВАЛИФИКАЦИЙ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148178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C74DDE4-5013-4313-9681-E989065E9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sp>
        <p:nvSpPr>
          <p:cNvPr id="15" name="AutoShape 4" descr="Картинки по запросу пси 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743202" y="-2651125"/>
            <a:ext cx="4150519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endParaRPr lang="ru-RU" sz="120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977" y="2069408"/>
            <a:ext cx="11646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обеспечение вхождения Российской Федерации в число 10 ведущих стран мира по качеству общего образования к 2024 году путем внедрения национальной системы профессионального роста педагогических работников, охватывающей не менее 50 процентов учителей общеобразовательных организаций (Смоленская область)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808" y="4277812"/>
            <a:ext cx="3686595" cy="2434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490" y="4277812"/>
            <a:ext cx="4071019" cy="2434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4277812"/>
            <a:ext cx="3705847" cy="24341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D40BB11-3382-4041-8505-89C78181E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4161" y="2606191"/>
            <a:ext cx="2212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ЦЕЛИ / ЗАДАЧИ: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549" y="4074530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БЮДЖЕТ РЕГИОНАЛЬНЫЙ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546" y="3641266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ПЕРИОД РЕАЛИЗАЦИИ: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546" y="4534716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БЮДЖЕТ ФЕДЕРАЛЬНЫЙ: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437" y="4880419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ПЛОЩАДКИ / ТЕРРИТОРИИ РЕАЛИЗАЦИИ: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161" y="2256137"/>
            <a:ext cx="342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ИНФОРМАЦИЯ О ЦЕНТРАХ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1679" y="2612292"/>
            <a:ext cx="8892716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обеспечение условий для непрерывного и планомерного повышения квалификации педагогических работников, в том числе на основе использования современных цифровых технологий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3573" y="4068089"/>
            <a:ext cx="507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1 743 810,00 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1364" y="5166736"/>
            <a:ext cx="11449271" cy="16850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Центр непрерывного повышения профессионального мастерства педагогических работников по модели «СТАНДАРТ»:</a:t>
            </a:r>
          </a:p>
          <a:p>
            <a:pPr marL="360363" algn="ctr">
              <a:spcBef>
                <a:spcPts val="6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структурное подразделение </a:t>
            </a:r>
            <a:b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государственного автономного учреждения дополнительного профессионального образования «Смоленский областной институт развития образования»</a:t>
            </a:r>
            <a:b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Адрес: г. Смоленск, ул. Октябрьской революции, д. 20а.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51929" y="4519446"/>
            <a:ext cx="507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56 383 200,00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31520" y="3599581"/>
            <a:ext cx="507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13CC795-A695-404A-AC6D-DF318E87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CDFD40A-0BDA-4EB5-B60F-28A8D3AC3A36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3437D11-A4DB-4EB2-AAF7-A6D6662E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5561" y="1577827"/>
            <a:ext cx="889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ЦЕНТРЫ НЕПРЕРЫВНОГО ПОВЫШЕНИЯ ПРОФЕССИОНАЛЬНОГО МАСТЕРСТВА ПЕДАГОГИЧЕСКИХ РАБОТНИКОВ (ЦНППМПР)</a:t>
            </a:r>
          </a:p>
        </p:txBody>
      </p:sp>
    </p:spTree>
    <p:extLst>
      <p:ext uri="{BB962C8B-B14F-4D97-AF65-F5344CB8AC3E}">
        <p14:creationId xmlns:p14="http://schemas.microsoft.com/office/powerpoint/2010/main" val="117404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9919" y="2808194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БЮДЖЕТ РЕГИОНАЛЬНЫЙ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916" y="2374930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ПЕРИОД РЕАЛИЗАЦИИ: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916" y="326838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БЮДЖЕТ ФЕДЕРАЛЬНЫЙ: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916" y="368220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ПЛОЩАДКИ / ТЕРРИТОРИИ РЕАЛИЗАЦИИ: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1943" y="2801753"/>
            <a:ext cx="507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737 892,00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80299" y="3253110"/>
            <a:ext cx="507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23 858 500,00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59890" y="2333245"/>
            <a:ext cx="507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2022 год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13CC795-A695-404A-AC6D-DF318E87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CDFD40A-0BDA-4EB5-B60F-28A8D3AC3A36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3437D11-A4DB-4EB2-AAF7-A6D6662E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5561" y="1577827"/>
            <a:ext cx="889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ЦЕНТРЫ НЕПРЕРЫВНОГО ПОВЫШЕНИЯ ПРОФЕССИОНАЛЬНОГО МАСТЕРСТВА ПЕДАГОГИЧЕСКИХ РАБОТНИКОВ (ЦНППМПР)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211004C-62F0-447F-A3D1-34F06C3DEB6A}"/>
              </a:ext>
            </a:extLst>
          </p:cNvPr>
          <p:cNvSpPr/>
          <p:nvPr/>
        </p:nvSpPr>
        <p:spPr>
          <a:xfrm>
            <a:off x="0" y="4003989"/>
            <a:ext cx="11928648" cy="28546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Центр непрерывного повышения профессионального мастерства педагогических работников </a:t>
            </a:r>
            <a:b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по модели «МИНИ»:</a:t>
            </a:r>
          </a:p>
          <a:p>
            <a:pPr marL="285750" indent="-285750" algn="ctr">
              <a:spcBef>
                <a:spcPts val="600"/>
              </a:spcBef>
              <a:buFont typeface="Times New Roman" pitchFamily="18" charset="0"/>
              <a:buChar char="–"/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структурное подразделение </a:t>
            </a:r>
            <a:r>
              <a:rPr lang="ru-RU" dirty="0">
                <a:latin typeface="Trebuchet MS" panose="020B0603020202020204" pitchFamily="34" charset="0"/>
                <a:cs typeface="Times New Roman" pitchFamily="18" charset="0"/>
              </a:rPr>
              <a:t/>
            </a:r>
            <a:br>
              <a:rPr lang="ru-RU" dirty="0"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ОГБПОУ «Смоленский педагогический колледж» </a:t>
            </a:r>
            <a:r>
              <a:rPr lang="ru-RU" dirty="0">
                <a:latin typeface="Trebuchet MS" panose="020B0603020202020204" pitchFamily="34" charset="0"/>
                <a:cs typeface="Times New Roman" pitchFamily="18" charset="0"/>
              </a:rPr>
              <a:t/>
            </a:r>
            <a:br>
              <a:rPr lang="ru-RU" dirty="0"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Адрес: г. Смоленск, ул. Раевского, д. 2.</a:t>
            </a:r>
          </a:p>
          <a:p>
            <a:pPr algn="ctr">
              <a:spcBef>
                <a:spcPts val="600"/>
              </a:spcBef>
            </a:pP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или</a:t>
            </a:r>
          </a:p>
          <a:p>
            <a:pPr marL="285750" indent="-285750" algn="ctr">
              <a:spcBef>
                <a:spcPts val="600"/>
              </a:spcBef>
              <a:buFont typeface="Times New Roman" pitchFamily="18" charset="0"/>
              <a:buChar char="–"/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структурное подразделение </a:t>
            </a:r>
            <a:r>
              <a:rPr lang="ru-RU" dirty="0">
                <a:latin typeface="Trebuchet MS" panose="020B0603020202020204" pitchFamily="34" charset="0"/>
                <a:cs typeface="Times New Roman" pitchFamily="18" charset="0"/>
              </a:rPr>
              <a:t/>
            </a:r>
            <a:br>
              <a:rPr lang="ru-RU" dirty="0"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ОГБПОУ «Вяземский железнодорожный техникум» </a:t>
            </a:r>
            <a:b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Адрес: Смоленская область, г. Вязьма, ул. Плотникова, д. 11.</a:t>
            </a:r>
          </a:p>
        </p:txBody>
      </p:sp>
    </p:spTree>
    <p:extLst>
      <p:ext uri="{BB962C8B-B14F-4D97-AF65-F5344CB8AC3E}">
        <p14:creationId xmlns:p14="http://schemas.microsoft.com/office/powerpoint/2010/main" val="198384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0111EF-DC49-479B-941B-523EB70D7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8101B44-BF0C-425F-B751-4DD32F0426A8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0C2B72A-7676-41BC-A482-972BCC867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774" y="1796255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ЦЕЛЕВЫЕ ПОКАЗАТЕЛИ И РЕЗУЛЬТАТЫ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3322"/>
              </p:ext>
            </p:extLst>
          </p:nvPr>
        </p:nvGraphicFramePr>
        <p:xfrm>
          <a:off x="875420" y="2420888"/>
          <a:ext cx="10441160" cy="39014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98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3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Значение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Доля педагогических работников, освоивших программы непрерывного повышения профессионального мастерства, от общего числа указанной категории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5%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Доля руководителей образовательных организаций, осуществляющих образовательную деятельность по общеобразовательным программам, освоивших программы непрерывного повышения профессионального мастерства, от общего числа указанной категории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5%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4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23889"/>
              </p:ext>
            </p:extLst>
          </p:nvPr>
        </p:nvGraphicFramePr>
        <p:xfrm>
          <a:off x="1109712" y="2590846"/>
          <a:ext cx="10225136" cy="36576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9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8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№ п/п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Наименование показателя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Значение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4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3.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Доля программ непрерывного повышения профессионального мастерства педагогических работников и руководящих кадров организаций, осуществляющих образовательную деятельность по общеобразовательным программам, реализуемым в сетевой форме, от общего числа указанной категории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стажировочных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площадок, отобранных для реализации программ непрерывного повышения профессионального мастерства педагогических работников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5 ед.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B940250-36B0-4D27-B810-1179C9CD3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1A23D7C-4377-4CA8-8650-6FB53B9FB320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DF0631F-C093-4432-AEB5-651C91711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7648" y="1889288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ЦЕЛЕВЫЕ ПОКАЗАТЕЛИ И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5858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41" y="360705"/>
            <a:ext cx="287438" cy="324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649187A-FC8A-4255-B975-E0B910BCD4BA}"/>
              </a:ext>
            </a:extLst>
          </p:cNvPr>
          <p:cNvGrpSpPr/>
          <p:nvPr/>
        </p:nvGrpSpPr>
        <p:grpSpPr>
          <a:xfrm>
            <a:off x="551383" y="2624536"/>
            <a:ext cx="5212178" cy="4136851"/>
            <a:chOff x="551383" y="2624536"/>
            <a:chExt cx="5212178" cy="41368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3" y="2624536"/>
              <a:ext cx="5212178" cy="368478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437761" y="6361277"/>
              <a:ext cx="33922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Trebuchet MS" panose="020B0603020202020204" pitchFamily="34" charset="0"/>
                  <a:cs typeface="Times New Roman" pitchFamily="18" charset="0"/>
                </a:rPr>
                <a:t>Помещение для персонала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D1DD787-FD1F-4A8B-8C81-49E3BE280040}"/>
              </a:ext>
            </a:extLst>
          </p:cNvPr>
          <p:cNvGrpSpPr/>
          <p:nvPr/>
        </p:nvGrpSpPr>
        <p:grpSpPr>
          <a:xfrm>
            <a:off x="6327708" y="2623574"/>
            <a:ext cx="5213538" cy="4137813"/>
            <a:chOff x="6327708" y="2623574"/>
            <a:chExt cx="5213538" cy="413781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708" y="2623574"/>
              <a:ext cx="5213538" cy="3685746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7617183" y="6361277"/>
              <a:ext cx="3132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Trebuchet MS" panose="020B0603020202020204" pitchFamily="34" charset="0"/>
                  <a:cs typeface="Times New Roman" pitchFamily="18" charset="0"/>
                </a:rPr>
                <a:t>Аудитория-</a:t>
              </a:r>
              <a:r>
                <a:rPr lang="ru-RU" sz="2000" dirty="0" err="1">
                  <a:latin typeface="Trebuchet MS" panose="020B0603020202020204" pitchFamily="34" charset="0"/>
                  <a:cs typeface="Times New Roman" pitchFamily="18" charset="0"/>
                </a:rPr>
                <a:t>трансформер</a:t>
              </a:r>
              <a:endParaRPr lang="ru-RU" sz="2000" dirty="0">
                <a:latin typeface="Trebuchet MS" panose="020B0603020202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E499CD2-5C9A-4380-A4E4-A3D52303E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9373E42-3743-4E48-A6BE-102AE371E872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E303F75-3AC6-48A8-8A4D-9871CB842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542" y="1679512"/>
            <a:ext cx="8111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УЧЕБНЫЕ АУДИТОРИИ И ДЕЛОВЫЕ ЗОНЫ ЦНППМПР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(г. Смоленск, ул. Октябрьской революции, д. 20а)</a:t>
            </a:r>
          </a:p>
        </p:txBody>
      </p:sp>
    </p:spTree>
    <p:extLst>
      <p:ext uri="{BB962C8B-B14F-4D97-AF65-F5344CB8AC3E}">
        <p14:creationId xmlns:p14="http://schemas.microsoft.com/office/powerpoint/2010/main" val="353501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41" y="360705"/>
            <a:ext cx="287438" cy="324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E499CD2-5C9A-4380-A4E4-A3D52303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9373E42-3743-4E48-A6BE-102AE371E872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E303F75-3AC6-48A8-8A4D-9871CB842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542" y="1679512"/>
            <a:ext cx="8111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УЧЕБНЫЕ АУДИТОРИИ И ДЕЛОВЫЕ ЗОНЫ ЦНППМПР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(г. Смоленск, ул. Октябрьской революции, д. 20а)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6683654-8CE7-45AC-B482-043E369B6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646022"/>
            <a:ext cx="4855748" cy="34328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B8FB181-CDFD-462E-9EAE-CF3D281C43F6}"/>
              </a:ext>
            </a:extLst>
          </p:cNvPr>
          <p:cNvSpPr/>
          <p:nvPr/>
        </p:nvSpPr>
        <p:spPr>
          <a:xfrm>
            <a:off x="479376" y="6335609"/>
            <a:ext cx="3439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rebuchet MS" panose="020B0603020202020204" pitchFamily="34" charset="0"/>
                <a:cs typeface="Times New Roman" pitchFamily="18" charset="0"/>
              </a:rPr>
              <a:t>Многофункциональная учебная аудитория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A68333A-13FF-4EAE-9523-4DADB6D760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39" y="2646022"/>
            <a:ext cx="4855749" cy="343280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0356894-74F6-4143-BDEA-E03449775682}"/>
              </a:ext>
            </a:extLst>
          </p:cNvPr>
          <p:cNvSpPr/>
          <p:nvPr/>
        </p:nvSpPr>
        <p:spPr>
          <a:xfrm>
            <a:off x="6312024" y="6384146"/>
            <a:ext cx="5096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rebuchet MS" panose="020B0603020202020204" pitchFamily="34" charset="0"/>
                <a:cs typeface="Times New Roman" pitchFamily="18" charset="0"/>
              </a:rPr>
              <a:t>Помещение для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3901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6118" y="6316195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  <a:cs typeface="Times New Roman" pitchFamily="18" charset="0"/>
              </a:rPr>
              <a:t>Лекторий</a:t>
            </a:r>
          </a:p>
        </p:txBody>
      </p:sp>
      <p:pic>
        <p:nvPicPr>
          <p:cNvPr id="4098" name="Рисунок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3" y="2646802"/>
            <a:ext cx="5447177" cy="36194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945549" y="6315206"/>
            <a:ext cx="597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  <a:cs typeface="Times New Roman" pitchFamily="18" charset="0"/>
              </a:rPr>
              <a:t>Помещение для организации </a:t>
            </a:r>
            <a:r>
              <a:rPr lang="ru-RU" dirty="0" err="1">
                <a:latin typeface="Trebuchet MS" panose="020B0603020202020204" pitchFamily="34" charset="0"/>
                <a:cs typeface="Times New Roman" pitchFamily="18" charset="0"/>
              </a:rPr>
              <a:t>коворкинг</a:t>
            </a:r>
            <a:r>
              <a:rPr lang="ru-RU" dirty="0">
                <a:latin typeface="Trebuchet MS" panose="020B0603020202020204" pitchFamily="34" charset="0"/>
                <a:cs typeface="Times New Roman" pitchFamily="18" charset="0"/>
              </a:rPr>
              <a:t>-пространства</a:t>
            </a:r>
          </a:p>
        </p:txBody>
      </p:sp>
      <p:pic>
        <p:nvPicPr>
          <p:cNvPr id="4099" name="Рисунок 5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97" y="2646803"/>
            <a:ext cx="5308927" cy="36194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9CA8EFD-C728-4353-B2DC-75615D172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72456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61720CBD-380C-4209-9A83-2DCFA12C5F58}"/>
              </a:ext>
            </a:extLst>
          </p:cNvPr>
          <p:cNvSpPr txBox="1">
            <a:spLocks/>
          </p:cNvSpPr>
          <p:nvPr/>
        </p:nvSpPr>
        <p:spPr>
          <a:xfrm>
            <a:off x="6528048" y="188640"/>
            <a:ext cx="5567720" cy="936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</a:t>
            </a:r>
            <a:b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rebuchet MS" panose="020B0603020202020204" pitchFamily="34" charset="0"/>
              </a:rPr>
              <a:t>«Учитель будущего»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5C013D-6E64-4646-8A0A-C9650EC6A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255" y="277781"/>
            <a:ext cx="1162050" cy="1123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3561" y="1723098"/>
            <a:ext cx="8204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УЧЕБНЫЕ АУДИТОРИИ И ДЕЛОВЫЕ ЗОНЫ ЦНППМПР </a:t>
            </a:r>
          </a:p>
          <a:p>
            <a:r>
              <a:rPr lang="ru-RU" sz="2000" b="0" dirty="0"/>
              <a:t>(г. Смоленск, ул. Раевского, д. 2)</a:t>
            </a:r>
          </a:p>
        </p:txBody>
      </p:sp>
    </p:spTree>
    <p:extLst>
      <p:ext uri="{BB962C8B-B14F-4D97-AF65-F5344CB8AC3E}">
        <p14:creationId xmlns:p14="http://schemas.microsoft.com/office/powerpoint/2010/main" val="437119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597</Words>
  <Application>Microsoft Office PowerPoint</Application>
  <PresentationFormat>Произвольный</PresentationFormat>
  <Paragraphs>113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 Региональный проект «Учитель будущего» 2019-2024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Алёнка</cp:lastModifiedBy>
  <cp:revision>19</cp:revision>
  <dcterms:created xsi:type="dcterms:W3CDTF">2019-10-31T08:26:41Z</dcterms:created>
  <dcterms:modified xsi:type="dcterms:W3CDTF">2020-02-28T06:03:45Z</dcterms:modified>
</cp:coreProperties>
</file>