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7"/>
  </p:notesMasterIdLst>
  <p:sldIdLst>
    <p:sldId id="257" r:id="rId2"/>
    <p:sldId id="430" r:id="rId3"/>
    <p:sldId id="372" r:id="rId4"/>
    <p:sldId id="306" r:id="rId5"/>
    <p:sldId id="426" r:id="rId6"/>
    <p:sldId id="427" r:id="rId7"/>
    <p:sldId id="428" r:id="rId8"/>
    <p:sldId id="436" r:id="rId9"/>
    <p:sldId id="434" r:id="rId10"/>
    <p:sldId id="411" r:id="rId11"/>
    <p:sldId id="437" r:id="rId12"/>
    <p:sldId id="439" r:id="rId13"/>
    <p:sldId id="375" r:id="rId14"/>
    <p:sldId id="440" r:id="rId15"/>
    <p:sldId id="416" r:id="rId16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rgbClr val="404040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404040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404040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404040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404040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404040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404040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404040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404040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294D34"/>
    <a:srgbClr val="192F20"/>
    <a:srgbClr val="48885C"/>
    <a:srgbClr val="86C099"/>
    <a:srgbClr val="519D6A"/>
    <a:srgbClr val="315D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358" autoAdjust="0"/>
    <p:restoredTop sz="94910" autoAdjust="0"/>
  </p:normalViewPr>
  <p:slideViewPr>
    <p:cSldViewPr>
      <p:cViewPr varScale="1">
        <p:scale>
          <a:sx n="64" d="100"/>
          <a:sy n="64" d="100"/>
        </p:scale>
        <p:origin x="9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F36F1A-5280-43F3-8266-2F9D203CB05E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126ABF-B3F2-494A-A4E3-6B14E5B152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283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16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AF36-B9BC-4B86-A2F8-06BF01B72033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B6E79-ED90-4BC1-B92C-08E3B28D3F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8CF7D-97AE-4117-BFA5-1149C3C2BD4F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3D00E-B3D2-4A4B-B657-F5520D812F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482600" y="79057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6748463" y="2886075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55ED8-4E5B-4439-A022-6229D83CCEA6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20385-0934-4CA7-B859-1203250B05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2B85F-D96B-4685-9EA2-B56CF6592611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BF47F-26B1-42A7-A57D-CBE8B73AC9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482600" y="79057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6748463" y="2886075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8C95E-6B50-4188-BE6B-2B0BF6DF3E13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52A1-F3D8-4BD0-9AD2-7B0E09BD76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D105B-F80C-4808-A0BA-A3D972E790DA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76558-EB0B-4309-A9BB-CC3066DE0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974FE-8C41-432B-9298-7A5AC8692A7A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3AF57-645D-483F-A0C0-E0F862339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338C0-943D-4638-9745-7E5B303F3AAE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9028A-DDB5-4E4B-AEA0-1B97C7A10E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FFC41-9E1A-4E0D-A9DF-DE7F2A1C0DCD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4A835-E5F1-4E35-8FA0-C911D0340D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D8269-B722-4FC2-9921-70DB39362523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70994-3082-4AF5-8CE2-FA375D9F60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F5759-44F2-4E72-89A8-5611D648770E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6C151-F5B4-4AC3-822C-769B3E881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B6AD6-577A-4FDF-A86B-73D0B8BB64E2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1FC1B-6470-4234-918F-9D4DB71B39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F58D5-BF60-4C11-B456-54E9447BF246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60AB3-AE39-4A5E-94D7-309CA789D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CBA0C-4826-45F0-B175-48BA6EAAE0FB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09EA4-24E9-45AC-9E72-47ED60AB44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051F9-F048-45D3-803A-904654025C45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0F775-C350-4845-A735-3CB089DDAB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8EDED-DBB4-4773-B09F-C596C508C603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8E5AA-BB93-4797-8C2F-2FB7BD35F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0105D2-D188-41FC-8B83-975BB33F136C}" type="datetimeFigureOut">
              <a:rPr lang="ru-RU"/>
              <a:pPr>
                <a:defRPr/>
              </a:pPr>
              <a:t>19.08.2015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90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51E587-80F6-4203-A62C-B870630352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3" r:id="rId11"/>
    <p:sldLayoutId id="2147483698" r:id="rId12"/>
    <p:sldLayoutId id="2147483704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250825" y="765175"/>
            <a:ext cx="7129463" cy="4532313"/>
          </a:xfrm>
        </p:spPr>
        <p:txBody>
          <a:bodyPr/>
          <a:lstStyle/>
          <a:p>
            <a:pPr algn="ctr" eaLnBrk="1" hangingPunct="1"/>
            <a:r>
              <a:rPr lang="ru-RU" sz="3200" b="1" dirty="0" smtClean="0">
                <a:solidFill>
                  <a:srgbClr val="3F78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</a:t>
            </a:r>
            <a:r>
              <a:rPr lang="ru-RU" sz="3200" b="1" dirty="0" smtClean="0">
                <a:solidFill>
                  <a:srgbClr val="3F78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методической работы учителей</a:t>
            </a:r>
            <a:r>
              <a:rPr lang="ru-RU" sz="3200" b="1" dirty="0" smtClean="0">
                <a:solidFill>
                  <a:srgbClr val="3F78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русского языка и литературы </a:t>
            </a:r>
            <a:r>
              <a:rPr lang="ru-RU" sz="3200" dirty="0" smtClean="0">
                <a:solidFill>
                  <a:srgbClr val="3F7819"/>
                </a:solidFill>
                <a:latin typeface="Calibri" pitchFamily="34" charset="0"/>
              </a:rPr>
              <a:t/>
            </a:r>
            <a:br>
              <a:rPr lang="ru-RU" sz="3200" dirty="0" smtClean="0">
                <a:solidFill>
                  <a:srgbClr val="3F7819"/>
                </a:solidFill>
                <a:latin typeface="Calibri" pitchFamily="34" charset="0"/>
              </a:rPr>
            </a:br>
            <a:r>
              <a:rPr lang="ru-RU" sz="3200" b="1" dirty="0" smtClean="0">
                <a:solidFill>
                  <a:srgbClr val="3F78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2015-2016 учебном году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 idx="4294967295"/>
          </p:nvPr>
        </p:nvSpPr>
        <p:spPr>
          <a:xfrm>
            <a:off x="611188" y="260350"/>
            <a:ext cx="6624637" cy="1081088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ДЕЯТЕЛЬНОСТИ: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4" name="AutoShape 3"/>
          <p:cNvSpPr>
            <a:spLocks noChangeArrowheads="1"/>
          </p:cNvSpPr>
          <p:nvPr/>
        </p:nvSpPr>
        <p:spPr bwMode="auto">
          <a:xfrm>
            <a:off x="323850" y="859268"/>
            <a:ext cx="1944688" cy="1944688"/>
          </a:xfrm>
          <a:prstGeom prst="flowChartDocumen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  <a:latin typeface="Arial" charset="0"/>
              </a:rPr>
              <a:t>Повышение 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Arial" charset="0"/>
              </a:rPr>
              <a:t>квалификации</a:t>
            </a:r>
            <a:endParaRPr lang="ru-RU" b="1" i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55" name="AutoShape 4"/>
          <p:cNvSpPr>
            <a:spLocks noChangeArrowheads="1"/>
          </p:cNvSpPr>
          <p:nvPr/>
        </p:nvSpPr>
        <p:spPr bwMode="auto">
          <a:xfrm>
            <a:off x="3450477" y="859268"/>
            <a:ext cx="2160588" cy="1800225"/>
          </a:xfrm>
          <a:prstGeom prst="flowChartDocumen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Конкурсы 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charset="0"/>
              </a:rPr>
              <a:t>р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азличного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уровня</a:t>
            </a:r>
            <a:endParaRPr lang="ru-RU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56" name="AutoShape 5"/>
          <p:cNvSpPr>
            <a:spLocks noChangeArrowheads="1"/>
          </p:cNvSpPr>
          <p:nvPr/>
        </p:nvSpPr>
        <p:spPr bwMode="auto">
          <a:xfrm>
            <a:off x="5053996" y="2070374"/>
            <a:ext cx="1944688" cy="1800225"/>
          </a:xfrm>
          <a:prstGeom prst="flowChartDocumen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Творческие,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charset="0"/>
              </a:rPr>
              <a:t>п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роблемные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charset="0"/>
              </a:rPr>
              <a:t>г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руппы,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charset="0"/>
              </a:rPr>
              <a:t>м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астер-классы</a:t>
            </a:r>
          </a:p>
        </p:txBody>
      </p:sp>
      <p:sp>
        <p:nvSpPr>
          <p:cNvPr id="23557" name="AutoShape 6"/>
          <p:cNvSpPr>
            <a:spLocks noChangeArrowheads="1"/>
          </p:cNvSpPr>
          <p:nvPr/>
        </p:nvSpPr>
        <p:spPr bwMode="auto">
          <a:xfrm>
            <a:off x="2454663" y="3476762"/>
            <a:ext cx="2232025" cy="1871662"/>
          </a:xfrm>
          <a:prstGeom prst="flowChartDocumen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ru-RU" sz="1200" b="1" i="1" dirty="0" smtClean="0">
                <a:solidFill>
                  <a:schemeClr val="bg1"/>
                </a:solidFill>
                <a:latin typeface="Arial" charset="0"/>
              </a:rPr>
              <a:t>.</a:t>
            </a:r>
            <a:endParaRPr lang="ru-RU" sz="1200" b="1" i="1" dirty="0">
              <a:solidFill>
                <a:schemeClr val="bg1"/>
              </a:solidFill>
              <a:latin typeface="Arial" charset="0"/>
            </a:endParaRPr>
          </a:p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</a:pPr>
            <a:r>
              <a:rPr lang="ru-RU" sz="1600" b="1" dirty="0" smtClean="0">
                <a:solidFill>
                  <a:schemeClr val="bg1"/>
                </a:solidFill>
                <a:latin typeface="Arial" charset="0"/>
              </a:rPr>
              <a:t>Методический </a:t>
            </a:r>
          </a:p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</a:pPr>
            <a:r>
              <a:rPr lang="ru-RU" sz="1600" b="1" dirty="0" smtClean="0">
                <a:solidFill>
                  <a:schemeClr val="bg1"/>
                </a:solidFill>
                <a:latin typeface="Arial" charset="0"/>
              </a:rPr>
              <a:t>диалог</a:t>
            </a:r>
            <a:endParaRPr lang="ru-RU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58" name="AutoShape 7"/>
          <p:cNvSpPr>
            <a:spLocks noChangeArrowheads="1"/>
          </p:cNvSpPr>
          <p:nvPr/>
        </p:nvSpPr>
        <p:spPr bwMode="auto">
          <a:xfrm>
            <a:off x="4576150" y="4174550"/>
            <a:ext cx="2160587" cy="1800225"/>
          </a:xfrm>
          <a:prstGeom prst="flowChartDocumen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  <a:latin typeface="Arial" charset="0"/>
              </a:rPr>
              <a:t>Обобщение 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Arial" charset="0"/>
              </a:rPr>
              <a:t>опыта работы</a:t>
            </a:r>
            <a:endParaRPr lang="ru-RU" b="1" i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23559" name="Picture 8" descr="boo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941888"/>
            <a:ext cx="18383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7" name="Picture 9" descr="руч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9538" y="4922838"/>
            <a:ext cx="900112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1" name="AutoShape 10"/>
          <p:cNvSpPr>
            <a:spLocks noChangeArrowheads="1"/>
          </p:cNvSpPr>
          <p:nvPr/>
        </p:nvSpPr>
        <p:spPr bwMode="auto">
          <a:xfrm>
            <a:off x="1484907" y="1976903"/>
            <a:ext cx="2160588" cy="1800225"/>
          </a:xfrm>
          <a:prstGeom prst="flowChartDocumen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  <a:latin typeface="Arial" charset="0"/>
              </a:rPr>
              <a:t>Проблемные 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Arial" charset="0"/>
              </a:rPr>
              <a:t>семинары, 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Arial" charset="0"/>
              </a:rPr>
              <a:t>круглые 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Arial" charset="0"/>
              </a:rPr>
              <a:t>столы</a:t>
            </a:r>
            <a:endParaRPr lang="ru-RU" b="1" i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9.82659E-7 C -0.00764 -0.00694 -0.01597 -0.00486 -0.02448 -0.00879 C -0.02726 -0.0081 -0.03281 -0.00648 -0.03281 -0.00648 " pathEditMode="relative" rAng="0" ptsTypes="ffA">
                                      <p:cBhvr>
                                        <p:cTn id="6" dur="2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476672"/>
            <a:ext cx="6348413" cy="1320800"/>
          </a:xfrm>
        </p:spPr>
        <p:txBody>
          <a:bodyPr/>
          <a:lstStyle/>
          <a:p>
            <a:pPr algn="ctr"/>
            <a:r>
              <a:rPr lang="ru-RU" sz="2800" b="1" dirty="0" smtClean="0"/>
              <a:t>ПРЕДЛАГАЕМ ОБСУДИТЬ НА ЗАСЕДАНИЯХ ПРЕДМЕТНЫХ МО:</a:t>
            </a:r>
            <a:endParaRPr lang="ru-RU" sz="28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Нормативно-правовое и учебно-методическое обеспечение преподавания русского языка и литературы в 2015-2016 учебном году.</a:t>
            </a:r>
          </a:p>
          <a:p>
            <a:pPr algn="just"/>
            <a:r>
              <a:rPr lang="ru-RU" dirty="0" smtClean="0"/>
              <a:t>Основные образовательные технологии в деятельности учителя русского языка и литературы как одно из условий повышения качества образования.</a:t>
            </a:r>
          </a:p>
          <a:p>
            <a:pPr algn="just"/>
            <a:r>
              <a:rPr lang="ru-RU" dirty="0" smtClean="0"/>
              <a:t>Системно-</a:t>
            </a:r>
            <a:r>
              <a:rPr lang="ru-RU" dirty="0" err="1" smtClean="0"/>
              <a:t>деятельностный</a:t>
            </a:r>
            <a:r>
              <a:rPr lang="ru-RU" dirty="0" smtClean="0"/>
              <a:t>  подход в преподавании русского языка и литературы как одно из условий реализации новых образовательных стандартов.</a:t>
            </a:r>
          </a:p>
          <a:p>
            <a:pPr algn="just"/>
            <a:r>
              <a:rPr lang="ru-RU" dirty="0" smtClean="0"/>
              <a:t>Проектная деятельность на уроках русского языка и литературы.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792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908720"/>
            <a:ext cx="6348413" cy="5133305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Преемственность в обучении русскому языку и литературе между начальной и основной школой в контексте ФГОС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Подготовка учащихся к государственной итоговой аттестации по русскому языку и литературе с использованием активных и интерактивных методов обучения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подготовки к итоговой аттестации учащихся с ОВЗ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работы по поддержке одаренных детей в рамках МО.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190980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ПОМОЩЬ УЧИТЕЛЮ (примерные темы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самообразованию)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Формирование литературоведческой компетенции учащихся как основы их читательской самостоятельности через проблемное изучение произведений (указать автора).</a:t>
            </a:r>
          </a:p>
          <a:p>
            <a:pPr algn="just"/>
            <a:r>
              <a:rPr lang="ru-RU" dirty="0" smtClean="0"/>
              <a:t>Системно-</a:t>
            </a:r>
            <a:r>
              <a:rPr lang="ru-RU" dirty="0" err="1" smtClean="0"/>
              <a:t>деятельностный</a:t>
            </a:r>
            <a:r>
              <a:rPr lang="ru-RU" dirty="0" smtClean="0"/>
              <a:t> подход в преподавании русского языка и литературы как одно из условий реализации ФГОС ООО.</a:t>
            </a:r>
          </a:p>
          <a:p>
            <a:pPr algn="just"/>
            <a:r>
              <a:rPr lang="ru-RU" dirty="0" smtClean="0"/>
              <a:t>Формирование коммуникативной компетенции у учащихся посредством многоаспектной работы с текстом на уроках русского языка и литературы.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836712"/>
            <a:ext cx="6554688" cy="5205313"/>
          </a:xfrm>
        </p:spPr>
        <p:txBody>
          <a:bodyPr/>
          <a:lstStyle/>
          <a:p>
            <a:pPr algn="just"/>
            <a:r>
              <a:rPr lang="ru-RU" dirty="0" smtClean="0"/>
              <a:t>Формирование ценностных представлений учащихся на уроках русского языка и литературы.</a:t>
            </a:r>
          </a:p>
          <a:p>
            <a:pPr algn="just"/>
            <a:r>
              <a:rPr lang="ru-RU" dirty="0" smtClean="0"/>
              <a:t>Комплексный анализ художественного текста на уроках русского языка и литературы как инструмент формирования коммуникативной компетенции.</a:t>
            </a:r>
          </a:p>
          <a:p>
            <a:pPr algn="just"/>
            <a:r>
              <a:rPr lang="ru-RU" dirty="0"/>
              <a:t>Формирование информационной культуры учащихся как необходимое условие  повышения качества </a:t>
            </a:r>
            <a:r>
              <a:rPr lang="ru-RU" dirty="0" smtClean="0"/>
              <a:t>образования</a:t>
            </a:r>
          </a:p>
          <a:p>
            <a:pPr algn="just"/>
            <a:r>
              <a:rPr lang="ru-RU" dirty="0"/>
              <a:t>Формирование тестовой компетенции обучающихся как средство контроля и самоконтроля в образовательном процессе. </a:t>
            </a:r>
          </a:p>
          <a:p>
            <a:pPr algn="just"/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719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3456" y="2281952"/>
            <a:ext cx="7406514" cy="87209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ЖЕЛАЕМ ТВОРЧЕСКИХ УСПЕХОВ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в новом учебном году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!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Нормативно-правовая база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177" y="1484784"/>
            <a:ext cx="6348413" cy="3881437"/>
          </a:xfrm>
        </p:spPr>
        <p:txBody>
          <a:bodyPr/>
          <a:lstStyle/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№ 273 от 29.12.2012 «Об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в Российской Федерации»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НОО, ООО, СОО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 ОУ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Должностная инструкция учителя</a:t>
            </a:r>
          </a:p>
        </p:txBody>
      </p:sp>
    </p:spTree>
    <p:extLst>
      <p:ext uri="{BB962C8B-B14F-4D97-AF65-F5344CB8AC3E}">
        <p14:creationId xmlns:p14="http://schemas.microsoft.com/office/powerpoint/2010/main" val="242400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27146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endParaRPr lang="ru-RU" altLang="ru-RU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ru-RU" altLang="ru-RU" dirty="0">
                <a:solidFill>
                  <a:schemeClr val="tx1"/>
                </a:solidFill>
              </a:rPr>
              <a:t>с</a:t>
            </a:r>
            <a:r>
              <a:rPr lang="ru-RU" altLang="ru-RU" dirty="0" smtClean="0">
                <a:solidFill>
                  <a:schemeClr val="tx1"/>
                </a:solidFill>
              </a:rPr>
              <a:t>труктуре основных образовательных программ;</a:t>
            </a:r>
          </a:p>
          <a:p>
            <a:pPr eaLnBrk="1" hangingPunct="1">
              <a:defRPr/>
            </a:pPr>
            <a:r>
              <a:rPr lang="ru-RU" altLang="ru-RU" dirty="0">
                <a:solidFill>
                  <a:schemeClr val="tx1"/>
                </a:solidFill>
              </a:rPr>
              <a:t>р</a:t>
            </a:r>
            <a:r>
              <a:rPr lang="ru-RU" altLang="ru-RU" dirty="0" smtClean="0">
                <a:solidFill>
                  <a:schemeClr val="tx1"/>
                </a:solidFill>
              </a:rPr>
              <a:t>езультатам освоения основных образовательных программ;</a:t>
            </a:r>
          </a:p>
          <a:p>
            <a:pPr eaLnBrk="1" hangingPunct="1">
              <a:defRPr/>
            </a:pPr>
            <a:r>
              <a:rPr lang="ru-RU" altLang="ru-RU" dirty="0">
                <a:solidFill>
                  <a:schemeClr val="tx1"/>
                </a:solidFill>
              </a:rPr>
              <a:t>у</a:t>
            </a:r>
            <a:r>
              <a:rPr lang="ru-RU" altLang="ru-RU" dirty="0" smtClean="0">
                <a:solidFill>
                  <a:schemeClr val="tx1"/>
                </a:solidFill>
              </a:rPr>
              <a:t>словиям реализации основных образовательных </a:t>
            </a:r>
            <a:r>
              <a:rPr lang="ru-RU" altLang="ru-RU" dirty="0" err="1" smtClean="0">
                <a:solidFill>
                  <a:schemeClr val="bg2">
                    <a:lumMod val="10000"/>
                  </a:schemeClr>
                </a:solidFill>
              </a:rPr>
              <a:t>программ</a:t>
            </a:r>
            <a:r>
              <a:rPr lang="ru-RU" altLang="ru-RU" dirty="0" err="1" smtClean="0">
                <a:solidFill>
                  <a:schemeClr val="bg1"/>
                </a:solidFill>
              </a:rPr>
              <a:t>ппр</a:t>
            </a:r>
            <a:endParaRPr lang="ru-RU" altLang="ru-RU" dirty="0" smtClean="0">
              <a:solidFill>
                <a:schemeClr val="bg1"/>
              </a:solidFill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ru-RU" altLang="ru-RU" dirty="0" smtClean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813"/>
            <a:ext cx="8229600" cy="585787"/>
          </a:xfrm>
        </p:spPr>
        <p:txBody>
          <a:bodyPr/>
          <a:lstStyle/>
          <a:p>
            <a:pPr algn="ctr" eaLnBrk="1" hangingPunct="1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ФГОС  предъявляет  требования к: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322388" y="3352800"/>
            <a:ext cx="5572125" cy="70643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000">
                <a:solidFill>
                  <a:schemeClr val="bg1"/>
                </a:solidFill>
                <a:latin typeface="Arial" charset="0"/>
              </a:rPr>
              <a:t>Создание современной предметно-образовательной среды обучения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3787775" y="2781300"/>
            <a:ext cx="214313" cy="57150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938" y="71438"/>
            <a:ext cx="9334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38" y="6286500"/>
            <a:ext cx="1071562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низ 8"/>
          <p:cNvSpPr/>
          <p:nvPr/>
        </p:nvSpPr>
        <p:spPr>
          <a:xfrm>
            <a:off x="3798888" y="4016375"/>
            <a:ext cx="212725" cy="57150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76375" y="4652963"/>
            <a:ext cx="5572125" cy="3968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000">
                <a:solidFill>
                  <a:schemeClr val="bg1"/>
                </a:solidFill>
                <a:latin typeface="Arial" charset="0"/>
              </a:rPr>
              <a:t>Использование ИКТ технологий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3798888" y="5073650"/>
            <a:ext cx="212725" cy="57150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184275" y="5645150"/>
            <a:ext cx="5710238" cy="460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Значимость ИКТ-компетентности учителя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2" name="Заголовок 10"/>
          <p:cNvSpPr>
            <a:spLocks noGrp="1"/>
          </p:cNvSpPr>
          <p:nvPr>
            <p:ph type="title"/>
          </p:nvPr>
        </p:nvSpPr>
        <p:spPr>
          <a:xfrm>
            <a:off x="755576" y="188640"/>
            <a:ext cx="6348413" cy="13208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НОВЫЕ ДОКУМЕНТЫ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5" y="2132856"/>
            <a:ext cx="6348413" cy="3189089"/>
          </a:xfrm>
        </p:spPr>
        <p:txBody>
          <a:bodyPr/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целевая программа «Русский язык» на 2016-2020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«Концепции школьного филологического образования на 2016-2020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Федеральная целевая программы «Русский язык» на 2016-2020 годы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i="1" dirty="0" smtClean="0"/>
              <a:t>Цель:</a:t>
            </a:r>
            <a:endParaRPr lang="ru-RU" sz="32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3429000"/>
            <a:ext cx="6348413" cy="1080120"/>
          </a:xfrm>
        </p:spPr>
        <p:txBody>
          <a:bodyPr/>
          <a:lstStyle/>
          <a:p>
            <a:r>
              <a:rPr lang="ru-RU" dirty="0"/>
              <a:t>у</a:t>
            </a:r>
            <a:r>
              <a:rPr lang="ru-RU" dirty="0" smtClean="0"/>
              <a:t>крепление позиций русского языка внутри страны и за ее пределами.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436510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ru-RU" b="1" i="1" dirty="0"/>
              <a:t>«Русский язык и российская культура определяют самобытность и жизнеспособность российского народа. Укрепление позиций русского языка является стратегическим приоритетом Российской Федерации» (цитата из документа</a:t>
            </a:r>
            <a:r>
              <a:rPr lang="ru-RU" b="1" i="1" dirty="0" smtClean="0"/>
              <a:t>)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1040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6348413" cy="1667272"/>
          </a:xfrm>
        </p:spPr>
        <p:txBody>
          <a:bodyPr/>
          <a:lstStyle/>
          <a:p>
            <a:pPr algn="ctr"/>
            <a:r>
              <a:rPr lang="ru-RU" dirty="0" smtClean="0"/>
              <a:t>Концепция школьного филологического образования (проект)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ru-RU" dirty="0" smtClean="0"/>
              <a:t>пределяет подходы к изучению русского языка и литературы в общеобразовательной школе;</a:t>
            </a:r>
          </a:p>
          <a:p>
            <a:r>
              <a:rPr lang="ru-RU" dirty="0"/>
              <a:t>с</a:t>
            </a:r>
            <a:r>
              <a:rPr lang="ru-RU" dirty="0" smtClean="0"/>
              <a:t>одержит характеристику школьного филологического образования в России;</a:t>
            </a:r>
          </a:p>
          <a:p>
            <a:r>
              <a:rPr lang="ru-RU" dirty="0"/>
              <a:t>у</a:t>
            </a:r>
            <a:r>
              <a:rPr lang="ru-RU" dirty="0" smtClean="0"/>
              <a:t>казывает на основные проблемы его развития;</a:t>
            </a:r>
          </a:p>
          <a:p>
            <a:r>
              <a:rPr lang="ru-RU" dirty="0"/>
              <a:t>п</a:t>
            </a:r>
            <a:r>
              <a:rPr lang="ru-RU" dirty="0" smtClean="0"/>
              <a:t>редлагает пути совершенствования изучения русского языка и литературы с учетом современных требований общества и государства.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849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Приоритеты, положенные в основу проекта Концепции: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</a:t>
            </a:r>
            <a:r>
              <a:rPr lang="ru-RU" dirty="0" smtClean="0"/>
              <a:t>величение часов на преподавание  русского языка и литературы;</a:t>
            </a:r>
          </a:p>
          <a:p>
            <a:r>
              <a:rPr lang="ru-RU" dirty="0"/>
              <a:t>р</a:t>
            </a:r>
            <a:r>
              <a:rPr lang="ru-RU" dirty="0" smtClean="0"/>
              <a:t>аздельное изучение русского языка и литературы как самостоятельных учебных предметов;</a:t>
            </a:r>
          </a:p>
          <a:p>
            <a:r>
              <a:rPr lang="ru-RU" dirty="0"/>
              <a:t>о</a:t>
            </a:r>
            <a:r>
              <a:rPr lang="ru-RU" dirty="0" smtClean="0"/>
              <a:t>пределение содержательного ядра образования по русскому языку и литературе при сохранении вариативного компонента в содержании и в методике преподавания;</a:t>
            </a:r>
          </a:p>
          <a:p>
            <a:r>
              <a:rPr lang="ru-RU" dirty="0"/>
              <a:t>с</a:t>
            </a:r>
            <a:r>
              <a:rPr lang="ru-RU" dirty="0" smtClean="0"/>
              <a:t>охранение </a:t>
            </a:r>
            <a:r>
              <a:rPr lang="ru-RU" dirty="0" smtClean="0"/>
              <a:t> </a:t>
            </a:r>
            <a:r>
              <a:rPr lang="ru-RU" dirty="0" smtClean="0"/>
              <a:t>классической литературы, прежде всего русской классики, в содержании школьного литературного образования.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86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43213" y="836613"/>
            <a:ext cx="2300287" cy="369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Система работы </a:t>
            </a:r>
            <a:r>
              <a:rPr lang="ru-RU" dirty="0" smtClean="0"/>
              <a:t>МО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992563" y="1412875"/>
            <a:ext cx="219075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3850" y="2125663"/>
            <a:ext cx="8280400" cy="3683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/>
              <a:t>Повысить профессиональную компетентность учителей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111250" y="3973513"/>
            <a:ext cx="6202363" cy="369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Повышение эффективности образовательного процесса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484438" y="2979738"/>
            <a:ext cx="3135312" cy="369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Развить личность учащихся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3992563" y="2547938"/>
            <a:ext cx="219075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95400" y="5078413"/>
            <a:ext cx="5600700" cy="3683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Реализация стратегии современного образования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3956050" y="3378200"/>
            <a:ext cx="219075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3941763" y="4479925"/>
            <a:ext cx="219075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72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003800" y="404813"/>
            <a:ext cx="3024188" cy="11461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i="1" dirty="0">
                <a:solidFill>
                  <a:srgbClr val="AD4D12"/>
                </a:solidFill>
                <a:latin typeface="Arial" charset="0"/>
                <a:cs typeface="Arial" charset="0"/>
              </a:rPr>
              <a:t>Учебно-методическая деятельность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72225" y="1773238"/>
            <a:ext cx="2771775" cy="12239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i="1" dirty="0">
                <a:solidFill>
                  <a:srgbClr val="AD4D12"/>
                </a:solidFill>
                <a:latin typeface="Arial" charset="0"/>
                <a:cs typeface="Arial" charset="0"/>
              </a:rPr>
              <a:t>Информационно-аналитическая деятельность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27763" y="4868863"/>
            <a:ext cx="2916237" cy="108108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AD4D12"/>
                </a:solidFill>
                <a:latin typeface="Arial" charset="0"/>
                <a:cs typeface="Arial" charset="0"/>
              </a:rPr>
              <a:t>Экспертно-диагностическая деятельность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0" y="1773238"/>
            <a:ext cx="2627313" cy="12239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None/>
              <a:defRPr/>
            </a:pPr>
            <a:r>
              <a:rPr lang="ru-RU" sz="2000" b="1" i="1" dirty="0">
                <a:solidFill>
                  <a:srgbClr val="AD4D12"/>
                </a:solidFill>
                <a:latin typeface="Arial" charset="0"/>
                <a:cs typeface="Arial" charset="0"/>
              </a:rPr>
              <a:t>Организационно-методическая деятельность</a:t>
            </a:r>
          </a:p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  <a:defRPr/>
            </a:pP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31913" y="404813"/>
            <a:ext cx="2930525" cy="11461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i="1" dirty="0">
                <a:solidFill>
                  <a:srgbClr val="AD4D12"/>
                </a:solidFill>
                <a:latin typeface="Arial" charset="0"/>
                <a:cs typeface="Arial" charset="0"/>
              </a:rPr>
              <a:t>Учебно-воспитательная деятельность</a:t>
            </a:r>
          </a:p>
        </p:txBody>
      </p:sp>
      <p:sp>
        <p:nvSpPr>
          <p:cNvPr id="16" name="Штриховая стрелка вправо 15"/>
          <p:cNvSpPr>
            <a:spLocks/>
          </p:cNvSpPr>
          <p:nvPr/>
        </p:nvSpPr>
        <p:spPr bwMode="auto">
          <a:xfrm rot="-9274047">
            <a:off x="2627313" y="2708275"/>
            <a:ext cx="530225" cy="184150"/>
          </a:xfrm>
          <a:custGeom>
            <a:avLst/>
            <a:gdLst>
              <a:gd name="T0" fmla="*/ 438150 w 530225"/>
              <a:gd name="T1" fmla="*/ 0 h 184150"/>
              <a:gd name="T2" fmla="*/ 0 w 530225"/>
              <a:gd name="T3" fmla="*/ 92075 h 184150"/>
              <a:gd name="T4" fmla="*/ 438150 w 530225"/>
              <a:gd name="T5" fmla="*/ 184150 h 184150"/>
              <a:gd name="T6" fmla="*/ 530225 w 530225"/>
              <a:gd name="T7" fmla="*/ 92075 h 18415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773 w 530225"/>
              <a:gd name="T13" fmla="*/ 46038 h 184150"/>
              <a:gd name="T14" fmla="*/ 484188 w 530225"/>
              <a:gd name="T15" fmla="*/ 138113 h 1841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30225" h="184150">
                <a:moveTo>
                  <a:pt x="0" y="46038"/>
                </a:moveTo>
                <a:lnTo>
                  <a:pt x="5755" y="46038"/>
                </a:lnTo>
                <a:lnTo>
                  <a:pt x="5755" y="138113"/>
                </a:lnTo>
                <a:lnTo>
                  <a:pt x="0" y="138113"/>
                </a:lnTo>
                <a:close/>
                <a:moveTo>
                  <a:pt x="11509" y="46038"/>
                </a:moveTo>
                <a:lnTo>
                  <a:pt x="23019" y="46038"/>
                </a:lnTo>
                <a:lnTo>
                  <a:pt x="23019" y="138113"/>
                </a:lnTo>
                <a:lnTo>
                  <a:pt x="11509" y="138113"/>
                </a:lnTo>
                <a:close/>
                <a:moveTo>
                  <a:pt x="28773" y="46038"/>
                </a:moveTo>
                <a:lnTo>
                  <a:pt x="438150" y="46038"/>
                </a:lnTo>
                <a:lnTo>
                  <a:pt x="438150" y="0"/>
                </a:lnTo>
                <a:lnTo>
                  <a:pt x="530225" y="92075"/>
                </a:lnTo>
                <a:lnTo>
                  <a:pt x="438150" y="184150"/>
                </a:lnTo>
                <a:lnTo>
                  <a:pt x="438150" y="138113"/>
                </a:lnTo>
                <a:lnTo>
                  <a:pt x="28773" y="13811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9050" cap="rnd" cmpd="sng" algn="ctr">
            <a:solidFill>
              <a:srgbClr val="688E19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7" name="Штриховая стрелка вправо 16"/>
          <p:cNvSpPr/>
          <p:nvPr/>
        </p:nvSpPr>
        <p:spPr>
          <a:xfrm rot="3287098">
            <a:off x="5165725" y="4075113"/>
            <a:ext cx="642938" cy="21431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Штриховая стрелка вправо 17"/>
          <p:cNvSpPr/>
          <p:nvPr/>
        </p:nvSpPr>
        <p:spPr>
          <a:xfrm rot="13677578">
            <a:off x="3486944" y="1889919"/>
            <a:ext cx="571500" cy="22066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Штриховая стрелка вправо 18"/>
          <p:cNvSpPr/>
          <p:nvPr/>
        </p:nvSpPr>
        <p:spPr>
          <a:xfrm rot="18632100">
            <a:off x="5127625" y="1892300"/>
            <a:ext cx="565150" cy="215900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Штриховая стрелка вправо 19"/>
          <p:cNvSpPr>
            <a:spLocks/>
          </p:cNvSpPr>
          <p:nvPr/>
        </p:nvSpPr>
        <p:spPr bwMode="auto">
          <a:xfrm rot="-705566">
            <a:off x="5867400" y="2781300"/>
            <a:ext cx="504825" cy="184150"/>
          </a:xfrm>
          <a:custGeom>
            <a:avLst/>
            <a:gdLst>
              <a:gd name="T0" fmla="*/ 412750 w 504825"/>
              <a:gd name="T1" fmla="*/ 0 h 184150"/>
              <a:gd name="T2" fmla="*/ 0 w 504825"/>
              <a:gd name="T3" fmla="*/ 92075 h 184150"/>
              <a:gd name="T4" fmla="*/ 412750 w 504825"/>
              <a:gd name="T5" fmla="*/ 184150 h 184150"/>
              <a:gd name="T6" fmla="*/ 504825 w 504825"/>
              <a:gd name="T7" fmla="*/ 92075 h 18415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773 w 504825"/>
              <a:gd name="T13" fmla="*/ 46038 h 184150"/>
              <a:gd name="T14" fmla="*/ 458788 w 504825"/>
              <a:gd name="T15" fmla="*/ 138113 h 1841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04825" h="184150">
                <a:moveTo>
                  <a:pt x="0" y="46038"/>
                </a:moveTo>
                <a:lnTo>
                  <a:pt x="5755" y="46038"/>
                </a:lnTo>
                <a:lnTo>
                  <a:pt x="5755" y="138113"/>
                </a:lnTo>
                <a:lnTo>
                  <a:pt x="0" y="138113"/>
                </a:lnTo>
                <a:close/>
                <a:moveTo>
                  <a:pt x="11509" y="46038"/>
                </a:moveTo>
                <a:lnTo>
                  <a:pt x="23019" y="46038"/>
                </a:lnTo>
                <a:lnTo>
                  <a:pt x="23019" y="138113"/>
                </a:lnTo>
                <a:lnTo>
                  <a:pt x="11509" y="138113"/>
                </a:lnTo>
                <a:close/>
                <a:moveTo>
                  <a:pt x="28773" y="46038"/>
                </a:moveTo>
                <a:lnTo>
                  <a:pt x="412750" y="46038"/>
                </a:lnTo>
                <a:lnTo>
                  <a:pt x="412750" y="0"/>
                </a:lnTo>
                <a:lnTo>
                  <a:pt x="504825" y="92075"/>
                </a:lnTo>
                <a:lnTo>
                  <a:pt x="412750" y="184150"/>
                </a:lnTo>
                <a:lnTo>
                  <a:pt x="412750" y="138113"/>
                </a:lnTo>
                <a:lnTo>
                  <a:pt x="28773" y="13811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9050" cap="rnd" cmpd="sng" algn="ctr">
            <a:solidFill>
              <a:srgbClr val="688E19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21" name="Штриховая стрелка вправо 20"/>
          <p:cNvSpPr/>
          <p:nvPr/>
        </p:nvSpPr>
        <p:spPr>
          <a:xfrm rot="7432164">
            <a:off x="3349625" y="4075113"/>
            <a:ext cx="642938" cy="21431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0" y="4868863"/>
            <a:ext cx="2627313" cy="129698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AD4D12"/>
                </a:solidFill>
                <a:latin typeface="Arial" charset="0"/>
                <a:cs typeface="Arial" charset="0"/>
              </a:rPr>
              <a:t>Консультационная деятельность</a:t>
            </a:r>
          </a:p>
        </p:txBody>
      </p:sp>
      <p:sp>
        <p:nvSpPr>
          <p:cNvPr id="2" name="Скругленный прямоугольник 14"/>
          <p:cNvSpPr>
            <a:spLocks noChangeArrowheads="1"/>
          </p:cNvSpPr>
          <p:nvPr/>
        </p:nvSpPr>
        <p:spPr bwMode="auto">
          <a:xfrm flipH="1">
            <a:off x="2843213" y="5229225"/>
            <a:ext cx="3168650" cy="12954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9050" cap="rnd" algn="ctr">
            <a:solidFill>
              <a:srgbClr val="6F91A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None/>
            </a:pPr>
            <a:r>
              <a:rPr lang="ru-RU" b="1" i="1" dirty="0">
                <a:solidFill>
                  <a:srgbClr val="AD4D12"/>
                </a:solidFill>
                <a:latin typeface="Arial" charset="0"/>
              </a:rPr>
              <a:t>Редакционно-издательская деятельность</a:t>
            </a:r>
          </a:p>
        </p:txBody>
      </p:sp>
      <p:sp>
        <p:nvSpPr>
          <p:cNvPr id="3" name="Штриховая стрелка вправо 20"/>
          <p:cNvSpPr>
            <a:spLocks/>
          </p:cNvSpPr>
          <p:nvPr/>
        </p:nvSpPr>
        <p:spPr bwMode="auto">
          <a:xfrm rot="5400000">
            <a:off x="4286250" y="4148138"/>
            <a:ext cx="642938" cy="214312"/>
          </a:xfrm>
          <a:custGeom>
            <a:avLst/>
            <a:gdLst>
              <a:gd name="T0" fmla="*/ 535782 w 642937"/>
              <a:gd name="T1" fmla="*/ 0 h 214312"/>
              <a:gd name="T2" fmla="*/ 0 w 642937"/>
              <a:gd name="T3" fmla="*/ 107156 h 214312"/>
              <a:gd name="T4" fmla="*/ 535782 w 642937"/>
              <a:gd name="T5" fmla="*/ 214312 h 214312"/>
              <a:gd name="T6" fmla="*/ 642938 w 642937"/>
              <a:gd name="T7" fmla="*/ 107156 h 214312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486 w 642937"/>
              <a:gd name="T13" fmla="*/ 53578 h 214312"/>
              <a:gd name="T14" fmla="*/ 589359 w 642937"/>
              <a:gd name="T15" fmla="*/ 160734 h 2143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42937" h="214312">
                <a:moveTo>
                  <a:pt x="0" y="53578"/>
                </a:moveTo>
                <a:lnTo>
                  <a:pt x="6697" y="53578"/>
                </a:lnTo>
                <a:lnTo>
                  <a:pt x="6697" y="160734"/>
                </a:lnTo>
                <a:lnTo>
                  <a:pt x="0" y="160734"/>
                </a:lnTo>
                <a:close/>
                <a:moveTo>
                  <a:pt x="13395" y="53578"/>
                </a:moveTo>
                <a:lnTo>
                  <a:pt x="26789" y="53578"/>
                </a:lnTo>
                <a:lnTo>
                  <a:pt x="26789" y="160734"/>
                </a:lnTo>
                <a:lnTo>
                  <a:pt x="13395" y="160734"/>
                </a:lnTo>
                <a:close/>
                <a:moveTo>
                  <a:pt x="33486" y="53578"/>
                </a:moveTo>
                <a:lnTo>
                  <a:pt x="535781" y="53578"/>
                </a:lnTo>
                <a:lnTo>
                  <a:pt x="535781" y="0"/>
                </a:lnTo>
                <a:lnTo>
                  <a:pt x="642937" y="107156"/>
                </a:lnTo>
                <a:lnTo>
                  <a:pt x="535781" y="214312"/>
                </a:lnTo>
                <a:lnTo>
                  <a:pt x="535781" y="160734"/>
                </a:lnTo>
                <a:lnTo>
                  <a:pt x="33486" y="160734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9050" cap="rnd" cmpd="sng" algn="ctr">
            <a:solidFill>
              <a:srgbClr val="688E19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8" name="Штриховая стрелка вправо 15"/>
          <p:cNvSpPr>
            <a:spLocks/>
          </p:cNvSpPr>
          <p:nvPr/>
        </p:nvSpPr>
        <p:spPr bwMode="auto">
          <a:xfrm rot="8980876">
            <a:off x="2627313" y="3141663"/>
            <a:ext cx="530225" cy="184150"/>
          </a:xfrm>
          <a:custGeom>
            <a:avLst/>
            <a:gdLst>
              <a:gd name="T0" fmla="*/ 438150 w 530225"/>
              <a:gd name="T1" fmla="*/ 0 h 184150"/>
              <a:gd name="T2" fmla="*/ 0 w 530225"/>
              <a:gd name="T3" fmla="*/ 92075 h 184150"/>
              <a:gd name="T4" fmla="*/ 438150 w 530225"/>
              <a:gd name="T5" fmla="*/ 184150 h 184150"/>
              <a:gd name="T6" fmla="*/ 530225 w 530225"/>
              <a:gd name="T7" fmla="*/ 92075 h 18415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773 w 530225"/>
              <a:gd name="T13" fmla="*/ 46038 h 184150"/>
              <a:gd name="T14" fmla="*/ 484188 w 530225"/>
              <a:gd name="T15" fmla="*/ 138113 h 1841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30225" h="184150">
                <a:moveTo>
                  <a:pt x="0" y="46038"/>
                </a:moveTo>
                <a:lnTo>
                  <a:pt x="5755" y="46038"/>
                </a:lnTo>
                <a:lnTo>
                  <a:pt x="5755" y="138113"/>
                </a:lnTo>
                <a:lnTo>
                  <a:pt x="0" y="138113"/>
                </a:lnTo>
                <a:close/>
                <a:moveTo>
                  <a:pt x="11509" y="46038"/>
                </a:moveTo>
                <a:lnTo>
                  <a:pt x="23019" y="46038"/>
                </a:lnTo>
                <a:lnTo>
                  <a:pt x="23019" y="138113"/>
                </a:lnTo>
                <a:lnTo>
                  <a:pt x="11509" y="138113"/>
                </a:lnTo>
                <a:close/>
                <a:moveTo>
                  <a:pt x="28773" y="46038"/>
                </a:moveTo>
                <a:lnTo>
                  <a:pt x="438150" y="46038"/>
                </a:lnTo>
                <a:lnTo>
                  <a:pt x="438150" y="0"/>
                </a:lnTo>
                <a:lnTo>
                  <a:pt x="530225" y="92075"/>
                </a:lnTo>
                <a:lnTo>
                  <a:pt x="438150" y="184150"/>
                </a:lnTo>
                <a:lnTo>
                  <a:pt x="438150" y="138113"/>
                </a:lnTo>
                <a:lnTo>
                  <a:pt x="28773" y="13811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9050" cap="rnd" cmpd="sng" algn="ctr">
            <a:solidFill>
              <a:srgbClr val="688E19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1" name="Скругленный прямоугольник 14"/>
          <p:cNvSpPr/>
          <p:nvPr/>
        </p:nvSpPr>
        <p:spPr>
          <a:xfrm>
            <a:off x="0" y="3213100"/>
            <a:ext cx="2627313" cy="129698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AD4D12"/>
                </a:solidFill>
                <a:latin typeface="Arial" charset="0"/>
                <a:cs typeface="Arial" charset="0"/>
              </a:rPr>
              <a:t>Научно-методическая деятельность</a:t>
            </a:r>
          </a:p>
        </p:txBody>
      </p:sp>
      <p:sp>
        <p:nvSpPr>
          <p:cNvPr id="12" name="Штриховая стрелка вправо 19"/>
          <p:cNvSpPr>
            <a:spLocks/>
          </p:cNvSpPr>
          <p:nvPr/>
        </p:nvSpPr>
        <p:spPr bwMode="auto">
          <a:xfrm rot="730131">
            <a:off x="5862638" y="3148013"/>
            <a:ext cx="576262" cy="215900"/>
          </a:xfrm>
          <a:custGeom>
            <a:avLst/>
            <a:gdLst>
              <a:gd name="T0" fmla="*/ 471158 w 504825"/>
              <a:gd name="T1" fmla="*/ 0 h 184150"/>
              <a:gd name="T2" fmla="*/ 0 w 504825"/>
              <a:gd name="T3" fmla="*/ 107950 h 184150"/>
              <a:gd name="T4" fmla="*/ 471158 w 504825"/>
              <a:gd name="T5" fmla="*/ 215900 h 184150"/>
              <a:gd name="T6" fmla="*/ 576262 w 504825"/>
              <a:gd name="T7" fmla="*/ 107950 h 18415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773 w 504825"/>
              <a:gd name="T13" fmla="*/ 46038 h 184150"/>
              <a:gd name="T14" fmla="*/ 458788 w 504825"/>
              <a:gd name="T15" fmla="*/ 138113 h 1841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04825" h="184150">
                <a:moveTo>
                  <a:pt x="0" y="46038"/>
                </a:moveTo>
                <a:lnTo>
                  <a:pt x="5755" y="46038"/>
                </a:lnTo>
                <a:lnTo>
                  <a:pt x="5755" y="138113"/>
                </a:lnTo>
                <a:lnTo>
                  <a:pt x="0" y="138113"/>
                </a:lnTo>
                <a:close/>
                <a:moveTo>
                  <a:pt x="11509" y="46038"/>
                </a:moveTo>
                <a:lnTo>
                  <a:pt x="23019" y="46038"/>
                </a:lnTo>
                <a:lnTo>
                  <a:pt x="23019" y="138113"/>
                </a:lnTo>
                <a:lnTo>
                  <a:pt x="11509" y="138113"/>
                </a:lnTo>
                <a:close/>
                <a:moveTo>
                  <a:pt x="28773" y="46038"/>
                </a:moveTo>
                <a:lnTo>
                  <a:pt x="412750" y="46038"/>
                </a:lnTo>
                <a:lnTo>
                  <a:pt x="412750" y="0"/>
                </a:lnTo>
                <a:lnTo>
                  <a:pt x="504825" y="92075"/>
                </a:lnTo>
                <a:lnTo>
                  <a:pt x="412750" y="184150"/>
                </a:lnTo>
                <a:lnTo>
                  <a:pt x="412750" y="138113"/>
                </a:lnTo>
                <a:lnTo>
                  <a:pt x="28773" y="13811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9050" cap="rnd" cmpd="sng" algn="ctr">
            <a:solidFill>
              <a:srgbClr val="688E19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3" name="Скругленный прямоугольник 5"/>
          <p:cNvSpPr/>
          <p:nvPr/>
        </p:nvSpPr>
        <p:spPr>
          <a:xfrm>
            <a:off x="6372225" y="3284538"/>
            <a:ext cx="2771775" cy="12239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AD4D12"/>
                </a:solidFill>
                <a:latin typeface="Arial" charset="0"/>
                <a:cs typeface="Arial" charset="0"/>
              </a:rPr>
              <a:t>Экспериментально-инновационная деятельность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59113" y="2133600"/>
            <a:ext cx="2870200" cy="19431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Направления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методической</a:t>
            </a:r>
            <a:endParaRPr lang="ru-RU" sz="2400" b="1" dirty="0">
              <a:solidFill>
                <a:srgbClr val="CC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 </a:t>
            </a:r>
            <a:r>
              <a:rPr lang="ru-RU" sz="2400" b="1" dirty="0">
                <a:solidFill>
                  <a:srgbClr val="CC0000"/>
                </a:solidFill>
                <a:latin typeface="Arial" charset="0"/>
                <a:cs typeface="Arial" charset="0"/>
              </a:rPr>
              <a:t>деятельности </a:t>
            </a:r>
            <a:endParaRPr lang="ru-RU" sz="2400" b="1" dirty="0">
              <a:solidFill>
                <a:srgbClr val="CC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CC0000"/>
                </a:solidFill>
                <a:latin typeface="Arial" charset="0"/>
                <a:cs typeface="Arial" charset="0"/>
              </a:rPr>
              <a:t>в</a:t>
            </a:r>
            <a:r>
              <a:rPr lang="ru-RU" sz="2400" b="1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 рамках МО</a:t>
            </a:r>
            <a:endParaRPr lang="ru-RU" sz="2400" b="1" dirty="0">
              <a:solidFill>
                <a:srgbClr val="CC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43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500"/>
                            </p:stCondLst>
                            <p:childTnLst>
                              <p:par>
                                <p:cTn id="6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500"/>
                            </p:stCondLst>
                            <p:childTnLst>
                              <p:par>
                                <p:cTn id="7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000"/>
                            </p:stCondLst>
                            <p:childTnLst>
                              <p:par>
                                <p:cTn id="7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50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6" grpId="0" animBg="1"/>
      <p:bldP spid="20" grpId="0" animBg="1"/>
      <p:bldP spid="15" grpId="0" animBg="1"/>
      <p:bldP spid="2" grpId="0" animBg="1"/>
      <p:bldP spid="3" grpId="0" animBg="1"/>
      <p:bldP spid="8" grpId="0" animBg="1"/>
      <p:bldP spid="11" grpId="0" animBg="1"/>
      <p:bldP spid="12" grpId="0" animBg="1"/>
      <p:bldP spid="13" grpId="0" animBg="1"/>
      <p:bldP spid="4" grpId="0" animBg="1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3044</TotalTime>
  <Words>552</Words>
  <Application>Microsoft Office PowerPoint</Application>
  <PresentationFormat>Экран (4:3)</PresentationFormat>
  <Paragraphs>96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</vt:lpstr>
      <vt:lpstr>Wingdings 2</vt:lpstr>
      <vt:lpstr>Wingdings 3</vt:lpstr>
      <vt:lpstr>Грань</vt:lpstr>
      <vt:lpstr>Основные направления методической работы учителей русского языка и литературы  в 2015-2016 учебном году </vt:lpstr>
      <vt:lpstr>Нормативно-правовая база</vt:lpstr>
      <vt:lpstr>ФГОС  предъявляет  требования к:</vt:lpstr>
      <vt:lpstr> НОВЫЕ ДОКУМЕНТЫ</vt:lpstr>
      <vt:lpstr>Федеральная целевая программы «Русский язык» на 2016-2020 годы  Цель:</vt:lpstr>
      <vt:lpstr>Концепция школьного филологического образования (проект)</vt:lpstr>
      <vt:lpstr>Приоритеты, положенные в основу проекта Концепции:</vt:lpstr>
      <vt:lpstr>Презентация PowerPoint</vt:lpstr>
      <vt:lpstr>Презентация PowerPoint</vt:lpstr>
      <vt:lpstr>ФОРМЫ ДЕЯТЕЛЬНОСТИ:</vt:lpstr>
      <vt:lpstr>ПРЕДЛАГАЕМ ОБСУДИТЬ НА ЗАСЕДАНИЯХ ПРЕДМЕТНЫХ МО:</vt:lpstr>
      <vt:lpstr>Презентация PowerPoint</vt:lpstr>
      <vt:lpstr>В ПОМОЩЬ УЧИТЕЛЮ (примерные темы  по самообразованию) 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работы школьного  методического объединения </dc:title>
  <dc:creator>Игорь</dc:creator>
  <cp:lastModifiedBy>DELL</cp:lastModifiedBy>
  <cp:revision>452</cp:revision>
  <cp:lastPrinted>2014-11-05T07:09:06Z</cp:lastPrinted>
  <dcterms:created xsi:type="dcterms:W3CDTF">2010-10-06T11:14:36Z</dcterms:created>
  <dcterms:modified xsi:type="dcterms:W3CDTF">2015-08-19T08:18:04Z</dcterms:modified>
</cp:coreProperties>
</file>