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3321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Промежуточная и итоговая аттестация обучающихся по иностранному языку в новой системе оценивания учебных достижений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Савинова Ольга Александровна, </a:t>
            </a:r>
          </a:p>
          <a:p>
            <a:r>
              <a:rPr lang="ru-RU" dirty="0" smtClean="0"/>
              <a:t>учитель МБОУ «Печерская СШ» </a:t>
            </a:r>
          </a:p>
          <a:p>
            <a:r>
              <a:rPr lang="ru-RU" dirty="0" smtClean="0"/>
              <a:t>председатель ОМО </a:t>
            </a:r>
          </a:p>
          <a:p>
            <a:r>
              <a:rPr lang="ru-RU" dirty="0" smtClean="0"/>
              <a:t>учителей иностранного языка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Промежуточная аттестация обучающихся проводится с целью повышения ответственности общеобразовательного учреждения за результаты образовательного процесса, за объективную оценку усвоения обучающимися образовательных программ каждого года обучения в общеобразовательном учреждении, за степень усвоения обучающимися федерального государственного образовательного стандарта, определенного образовательной программой в рамках учебного года и курса в целом.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промежуточной аттестации</a:t>
            </a:r>
            <a:endParaRPr lang="ru-RU" dirty="0"/>
          </a:p>
        </p:txBody>
      </p:sp>
      <p:pic>
        <p:nvPicPr>
          <p:cNvPr id="4" name="Picture 2" descr="http://www.lkpoltava.ru/image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661248"/>
            <a:ext cx="291465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Любое новшество вызывает определённые затруднения в применении его на практике. Не исключением для нас являются и изменения в промежуточной аттестации учащихся. </a:t>
            </a:r>
          </a:p>
          <a:p>
            <a:r>
              <a:rPr lang="ru-RU" dirty="0" smtClean="0"/>
              <a:t>Для успешного проведения и достижения желаемого результата, а именно, объективной оценки УУД школьников, необходимо иметь чёткое представление о критериях оценивания и довести это до своих учеников. И учитель, и ученик должны знать что, в каком объёме, на каком уровне будет подвергаться контролю. </a:t>
            </a:r>
          </a:p>
          <a:p>
            <a:r>
              <a:rPr lang="ru-RU" dirty="0" smtClean="0"/>
              <a:t>Необходимо добиваться единых требований к промежуточной аттестации по всем преподаваемым языкам: английскому, немецкому и французскому. И </a:t>
            </a:r>
            <a:r>
              <a:rPr lang="ru-RU" dirty="0" smtClean="0"/>
              <a:t>на </a:t>
            </a:r>
            <a:r>
              <a:rPr lang="ru-RU" dirty="0" smtClean="0"/>
              <a:t>настоящий момент </a:t>
            </a:r>
            <a:r>
              <a:rPr lang="ru-RU" dirty="0" smtClean="0"/>
              <a:t>это одна </a:t>
            </a:r>
            <a:r>
              <a:rPr lang="ru-RU" dirty="0" smtClean="0"/>
              <a:t>из основных проблем при проведении данного вида контроля.</a:t>
            </a:r>
            <a:endParaRPr lang="ru-RU" dirty="0"/>
          </a:p>
        </p:txBody>
      </p:sp>
      <p:pic>
        <p:nvPicPr>
          <p:cNvPr id="6146" name="Picture 2" descr="http://www.purovskiydo.ru/upload/medialibrary/b67/b670497312bfbea2d3c90f5cba310f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261855"/>
            <a:ext cx="1998340" cy="1417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483768" y="764704"/>
            <a:ext cx="6491064" cy="56886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этом году мы все столкнулись с необходимостью подготовки выпускников 11 классов, выбравших ЕГЭ по иностранному языку, к сдаче устной части. Однако следует отметить, что знание критериев оценивания, возможность предварительной сдачи пробного экзамена, прохождения виртуальной аттестации и должной подготовки к экзамену  позволили добиться неплохих результатов в регионе. О чём говорят итоги аттестации выпускников 2015 года предоставленные руководителями предметных комиссий по проверке экзаменационных заданий.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4749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492896"/>
          <a:ext cx="8229600" cy="230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6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Кол-во участников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% успеваемости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%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качества знаний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134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76,1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9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немецкий язык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66,7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700" dirty="0" smtClean="0"/>
              <a:t>Количество участников, качество знаний участников ОГЭ и процент успеваемости по иностранным языкам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2015 году Порядком проведения государственной итоговой аттестации по основным общеобразовательным программам среднего общего образования введен раздел «Говорение» по иностранному языку.</a:t>
            </a:r>
          </a:p>
          <a:p>
            <a:r>
              <a:rPr lang="ru-RU" dirty="0" smtClean="0"/>
              <a:t>Выпускнику была предоставлена возможность самому решать, сдавать ли ему устную часть, однако этот выбор влияет на получение максимальной оценки за экзамен. </a:t>
            </a:r>
          </a:p>
          <a:p>
            <a:r>
              <a:rPr lang="ru-RU" dirty="0" smtClean="0"/>
              <a:t>Выпускник может получить 100 баллов, если он сдает и письменную, и устную часть, получая при этом соответственно максимально 80 и 20 баллов.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ЕГЭ по иностранным языкам</a:t>
            </a:r>
            <a:endParaRPr lang="ru-RU" dirty="0"/>
          </a:p>
        </p:txBody>
      </p:sp>
      <p:pic>
        <p:nvPicPr>
          <p:cNvPr id="3074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661248"/>
            <a:ext cx="2074540" cy="1037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Общие результаты ЕГЭ по иностранным языкам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484784"/>
          <a:ext cx="8640960" cy="4552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517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Минимальное кол-во баллов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Кол-во выпускников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Сдавших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Не сдавших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398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383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1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французский язык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77272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1702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выпускников, набравших 100 баллов  по данному предмету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2014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2015 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Количество выпускников, набравших 100 баллов по иностранным языкам</a:t>
            </a:r>
            <a:br>
              <a:rPr lang="ru-RU" sz="2000" dirty="0" smtClean="0"/>
            </a:br>
            <a:r>
              <a:rPr lang="ru-RU" sz="2000" dirty="0" smtClean="0"/>
              <a:t>2013 - 2015 </a:t>
            </a:r>
            <a:r>
              <a:rPr lang="ru-RU" sz="2000" dirty="0" err="1" smtClean="0"/>
              <a:t>гг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371703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поданных и удовлетворенных апелляций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576" y="4293096"/>
            <a:ext cx="78488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результатам экзамена (письменная часть, англ.яз.) было подано 13 апелляций (3,1%),  5 из них удовлетворены (1,2%).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процедуре проведения апелляций не было.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733256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548680"/>
            <a:ext cx="5349280" cy="5116024"/>
          </a:xfrm>
        </p:spPr>
        <p:txBody>
          <a:bodyPr>
            <a:normAutofit/>
          </a:bodyPr>
          <a:lstStyle/>
          <a:p>
            <a:r>
              <a:rPr lang="ru-RU" dirty="0" smtClean="0"/>
              <a:t>Экзаменационная работа по иностранным языкам состояла из 44 заданий разных уровней сложности – от базового до повышенного и высокого. </a:t>
            </a:r>
          </a:p>
          <a:p>
            <a:r>
              <a:rPr lang="ru-RU" dirty="0" smtClean="0"/>
              <a:t>Задания в этом году лишились своих буквенных обозначений и были представлены в режиме сплошной нумерации.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17208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17208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включает 9 заданий  и проверяет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умений в 3-х видах </a:t>
            </a:r>
            <a:r>
              <a:rPr lang="ru-RU" dirty="0" err="1" smtClean="0"/>
              <a:t>аудирования</a:t>
            </a:r>
            <a:r>
              <a:rPr lang="ru-RU" dirty="0" smtClean="0"/>
              <a:t>:</a:t>
            </a:r>
          </a:p>
          <a:p>
            <a:pPr lvl="0"/>
            <a:r>
              <a:rPr lang="ru-RU" dirty="0" smtClean="0"/>
              <a:t>понимание основного содержания прослушанного текста (базовый уровень);</a:t>
            </a:r>
          </a:p>
          <a:p>
            <a:pPr lvl="0"/>
            <a:r>
              <a:rPr lang="ru-RU" dirty="0" smtClean="0"/>
              <a:t>понимание в прослушанном тексте запрашиваемой информации (повышенный уровень);</a:t>
            </a:r>
          </a:p>
          <a:p>
            <a:pPr lvl="0"/>
            <a:r>
              <a:rPr lang="ru-RU" dirty="0" smtClean="0"/>
              <a:t>полное понимание прослушанного текста (высокий уровень).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 </a:t>
            </a:r>
            <a:r>
              <a:rPr lang="de-DE" dirty="0" smtClean="0"/>
              <a:t>I</a:t>
            </a:r>
            <a:r>
              <a:rPr lang="ru-RU" dirty="0" smtClean="0"/>
              <a:t>(</a:t>
            </a:r>
            <a:r>
              <a:rPr lang="ru-RU" dirty="0" err="1" smtClean="0"/>
              <a:t>Аудирование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8130" name="AutoShape 2" descr="Картинки по запросу аудирование по английскому язык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http://appvisor.ru/uploads/android/1/1204/audirovanie-angliyskiy-yaz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37321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целом, экзаменуемые продемонстрировали достаточно высокий уровень понимания прослушанного текста, поскольку в рамках всех видов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аудирования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более половины ответов являются правильными.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Наибольшие затруднения вызвал раздел, связанный с полным пониманием прослушанного текста.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заданием базового уровня на установление соответствия справились 17 из 18 экзаменуемых, что составило 94, 44%.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заданием повышенного уровня, а также с заданиями 3-9 высокого уровня справились более 50% выпускников.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Типичными ошибками экзаменуемых являются: частичное непонимание явлений омонимии, полисемии, синонимии, смысловые искажения при интерпретации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коннотативных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элементов в значении лексических единиц.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77272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направлений  организации учебного процесса в условиях введения ФГОС является создание условий для оценивания учебных достижений школьников. Проблема оценивания всегда была в педагогике весьма актуальной, тем более таковой она является сегодня, когда глобальные перемены охватили всю систему образования.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Оценивание учебных достижений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85184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включает 9 заданий и проверяет у экзаменуемых навыки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учащихся в 3-х видах чтения:</a:t>
            </a:r>
          </a:p>
          <a:p>
            <a:pPr lvl="0"/>
            <a:r>
              <a:rPr lang="ru-RU" dirty="0" smtClean="0"/>
              <a:t>понимание основного содержания текста (базовый уровень);</a:t>
            </a:r>
          </a:p>
          <a:p>
            <a:pPr lvl="0"/>
            <a:r>
              <a:rPr lang="ru-RU" dirty="0" smtClean="0"/>
              <a:t>понимание структурно-смысловых связей текста (повышенный уровень);</a:t>
            </a:r>
          </a:p>
          <a:p>
            <a:pPr lvl="0"/>
            <a:r>
              <a:rPr lang="ru-RU" dirty="0" smtClean="0"/>
              <a:t>полное понимание информации в тексте (высокий уровень).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 </a:t>
            </a:r>
            <a:r>
              <a:rPr lang="en-US" dirty="0" smtClean="0"/>
              <a:t>II</a:t>
            </a:r>
            <a:r>
              <a:rPr lang="ru-RU" dirty="0" smtClean="0"/>
              <a:t> (Чтение)</a:t>
            </a:r>
            <a:endParaRPr lang="ru-RU" dirty="0"/>
          </a:p>
        </p:txBody>
      </p:sp>
      <p:pic>
        <p:nvPicPr>
          <p:cNvPr id="46082" name="Picture 2" descr="http://dtg.adminu.ru/wp-content/uploads/2013/02/Reading-434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013176"/>
            <a:ext cx="2339752" cy="1617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Большинство экзаменуемых успешно выполнили данное задание.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целом экзаменуемые продемонстрировали достаточно высокую степень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сформированности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умений, направленных на понимание прочитанного текста, поскольку относительно всех видов чтения было предоставлено более половины правильных ответов. Наиболее проблемным оказался раздел, связанный с полным пониманием информации текста.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заданием базового уровня на установление соответствия справились 100% экзаменуемых.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заданием повышенного уровня на заполнение пропусков справились также все 18 экзаменуемых.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Наибольшие затруднения вызвали задания с выбором ответа № 15, 16 (высокий уровень) - с ними справились менее половины выпускников.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Типичные ошибки учащихся в основном были сопряжены с пониманием фразеологических единиц, контекстуальных синонимов, переносного значения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полисемичных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слов.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77272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Данный раздел включал 20 заданий, направленных на проверку </a:t>
            </a:r>
          </a:p>
          <a:p>
            <a:pPr lvl="0"/>
            <a:r>
              <a:rPr lang="ru-RU" dirty="0" smtClean="0"/>
              <a:t>грамматических навыков (задания 19-25),</a:t>
            </a:r>
          </a:p>
          <a:p>
            <a:pPr lvl="0"/>
            <a:r>
              <a:rPr lang="ru-RU" dirty="0" smtClean="0"/>
              <a:t> словообразовательных навыков (задания 26-31)</a:t>
            </a:r>
          </a:p>
          <a:p>
            <a:pPr lvl="0"/>
            <a:r>
              <a:rPr lang="ru-RU" dirty="0" smtClean="0"/>
              <a:t> и лексических навыков (задания 32-38). </a:t>
            </a:r>
          </a:p>
          <a:p>
            <a:pPr algn="just">
              <a:buNone/>
            </a:pPr>
            <a:r>
              <a:rPr lang="ru-RU" dirty="0" smtClean="0"/>
              <a:t> Тринадцать заданий (19-31) предполагали предоставление краткого ответа,</a:t>
            </a:r>
          </a:p>
          <a:p>
            <a:pPr algn="just">
              <a:buNone/>
            </a:pPr>
            <a:r>
              <a:rPr lang="ru-RU" dirty="0" smtClean="0"/>
              <a:t>   семь заданий (32-38) – выбор одного правильного ответа из четырех предложенных.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Раздел «Грамматика и лексика»</a:t>
            </a:r>
            <a:endParaRPr lang="ru-RU" dirty="0"/>
          </a:p>
        </p:txBody>
      </p:sp>
      <p:pic>
        <p:nvPicPr>
          <p:cNvPr id="44036" name="Picture 4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332656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Большинство ошибок касались употребления видовременных форм глаголов, неличных форм глаголов и форм личных местоимений.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Типичные ошибки: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(задания 26-31) - образование наречий и существительных.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(задания 32-38) - употребление предлогов и послелогов с глаголами и существительными.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большинством заданий базового уровня экзаменуемые справились, затруднения вызвали задания повышенного уровня на заполнение пропуска в связном тексте № 34, 36, 38. С ними справились менее половины выпускников.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Таким образом, более проблемными  для участников ЕГЭ оказались задания на словообразование.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images.myshared.ru/349734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13176"/>
            <a:ext cx="2300941" cy="1725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состоял из 2-х заданий: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«Письмо личного характера» (</a:t>
            </a:r>
            <a:r>
              <a:rPr lang="ru-RU" dirty="0" err="1" smtClean="0"/>
              <a:t>базовый-повышенный</a:t>
            </a:r>
            <a:r>
              <a:rPr lang="ru-RU" dirty="0" smtClean="0"/>
              <a:t>  уровень) и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«Письменное высказывание с элементами рассуждения» (высокий уровень).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Раздел </a:t>
            </a:r>
            <a:r>
              <a:rPr lang="en-US" dirty="0" smtClean="0"/>
              <a:t>IV </a:t>
            </a:r>
            <a:r>
              <a:rPr lang="ru-RU" dirty="0" smtClean="0"/>
              <a:t>«Письмо»</a:t>
            </a:r>
            <a:endParaRPr lang="ru-RU" dirty="0"/>
          </a:p>
        </p:txBody>
      </p:sp>
      <p:pic>
        <p:nvPicPr>
          <p:cNvPr id="41986" name="Picture 2" descr="http://www.russian-classes.com/_data/resources/img/wri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2576711" cy="2802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04664"/>
          <a:ext cx="82296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выполнении задания 39 экзаменуемые набрали больше половины от максимально возможного количества баллов. Наибольшее количество ошибок  было допущено по критерию «языковое оформление текста».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Успешнее всего экзаменуемые справились с заданием по критерию «организация текста». 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отсутствие ссылок на предыдущие контакты, задаваемые вопросы не соответствовали содержанию стимулирующей фразы корреспондента,  ответы на вопросы в неправильной видовременной форме.  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выполнении задания 39 «Письмо личного характера» экзаменуемые смогли в достаточном объеме реализовать коммуникативные цели при написании заданного сообщения.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 не менее, остаются проблемные зоны в  вопросах правил речевого этикета в немецкоязычных странах.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Также необходимо обратить внимание на грамматические ошибки, особенно, что касается артикля, рода существительного, порядка слов в сложном предложении.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877272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8313" y="333375"/>
          <a:ext cx="82296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40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вызвало у экзаменуемых значительно большие трудности по сравнению предыдущим. Отмечается увеличение количества отказов от выполнения этого задания</a:t>
                      </a:r>
                      <a:r>
                        <a:rPr kumimoji="0"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выполнении задания 40 экзаменуемые в основном справились с коммуникативной задачей, продемонстрировали умение привести доводы «за» и «против».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сложным оказалось оформить свои мысли с точки зрения грамматики и синтаксиса немецкого языка. С этой задачей справилось менее половины выпускников.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8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733256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4726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подмена темы, </a:t>
            </a:r>
          </a:p>
          <a:p>
            <a:r>
              <a:rPr lang="ru-RU" dirty="0" smtClean="0"/>
              <a:t>неоправданная генерализация темы,</a:t>
            </a:r>
          </a:p>
          <a:p>
            <a:r>
              <a:rPr lang="ru-RU" dirty="0" smtClean="0"/>
              <a:t>нарушение объема сочинения,</a:t>
            </a:r>
          </a:p>
          <a:p>
            <a:r>
              <a:rPr lang="ru-RU" dirty="0" smtClean="0"/>
              <a:t>отсутствие противоположной точки зрения на обсуждаемую проблему, </a:t>
            </a:r>
          </a:p>
          <a:p>
            <a:r>
              <a:rPr lang="ru-RU" dirty="0" smtClean="0"/>
              <a:t>неубедительные аргументы при обосновании своей точки зрения, </a:t>
            </a:r>
          </a:p>
          <a:p>
            <a:r>
              <a:rPr lang="ru-RU" dirty="0" smtClean="0"/>
              <a:t>отсутствие логической связи при делении текста на абзацы, </a:t>
            </a:r>
          </a:p>
          <a:p>
            <a:r>
              <a:rPr lang="ru-RU" dirty="0" smtClean="0"/>
              <a:t>нечеткие выводы, </a:t>
            </a:r>
          </a:p>
          <a:p>
            <a:r>
              <a:rPr lang="ru-RU" dirty="0" smtClean="0"/>
              <a:t>ограниченный </a:t>
            </a:r>
            <a:r>
              <a:rPr lang="ru-RU" dirty="0" err="1" smtClean="0"/>
              <a:t>вокабуляр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неправильное употребление </a:t>
            </a:r>
            <a:r>
              <a:rPr lang="ru-RU" dirty="0" smtClean="0"/>
              <a:t>предлогов</a:t>
            </a:r>
            <a:r>
              <a:rPr lang="en-US" dirty="0" smtClean="0"/>
              <a:t> </a:t>
            </a:r>
            <a:r>
              <a:rPr lang="ru-RU" dirty="0" smtClean="0"/>
              <a:t>и видовременных </a:t>
            </a:r>
            <a:r>
              <a:rPr lang="ru-RU" dirty="0" smtClean="0"/>
              <a:t>форм глаголов,</a:t>
            </a:r>
          </a:p>
          <a:p>
            <a:r>
              <a:rPr lang="ru-RU" dirty="0" smtClean="0"/>
              <a:t>ошибки при употреблении артиклей, порядка слов, </a:t>
            </a:r>
          </a:p>
          <a:p>
            <a:r>
              <a:rPr lang="ru-RU" dirty="0" smtClean="0"/>
              <a:t>орфографические ошибки в написании собственных имен, неправильных глаголов, омофонов.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Типичные ошибки в задании 40</a:t>
            </a:r>
            <a:endParaRPr lang="ru-RU" dirty="0"/>
          </a:p>
        </p:txBody>
      </p:sp>
      <p:pic>
        <p:nvPicPr>
          <p:cNvPr id="4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877272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Таким образом, сопоставляя результаты выполненных заданий относительно четырех разделов письменной части, можно сделать вывод, что в наибольшей степени у выпускников сформированы навыки в рамках разделов «</a:t>
            </a:r>
            <a:r>
              <a:rPr lang="ru-RU" dirty="0" err="1" smtClean="0"/>
              <a:t>Аудирование</a:t>
            </a:r>
            <a:r>
              <a:rPr lang="ru-RU" dirty="0" smtClean="0"/>
              <a:t>» и «Чтение». </a:t>
            </a:r>
          </a:p>
          <a:p>
            <a:r>
              <a:rPr lang="ru-RU" dirty="0" smtClean="0"/>
              <a:t>Хуже всего экзаменуемые справились с заданиями раздела «Письмо». </a:t>
            </a:r>
          </a:p>
          <a:p>
            <a:r>
              <a:rPr lang="ru-RU" dirty="0" smtClean="0"/>
              <a:t>Однако, как уже отмечалось, относительно невысокий процентный показатель данного раздела в целом обусловлен чрезвычайно низким показателем подраздела «сочинение с элементами рассуждения».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37890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296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Данный раздел включает в себя четыре задания. Общее время ответа одного экзаменуемого (включая время на подготовку) 15 минут.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Устная часть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348880"/>
          <a:ext cx="864096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32917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задании 41</a:t>
                      </a:r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1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подразумевало чтение вслух текста научно-популярного характера, направлено на проверку фонетической стороны речи. (Максимальный бал – 1)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половины учащихся справились с данным заданием, то есть получили 1 балл.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этим заданием справились 17 из 18 экзаменуемых.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6866" name="Picture 2" descr="http://www.mk.ru/upload/objects/articles/detailPicture/7a/d8/64/59/0336774_8529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653136"/>
            <a:ext cx="2646462" cy="1982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современном этапе основное назначение изучения иностранного языка состоит в формировании иноязычной коммуникативной компетенции, одним из компонентов которой является речевая компетенция, то есть коммуникативные умения в четырех основных видах речевой деятельности: говорении, </a:t>
            </a:r>
            <a:r>
              <a:rPr lang="ru-RU" dirty="0" err="1" smtClean="0"/>
              <a:t>аудировании</a:t>
            </a:r>
            <a:r>
              <a:rPr lang="ru-RU" dirty="0" smtClean="0"/>
              <a:t>, чтении и письме.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3176"/>
            <a:ext cx="2204120" cy="153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сегментного уровня: оглушение звонких согласных на конце слова, нечеткое произношение альвеолярных согласных, долгих гласных. </a:t>
            </a:r>
          </a:p>
          <a:p>
            <a:r>
              <a:rPr lang="ru-RU" dirty="0" smtClean="0"/>
              <a:t>На сверхсегментном уровне наблюдались ошибки в интонационном оформлении общих и специальных вопросов, неправильное распределение пауз и логических ударений относительно смысловых синтагм. </a:t>
            </a:r>
          </a:p>
          <a:p>
            <a:r>
              <a:rPr lang="ru-RU" dirty="0" smtClean="0"/>
              <a:t>В целом выпускники продемонстрировали относительно хороший уровень развития навыков чтения вслух.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Типичные ошибки</a:t>
            </a:r>
            <a:endParaRPr lang="ru-RU" dirty="0"/>
          </a:p>
        </p:txBody>
      </p:sp>
      <p:pic>
        <p:nvPicPr>
          <p:cNvPr id="4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052736"/>
          <a:ext cx="8424936" cy="4277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61842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задание</a:t>
                      </a:r>
                      <a:r>
                        <a:rPr lang="ru-RU" sz="20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9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предлагалось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ознакомиться с рекламным объявлением и задать пять вопросов на основе ключевых слов. 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(Максимальный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балл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5)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основном экзаменуемые успешно справилась с данным заданием.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заданием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«Условный диалог-расспрос» (базовый уровень) справились 100% выпускников.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1824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Типичные ошибки:</a:t>
                      </a:r>
                      <a:r>
                        <a:rPr kumimoji="0" lang="ru-RU" sz="20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порядка слов, отсутствие глагола-связки, неправильное использование вспомогательных глаголов, непонимание значений ключевых слов.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Выпускники, в целом, выявили удовлетворительный уровень развития навыков формулирования вопросов различных типов.</a:t>
                      </a:r>
                      <a:r>
                        <a:rPr kumimoji="0" lang="ru-RU" sz="20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60649"/>
          <a:ext cx="8208912" cy="581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34981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Задании 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282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Предлагается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выбрать одну из трех фотографий и описать ее на основе предложенного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плана.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балл – 7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Наибольшее количество ошибок было допущено по критерию «языковое оформление высказывания».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Успешнее всего экзаменуемые справились с заданием по критерию «организация высказывания».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коммуникативной задачей  описания выбранной фотографии по предложенным критериям справились 17 участников экзамена. Тем не менее, следует обратить внимание на критерии «Организация текста» и «Языковое оформление текста».</a:t>
                      </a:r>
                    </a:p>
                  </a:txBody>
                  <a:tcPr/>
                </a:tc>
              </a:tr>
              <a:tr h="124398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типичные ошибки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предоставление информации, не соответствующей содержанию картинки, отсутствие вводной и заключительной фраз, асимметричность структуры высказывания.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692696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Задание 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Английский язык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(высокий уровень)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Ставится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задача сравнить две фотографии на основе предложенного плана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Максимальный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балл – 7</a:t>
                      </a:r>
                      <a:r>
                        <a:rPr kumimoji="0" lang="ru-RU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Большая часть выпускников правильно устанавливали сходства и различия картинок и строили высказывания в соответствии с планом</a:t>
                      </a:r>
                      <a:r>
                        <a:rPr kumimoji="0" lang="ru-RU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коммуникативной задачей справились 17 из 18 экзаменуемых. Особое внимание следует обратить на лексико-грамматическое оформление высказывания.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dk1"/>
                          </a:solidFill>
                        </a:rPr>
                        <a:t>Самое большое количество ошибок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</a:rPr>
                        <a:t> было допущено по критерию «языковое оформление высказывания».  </a:t>
                      </a:r>
                    </a:p>
                    <a:p>
                      <a:r>
                        <a:rPr lang="ru-RU" u="sng" dirty="0" smtClean="0"/>
                        <a:t>Типичные ошибки: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отсутствие вводной и заключительной фраз,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асимметричность объема высказывания при определении сходств и различий,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неверная интерпретация содержания картинок.     </a:t>
                      </a:r>
                      <a:endParaRPr lang="ru-RU" sz="1800" dirty="0" smtClean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Следовательно, сопоставляя результаты выполненных заданий относительно трех заданий устной части, можно сделать вывод, что в наибольшей степени у экзаменуемых сформированы навыки чтения вслух. </a:t>
            </a:r>
          </a:p>
          <a:p>
            <a:pPr algn="just"/>
            <a:r>
              <a:rPr lang="ru-RU" dirty="0" smtClean="0"/>
              <a:t>Хуже всего  участники ЕГЭ справились с заданиями на вопросы и сравнение. </a:t>
            </a:r>
          </a:p>
          <a:p>
            <a:pPr algn="just"/>
            <a:r>
              <a:rPr lang="ru-RU" dirty="0" smtClean="0"/>
              <a:t>Однако, в рамках всех четырех заданий положительный процентный показатель превышает 50%.     </a:t>
            </a:r>
          </a:p>
          <a:p>
            <a:pPr algn="just"/>
            <a:r>
              <a:rPr lang="ru-RU" dirty="0" smtClean="0"/>
              <a:t>На основании анализа результатов ЕГЭ 2015 можно рекомендовать учителям школ уделять особое внимание заданию 40 (отбор содержательных элементов и их логическая организация в тексте, аргументация своего мнения, совершенствование навыков употребления лексико-грамматического материала в коммуникативно-ориентированном контексте).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pic>
        <p:nvPicPr>
          <p:cNvPr id="30722" name="Picture 2" descr="http://fipi.ru/sites/default/files/pictures/ege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805264"/>
            <a:ext cx="1714500" cy="85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Анализ результатов ЕГЭ по немецкому языку</a:t>
            </a: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в Смоленской области в 2015 году</a:t>
            </a:r>
            <a:endParaRPr lang="ru-RU" sz="2600" dirty="0" smtClean="0"/>
          </a:p>
          <a:p>
            <a:pPr>
              <a:buNone/>
            </a:pPr>
            <a:r>
              <a:rPr lang="ru-RU" sz="1700" dirty="0" smtClean="0"/>
              <a:t>     (С.А. </a:t>
            </a:r>
            <a:r>
              <a:rPr lang="ru-RU" sz="1700" dirty="0" err="1" smtClean="0"/>
              <a:t>Баруздина</a:t>
            </a:r>
            <a:r>
              <a:rPr lang="ru-RU" sz="1700" dirty="0" smtClean="0"/>
              <a:t>, кандидат филологических наук доцент кафедры немецкого языка и методики его преподавания ФГБОУ ВПО «Смоленский государственный университет», председатель предметной комиссии по немецкому языку)</a:t>
            </a:r>
            <a:endParaRPr lang="ru-RU" sz="3500" dirty="0" smtClean="0"/>
          </a:p>
          <a:p>
            <a:r>
              <a:rPr lang="ru-RU" sz="2600" b="1" dirty="0" smtClean="0"/>
              <a:t>Анализ результатов ЕГЭ по английскому языку</a:t>
            </a:r>
            <a:endParaRPr lang="ru-RU" sz="2600" dirty="0" smtClean="0"/>
          </a:p>
          <a:p>
            <a:pPr>
              <a:buNone/>
            </a:pPr>
            <a:r>
              <a:rPr lang="ru-RU" sz="2600" b="1" dirty="0" smtClean="0"/>
              <a:t>в Смоленской области в 2015 году</a:t>
            </a:r>
            <a:endParaRPr lang="ru-RU" sz="2600" dirty="0" smtClean="0"/>
          </a:p>
          <a:p>
            <a:pPr>
              <a:buNone/>
            </a:pPr>
            <a:r>
              <a:rPr lang="ru-RU" sz="1700" dirty="0" smtClean="0"/>
              <a:t>   (</a:t>
            </a:r>
            <a:r>
              <a:rPr lang="ru-RU" sz="1700" dirty="0" err="1" smtClean="0"/>
              <a:t>А.Г.Сильницкий</a:t>
            </a:r>
            <a:r>
              <a:rPr lang="ru-RU" sz="1700" dirty="0" smtClean="0"/>
              <a:t>  - доктор  филологических наук, доцент, зав.кафедрой английского языка и </a:t>
            </a:r>
            <a:r>
              <a:rPr lang="ru-RU" sz="1700" dirty="0" err="1" smtClean="0"/>
              <a:t>переводоведения</a:t>
            </a:r>
            <a:r>
              <a:rPr lang="ru-RU" sz="1700" dirty="0" smtClean="0"/>
              <a:t>  ФГБОУ ВПО «Смоленский государственный университет», председатель предметной комиссии по английскому языку)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Прежняя практика оценивания образовательных результатов представляется сейчас совершенно неадекватной широте запросов как ребёнка и его родителей, так и самого педагога. Это обстоятельство актуализирует проблему пересмотра отношения к промежуточной и итоговой аттестации школьников.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13176"/>
            <a:ext cx="1796602" cy="134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347864" y="1124744"/>
            <a:ext cx="5338936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 Федеральном государственном стандарте нового поколения требования к образовательным результатам определяются как самостоятельная педагогическая категория и выступают в качестве критериев оценки образовательных достижений школьников. 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620688"/>
            <a:ext cx="160053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xn--80aa3aeodv3c6cc.xn--p1ai/images/388px-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1645057" cy="2539664"/>
          </a:xfrm>
          <a:prstGeom prst="rect">
            <a:avLst/>
          </a:prstGeom>
          <a:noFill/>
        </p:spPr>
      </p:pic>
      <p:pic>
        <p:nvPicPr>
          <p:cNvPr id="12294" name="Picture 6" descr="http://shgpi.edu.ru/biblioteka/forum/img/novinki_literatury/04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140968"/>
            <a:ext cx="1624115" cy="2517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884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Использование требований (планируемых результатов образования) в качестве критериев оценки позволяет перейти от принятого сейчас нормированного подхода к оцениванию, который таит в себе немалые возможности для субъективизма в оценивании, к </a:t>
            </a:r>
            <a:r>
              <a:rPr lang="ru-RU" sz="2400" dirty="0" err="1" smtClean="0"/>
              <a:t>критериально-ориентированной</a:t>
            </a:r>
            <a:r>
              <a:rPr lang="ru-RU" sz="2400" dirty="0" smtClean="0"/>
              <a:t> оценке. </a:t>
            </a:r>
          </a:p>
          <a:p>
            <a:r>
              <a:rPr lang="ru-RU" sz="2400" dirty="0" smtClean="0"/>
              <a:t>Перенос акцента с предметных знаний, умений и навыков на </a:t>
            </a:r>
            <a:r>
              <a:rPr lang="ru-RU" sz="2400" dirty="0" err="1" smtClean="0"/>
              <a:t>общеучебные</a:t>
            </a:r>
            <a:r>
              <a:rPr lang="ru-RU" sz="2400" dirty="0" smtClean="0"/>
              <a:t> умения, на развитие самостоятельности учебных действий повлёк за собой изменение системы оценивания.</a:t>
            </a:r>
            <a:endParaRPr lang="ru-RU" sz="2400" dirty="0"/>
          </a:p>
        </p:txBody>
      </p:sp>
      <p:pic>
        <p:nvPicPr>
          <p:cNvPr id="4" name="Picture 2" descr="http://www.lkpoltava.ru/image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661248"/>
            <a:ext cx="291465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836712"/>
            <a:ext cx="785921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      Оцениванию подвергаются теперь не только учебные достижения, но и творчество, и личная инициатива ребёнка во всех сферах школьной жизни. Иначе говоря, мы перешли  от норм оценки, которые фактически часто и во многом субъективно устанавливает сам учитель, к достаточно чётким и однозначным критериям оценки, устанавливаемым стандартом.  </a:t>
            </a:r>
          </a:p>
          <a:p>
            <a:endParaRPr lang="ru-RU" dirty="0"/>
          </a:p>
        </p:txBody>
      </p:sp>
      <p:pic>
        <p:nvPicPr>
          <p:cNvPr id="4" name="Picture 1" descr="C:\Users\User\Desktop\2929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528013"/>
            <a:ext cx="3173061" cy="232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Новая система оценивания трудоемка, но позволит в целом отследить процесс обучения каждого ребенка, увидеть его затруднения, определить программу развития. </a:t>
            </a:r>
          </a:p>
          <a:p>
            <a:r>
              <a:rPr lang="ru-RU" dirty="0" smtClean="0"/>
              <a:t>Основной задачей промежуточной аттестации является установление соответствия знаний учеников требованиям государственных общеобразовательных программ, глубины и прочности полученных знаний, их практическому применению.</a:t>
            </a:r>
          </a:p>
          <a:p>
            <a:endParaRPr lang="ru-RU" dirty="0"/>
          </a:p>
        </p:txBody>
      </p:sp>
      <p:pic>
        <p:nvPicPr>
          <p:cNvPr id="5" name="Picture 2" descr="http://www.lkpoltava.ru/image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5373216"/>
            <a:ext cx="291465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497200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соответствии с Законом Российской Федерации «Об образовании», </a:t>
            </a:r>
          </a:p>
          <a:p>
            <a:r>
              <a:rPr lang="ru-RU" dirty="0" smtClean="0"/>
              <a:t>Типовым положением об общеобразовательном учреждении, </a:t>
            </a:r>
          </a:p>
          <a:p>
            <a:r>
              <a:rPr lang="ru-RU" dirty="0" smtClean="0"/>
              <a:t>федеральными государственными образовательными стандартами, </a:t>
            </a:r>
          </a:p>
          <a:p>
            <a:r>
              <a:rPr lang="ru-RU" dirty="0" smtClean="0"/>
              <a:t>Уставом образовательного учреждения и </a:t>
            </a:r>
          </a:p>
          <a:p>
            <a:r>
              <a:rPr lang="ru-RU" dirty="0" smtClean="0"/>
              <a:t>принятым учебной организацией Положением, регламентирующим порядок, периодичность, систему оценок и формы проведения промежуточной аттестации обучающихся. </a:t>
            </a:r>
          </a:p>
          <a:p>
            <a:pPr>
              <a:buNone/>
            </a:pPr>
            <a:r>
              <a:rPr lang="ru-RU" dirty="0" smtClean="0"/>
              <a:t>Учитывая особенности инклюзивного образования, при проведении промежуточной аттестации необходимо отталкиваться от  индивидуальных особенностей учащихся, подбирая адекватную форму контроля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Промежуточная аттестация проводится </a:t>
            </a:r>
            <a:endParaRPr lang="ru-RU" sz="3200" dirty="0"/>
          </a:p>
        </p:txBody>
      </p:sp>
      <p:pic>
        <p:nvPicPr>
          <p:cNvPr id="8194" name="Picture 2" descr="http://www.lkpoltava.ru/images/f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661248"/>
            <a:ext cx="2914650" cy="1019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2171</Words>
  <Application>Microsoft Office PowerPoint</Application>
  <PresentationFormat>Экран (4:3)</PresentationFormat>
  <Paragraphs>213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Промежуточная и итоговая аттестация обучающихся по иностранному языку в новой системе оценивания учебных достижений</vt:lpstr>
      <vt:lpstr>Оценивание учебных достижений</vt:lpstr>
      <vt:lpstr>Слайд 3</vt:lpstr>
      <vt:lpstr>Актуальность </vt:lpstr>
      <vt:lpstr>Слайд 5</vt:lpstr>
      <vt:lpstr>Слайд 6</vt:lpstr>
      <vt:lpstr>Слайд 7</vt:lpstr>
      <vt:lpstr>Слайд 8</vt:lpstr>
      <vt:lpstr>Промежуточная аттестация проводится </vt:lpstr>
      <vt:lpstr>Цели промежуточной аттестации</vt:lpstr>
      <vt:lpstr>Слайд 11</vt:lpstr>
      <vt:lpstr>Слайд 12</vt:lpstr>
      <vt:lpstr>  Количество участников, качество знаний участников ОГЭ и процент успеваемости по иностранным языкам </vt:lpstr>
      <vt:lpstr>ЕГЭ по иностранным языкам</vt:lpstr>
      <vt:lpstr>Общие результаты ЕГЭ по иностранным языкам</vt:lpstr>
      <vt:lpstr>Количество выпускников, набравших 100 баллов по иностранным языкам 2013 - 2015 гг</vt:lpstr>
      <vt:lpstr>Слайд 17</vt:lpstr>
      <vt:lpstr>Раздел  I(Аудирование)</vt:lpstr>
      <vt:lpstr>Слайд 19</vt:lpstr>
      <vt:lpstr>Раздел II (Чтение)</vt:lpstr>
      <vt:lpstr>Слайд 21</vt:lpstr>
      <vt:lpstr>Раздел «Грамматика и лексика»</vt:lpstr>
      <vt:lpstr>Слайд 23</vt:lpstr>
      <vt:lpstr>Раздел IV «Письмо»</vt:lpstr>
      <vt:lpstr>Слайд 25</vt:lpstr>
      <vt:lpstr>Слайд 26</vt:lpstr>
      <vt:lpstr>Типичные ошибки в задании 40</vt:lpstr>
      <vt:lpstr>Вывод</vt:lpstr>
      <vt:lpstr>Устная часть</vt:lpstr>
      <vt:lpstr>Типичные ошибки</vt:lpstr>
      <vt:lpstr>Слайд 31</vt:lpstr>
      <vt:lpstr>Слайд 32</vt:lpstr>
      <vt:lpstr>Слайд 33</vt:lpstr>
      <vt:lpstr>Вывод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Промежуточная и итоговая аттестация обучающихся по иностранному языку в новой системе оценивания учебных достижений</dc:title>
  <dc:creator>User</dc:creator>
  <cp:lastModifiedBy>User</cp:lastModifiedBy>
  <cp:revision>20</cp:revision>
  <dcterms:created xsi:type="dcterms:W3CDTF">2015-08-14T08:48:24Z</dcterms:created>
  <dcterms:modified xsi:type="dcterms:W3CDTF">2015-08-17T07:08:36Z</dcterms:modified>
</cp:coreProperties>
</file>