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8" autoAdjust="0"/>
    <p:restoredTop sz="94660"/>
  </p:normalViewPr>
  <p:slideViewPr>
    <p:cSldViewPr>
      <p:cViewPr varScale="1">
        <p:scale>
          <a:sx n="69" d="100"/>
          <a:sy n="69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8415-A228-4A21-AFD8-0C5EDAB7AD7B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48E2-CDBE-4B09-99D0-3FB4BD55E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073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8415-A228-4A21-AFD8-0C5EDAB7AD7B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48E2-CDBE-4B09-99D0-3FB4BD55E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309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8415-A228-4A21-AFD8-0C5EDAB7AD7B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48E2-CDBE-4B09-99D0-3FB4BD55E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687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8415-A228-4A21-AFD8-0C5EDAB7AD7B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48E2-CDBE-4B09-99D0-3FB4BD55E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511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8415-A228-4A21-AFD8-0C5EDAB7AD7B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48E2-CDBE-4B09-99D0-3FB4BD55E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402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8415-A228-4A21-AFD8-0C5EDAB7AD7B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48E2-CDBE-4B09-99D0-3FB4BD55E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13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8415-A228-4A21-AFD8-0C5EDAB7AD7B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48E2-CDBE-4B09-99D0-3FB4BD55E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876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8415-A228-4A21-AFD8-0C5EDAB7AD7B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48E2-CDBE-4B09-99D0-3FB4BD55E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661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8415-A228-4A21-AFD8-0C5EDAB7AD7B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48E2-CDBE-4B09-99D0-3FB4BD55E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723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8415-A228-4A21-AFD8-0C5EDAB7AD7B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48E2-CDBE-4B09-99D0-3FB4BD55E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22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C8415-A228-4A21-AFD8-0C5EDAB7AD7B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A48E2-CDBE-4B09-99D0-3FB4BD55E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69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C8415-A228-4A21-AFD8-0C5EDAB7AD7B}" type="datetimeFigureOut">
              <a:rPr lang="ru-RU" smtClean="0"/>
              <a:t>25.08.2015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A48E2-CDBE-4B09-99D0-3FB4BD55E7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116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800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Управление достижением  новых качественных результатов в условиях реализации ФГОС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4437112"/>
            <a:ext cx="6400800" cy="1224136"/>
          </a:xfrm>
        </p:spPr>
        <p:txBody>
          <a:bodyPr/>
          <a:lstStyle/>
          <a:p>
            <a:pPr algn="r"/>
            <a:r>
              <a:rPr lang="ru-RU" dirty="0" smtClean="0"/>
              <a:t>С.П. Захаров,</a:t>
            </a:r>
          </a:p>
          <a:p>
            <a:pPr algn="r"/>
            <a:r>
              <a:rPr lang="ru-RU" dirty="0" smtClean="0"/>
              <a:t>проректор ГАУ ДПОС СОИРО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710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освоения ООП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Личностные - </a:t>
            </a:r>
            <a:r>
              <a:rPr lang="ru-RU" sz="2000" dirty="0"/>
              <a:t>сформировавшиеся в образовательном процессе мотивы деятельности, система ценностных отношений </a:t>
            </a:r>
            <a:r>
              <a:rPr lang="ru-RU" sz="2000" dirty="0" smtClean="0"/>
              <a:t>учащихся, социальные компетенции.</a:t>
            </a:r>
          </a:p>
          <a:p>
            <a:r>
              <a:rPr lang="ru-RU" dirty="0" err="1" smtClean="0"/>
              <a:t>Метапредметные</a:t>
            </a:r>
            <a:r>
              <a:rPr lang="ru-RU" dirty="0" smtClean="0"/>
              <a:t> - </a:t>
            </a:r>
            <a:r>
              <a:rPr lang="ru-RU" sz="2000" dirty="0"/>
              <a:t>освоенные обучающимися на базе одного, нескольких или всех учебных предметов способы деятельности, применимые как в рамках образовательного процесса, так и при решении проблем в реальных жизненных ситуациях</a:t>
            </a:r>
            <a:endParaRPr lang="ru-RU" sz="2000" dirty="0" smtClean="0"/>
          </a:p>
          <a:p>
            <a:r>
              <a:rPr lang="ru-RU" dirty="0" smtClean="0"/>
              <a:t>Предметные - </a:t>
            </a:r>
            <a:r>
              <a:rPr lang="ru-RU" altLang="ru-RU" sz="2000" dirty="0">
                <a:solidFill>
                  <a:srgbClr val="00182B"/>
                </a:solidFill>
                <a:latin typeface="+mj-lt"/>
              </a:rPr>
              <a:t>усвоении обучающимися конкретных элементов социального опыта, изучаемого в рамках отдельного учебного предмета</a:t>
            </a:r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5964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Region\Desktop\картинки с шаттерстока\shutterstock_6854447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56185" y="1584985"/>
            <a:ext cx="1631815" cy="2175754"/>
          </a:xfrm>
        </p:spPr>
      </p:pic>
      <p:pic>
        <p:nvPicPr>
          <p:cNvPr id="1028" name="Picture 4" descr="C:\Users\Region\Desktop\картинки с шаттерстока\shutterstock_717214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104" y="4216507"/>
            <a:ext cx="1060246" cy="2350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Группа 2"/>
          <p:cNvGrpSpPr/>
          <p:nvPr/>
        </p:nvGrpSpPr>
        <p:grpSpPr>
          <a:xfrm>
            <a:off x="900114" y="1628800"/>
            <a:ext cx="7920036" cy="5229200"/>
            <a:chOff x="179388" y="95795"/>
            <a:chExt cx="8640762" cy="6762205"/>
          </a:xfrm>
        </p:grpSpPr>
        <p:pic>
          <p:nvPicPr>
            <p:cNvPr id="1026" name="Picture 2" descr="C:\Users\Region\Desktop\картинки с шаттерстока\shutterstock_67195150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25" y="4860925"/>
              <a:ext cx="2797175" cy="1997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" name="Picture 5" descr="C:\Users\Region\Desktop\картинки с шаттерстока\shutterstock_98678411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825" y="2205038"/>
              <a:ext cx="2438400" cy="304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2" name="Picture 8" descr="C:\Users\Region\Desktop\картинки с шаттерстока\shutterstock_45868687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43313" y="214313"/>
              <a:ext cx="3143250" cy="2143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" name="Picture 9" descr="C:\Users\Region\Desktop\картинки с шаттерстока\shutterstock_53725777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9975" y="1989138"/>
              <a:ext cx="2193925" cy="304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6" descr="C:\Users\Region\Desktop\картинки с шаттерстока\shutterstock_61629001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0563" y="2428875"/>
              <a:ext cx="2303462" cy="3333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4" descr="C:\Users\Region\Desktop\картинки с шаттерстока\shutterstock_48403810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0375" y="4868863"/>
              <a:ext cx="2286000" cy="1989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4" name="Picture 10" descr="C:\Users\Region\Desktop\картинки с шаттерстока\shutterstock_65562118.jp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24413"/>
              <a:ext cx="2500313" cy="2033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7" descr="C:\Users\Region\Desktop\картинки с шаттерстока\shutterstock_60933883.jp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850" y="188913"/>
              <a:ext cx="2857500" cy="2000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1187450" y="1844675"/>
              <a:ext cx="2305050" cy="28892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400" b="1">
                  <a:cs typeface="Arial" pitchFamily="34" charset="0"/>
                </a:rPr>
                <a:t>Перегруженность отчётами</a:t>
              </a:r>
              <a:r>
                <a:rPr lang="ru-RU">
                  <a:cs typeface="Arial" pitchFamily="34" charset="0"/>
                </a:rPr>
                <a:t> </a:t>
              </a:r>
            </a:p>
          </p:txBody>
        </p:sp>
        <p:sp>
          <p:nvSpPr>
            <p:cNvPr id="18446" name="Rectangle 14"/>
            <p:cNvSpPr>
              <a:spLocks noChangeArrowheads="1"/>
            </p:cNvSpPr>
            <p:nvPr/>
          </p:nvSpPr>
          <p:spPr bwMode="auto">
            <a:xfrm>
              <a:off x="6156325" y="2565400"/>
              <a:ext cx="2447925" cy="28892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400" b="1">
                  <a:cs typeface="Arial" pitchFamily="34" charset="0"/>
                </a:rPr>
                <a:t>Обилие ЦУ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5076825" y="6308725"/>
              <a:ext cx="2303463" cy="33972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400" b="1">
                  <a:cs typeface="Arial" pitchFamily="34" charset="0"/>
                </a:rPr>
                <a:t>Разночтения ФГОСов</a:t>
              </a:r>
            </a:p>
          </p:txBody>
        </p:sp>
        <p:sp>
          <p:nvSpPr>
            <p:cNvPr id="18449" name="Rectangle 17"/>
            <p:cNvSpPr>
              <a:spLocks noChangeArrowheads="1"/>
            </p:cNvSpPr>
            <p:nvPr/>
          </p:nvSpPr>
          <p:spPr bwMode="auto">
            <a:xfrm>
              <a:off x="7667625" y="6165850"/>
              <a:ext cx="1152525" cy="35877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400" b="1">
                  <a:cs typeface="Arial" pitchFamily="34" charset="0"/>
                </a:rPr>
                <a:t>Настроение</a:t>
              </a:r>
            </a:p>
          </p:txBody>
        </p:sp>
        <p:sp>
          <p:nvSpPr>
            <p:cNvPr id="18450" name="Rectangle 18"/>
            <p:cNvSpPr>
              <a:spLocks noChangeArrowheads="1"/>
            </p:cNvSpPr>
            <p:nvPr/>
          </p:nvSpPr>
          <p:spPr bwMode="auto">
            <a:xfrm>
              <a:off x="2700338" y="4437063"/>
              <a:ext cx="1727200" cy="4318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400" b="1">
                  <a:cs typeface="Arial" pitchFamily="34" charset="0"/>
                </a:rPr>
                <a:t>Авторитарность </a:t>
              </a:r>
            </a:p>
            <a:p>
              <a:pPr algn="ctr">
                <a:defRPr/>
              </a:pPr>
              <a:r>
                <a:rPr lang="ru-RU" sz="1400" b="1">
                  <a:cs typeface="Arial" pitchFamily="34" charset="0"/>
                </a:rPr>
                <a:t>в преподавании</a:t>
              </a:r>
            </a:p>
          </p:txBody>
        </p:sp>
        <p:sp>
          <p:nvSpPr>
            <p:cNvPr id="18451" name="Rectangle 19"/>
            <p:cNvSpPr>
              <a:spLocks noChangeArrowheads="1"/>
            </p:cNvSpPr>
            <p:nvPr/>
          </p:nvSpPr>
          <p:spPr bwMode="auto">
            <a:xfrm>
              <a:off x="4356100" y="1916113"/>
              <a:ext cx="2376488" cy="43338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400" b="1">
                  <a:cs typeface="Arial" pitchFamily="34" charset="0"/>
                </a:rPr>
                <a:t>Неумение увязать </a:t>
              </a:r>
            </a:p>
            <a:p>
              <a:pPr algn="ctr">
                <a:defRPr/>
              </a:pPr>
              <a:r>
                <a:rPr lang="ru-RU" sz="1400" b="1">
                  <a:cs typeface="Arial" pitchFamily="34" charset="0"/>
                </a:rPr>
                <a:t>теорию с практикой</a:t>
              </a:r>
            </a:p>
          </p:txBody>
        </p:sp>
        <p:sp>
          <p:nvSpPr>
            <p:cNvPr id="18452" name="Rectangle 20"/>
            <p:cNvSpPr>
              <a:spLocks noChangeArrowheads="1"/>
            </p:cNvSpPr>
            <p:nvPr/>
          </p:nvSpPr>
          <p:spPr bwMode="auto">
            <a:xfrm>
              <a:off x="468313" y="4745038"/>
              <a:ext cx="1800225" cy="33337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400" b="1" dirty="0">
                  <a:cs typeface="Arial" pitchFamily="34" charset="0"/>
                </a:rPr>
                <a:t>Категоричность ЦУ</a:t>
              </a:r>
            </a:p>
          </p:txBody>
        </p:sp>
        <p:sp>
          <p:nvSpPr>
            <p:cNvPr id="18453" name="Rectangle 21"/>
            <p:cNvSpPr>
              <a:spLocks noChangeArrowheads="1"/>
            </p:cNvSpPr>
            <p:nvPr/>
          </p:nvSpPr>
          <p:spPr bwMode="auto">
            <a:xfrm>
              <a:off x="2843213" y="6426200"/>
              <a:ext cx="2089150" cy="43180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400" b="1">
                  <a:cs typeface="Arial" pitchFamily="34" charset="0"/>
                </a:rPr>
                <a:t>Ошибки в работе</a:t>
              </a:r>
            </a:p>
          </p:txBody>
        </p:sp>
        <p:sp>
          <p:nvSpPr>
            <p:cNvPr id="18456" name="Rectangle 24"/>
            <p:cNvSpPr>
              <a:spLocks noChangeArrowheads="1"/>
            </p:cNvSpPr>
            <p:nvPr/>
          </p:nvSpPr>
          <p:spPr bwMode="auto">
            <a:xfrm>
              <a:off x="4859338" y="4508500"/>
              <a:ext cx="1584325" cy="36036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400" b="1">
                  <a:cs typeface="Arial" pitchFamily="34" charset="0"/>
                </a:rPr>
                <a:t>Незнание требований</a:t>
              </a:r>
            </a:p>
            <a:p>
              <a:pPr algn="ctr">
                <a:defRPr/>
              </a:pPr>
              <a:r>
                <a:rPr lang="ru-RU" sz="1400" b="1">
                  <a:cs typeface="Arial" pitchFamily="34" charset="0"/>
                </a:rPr>
                <a:t>ФГОСов</a:t>
              </a:r>
            </a:p>
          </p:txBody>
        </p:sp>
        <p:sp>
          <p:nvSpPr>
            <p:cNvPr id="8214" name="WordArt 26"/>
            <p:cNvSpPr>
              <a:spLocks noChangeArrowheads="1" noChangeShapeType="1" noTextEdit="1"/>
            </p:cNvSpPr>
            <p:nvPr/>
          </p:nvSpPr>
          <p:spPr bwMode="auto">
            <a:xfrm rot="5400000">
              <a:off x="-2638946" y="2914129"/>
              <a:ext cx="6357393" cy="720725"/>
            </a:xfrm>
            <a:prstGeom prst="rect">
              <a:avLst/>
            </a:prstGeom>
          </p:spPr>
          <p:txBody>
            <a:bodyPr vert="wordArtVert"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auto"/>
              <a:r>
                <a:rPr lang="ru-RU" sz="3600" kern="10" dirty="0"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  <a:solidFill>
                    <a:srgbClr val="FF00FF"/>
                  </a:solidFill>
                  <a:latin typeface="Arial"/>
                  <a:cs typeface="Arial"/>
                </a:rPr>
                <a:t>Учитель</a:t>
              </a:r>
            </a:p>
          </p:txBody>
        </p:sp>
        <p:sp>
          <p:nvSpPr>
            <p:cNvPr id="16407" name="Line 23"/>
            <p:cNvSpPr>
              <a:spLocks noChangeShapeType="1"/>
            </p:cNvSpPr>
            <p:nvPr/>
          </p:nvSpPr>
          <p:spPr bwMode="auto">
            <a:xfrm>
              <a:off x="3492500" y="1989138"/>
              <a:ext cx="4608513" cy="4248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16408" name="Line 24"/>
            <p:cNvSpPr>
              <a:spLocks noChangeShapeType="1"/>
            </p:cNvSpPr>
            <p:nvPr/>
          </p:nvSpPr>
          <p:spPr bwMode="auto">
            <a:xfrm>
              <a:off x="2268538" y="5229225"/>
              <a:ext cx="5759450" cy="10080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16409" name="Line 25"/>
            <p:cNvSpPr>
              <a:spLocks noChangeShapeType="1"/>
            </p:cNvSpPr>
            <p:nvPr/>
          </p:nvSpPr>
          <p:spPr bwMode="auto">
            <a:xfrm>
              <a:off x="2627313" y="5949950"/>
              <a:ext cx="5184775" cy="3587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16410" name="Line 26"/>
            <p:cNvSpPr>
              <a:spLocks noChangeShapeType="1"/>
            </p:cNvSpPr>
            <p:nvPr/>
          </p:nvSpPr>
          <p:spPr bwMode="auto">
            <a:xfrm>
              <a:off x="4284663" y="4868863"/>
              <a:ext cx="3671887" cy="12969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16411" name="Line 27"/>
            <p:cNvSpPr>
              <a:spLocks noChangeShapeType="1"/>
            </p:cNvSpPr>
            <p:nvPr/>
          </p:nvSpPr>
          <p:spPr bwMode="auto">
            <a:xfrm>
              <a:off x="6011863" y="4941888"/>
              <a:ext cx="1800225" cy="10795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16412" name="Line 28"/>
            <p:cNvSpPr>
              <a:spLocks noChangeShapeType="1"/>
            </p:cNvSpPr>
            <p:nvPr/>
          </p:nvSpPr>
          <p:spPr bwMode="auto">
            <a:xfrm>
              <a:off x="6011863" y="2349500"/>
              <a:ext cx="1944687" cy="37433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  <p:sp>
          <p:nvSpPr>
            <p:cNvPr id="16414" name="Line 30"/>
            <p:cNvSpPr>
              <a:spLocks noChangeShapeType="1"/>
            </p:cNvSpPr>
            <p:nvPr/>
          </p:nvSpPr>
          <p:spPr bwMode="auto">
            <a:xfrm>
              <a:off x="7524750" y="2852738"/>
              <a:ext cx="360363" cy="30972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>
              <a:prstShdw prst="shdw17" dist="17961" dir="2700000">
                <a:schemeClr val="tx1">
                  <a:gamma/>
                  <a:shade val="60000"/>
                  <a:invGamma/>
                </a:schemeClr>
              </a:prstShdw>
            </a:effectLst>
          </p:spPr>
          <p:txBody>
            <a:bodyPr/>
            <a:lstStyle/>
            <a:p>
              <a:pPr>
                <a:defRPr/>
              </a:pPr>
              <a:endParaRPr lang="ru-RU">
                <a:cs typeface="Arial" pitchFamily="34" charset="0"/>
              </a:endParaRPr>
            </a:p>
          </p:txBody>
        </p:sp>
      </p:grp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755575" y="6600202"/>
            <a:ext cx="2102715" cy="2577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cs typeface="Arial" pitchFamily="34" charset="0"/>
              </a:rPr>
              <a:t>Чувство неудовлетворённости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1189" y="260648"/>
            <a:ext cx="80045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ПРОБЛЕМА </a:t>
            </a:r>
            <a:r>
              <a:rPr lang="ru-RU" sz="2800" b="1" dirty="0" smtClean="0"/>
              <a:t>     «Мне нужен результат. </a:t>
            </a:r>
          </a:p>
          <a:p>
            <a:pPr algn="ctr"/>
            <a:r>
              <a:rPr lang="ru-RU" sz="2800" b="1" dirty="0" smtClean="0"/>
              <a:t>Остальное меня мало интересует.»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27750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Принципы управления достижением результатов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Ориентация системы управления на достижение </a:t>
            </a:r>
            <a:r>
              <a:rPr lang="ru-RU" dirty="0" smtClean="0">
                <a:solidFill>
                  <a:srgbClr val="FF0000"/>
                </a:solidFill>
              </a:rPr>
              <a:t>взаимосвязанных, взаимозависимых количественных и качественных результатов</a:t>
            </a:r>
            <a:r>
              <a:rPr lang="ru-RU" dirty="0" smtClean="0"/>
              <a:t>;</a:t>
            </a:r>
          </a:p>
          <a:p>
            <a:r>
              <a:rPr lang="ru-RU" dirty="0" smtClean="0"/>
              <a:t>Разработка </a:t>
            </a:r>
            <a:r>
              <a:rPr lang="ru-RU" dirty="0" smtClean="0">
                <a:solidFill>
                  <a:srgbClr val="FF0000"/>
                </a:solidFill>
              </a:rPr>
              <a:t>целей «сверху вниз</a:t>
            </a:r>
            <a:r>
              <a:rPr lang="ru-RU" dirty="0" smtClean="0"/>
              <a:t>»;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Взаимосвязь целей организации</a:t>
            </a:r>
            <a:r>
              <a:rPr lang="ru-RU" dirty="0" smtClean="0"/>
              <a:t> и развития </a:t>
            </a:r>
            <a:r>
              <a:rPr lang="ru-RU" dirty="0" smtClean="0">
                <a:solidFill>
                  <a:srgbClr val="FF0000"/>
                </a:solidFill>
              </a:rPr>
              <a:t>ключевых компетенций сотрудника</a:t>
            </a:r>
            <a:r>
              <a:rPr lang="ru-RU" dirty="0" smtClean="0"/>
              <a:t>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Достижение или </a:t>
            </a:r>
            <a:r>
              <a:rPr lang="ru-RU" dirty="0" err="1" smtClean="0">
                <a:solidFill>
                  <a:srgbClr val="FF0000"/>
                </a:solidFill>
              </a:rPr>
              <a:t>недостижение</a:t>
            </a:r>
            <a:r>
              <a:rPr lang="ru-RU" dirty="0" smtClean="0">
                <a:solidFill>
                  <a:srgbClr val="FF0000"/>
                </a:solidFill>
              </a:rPr>
              <a:t> целей </a:t>
            </a:r>
            <a:r>
              <a:rPr lang="ru-RU" dirty="0" smtClean="0"/>
              <a:t>напрямую влияет на </a:t>
            </a:r>
            <a:r>
              <a:rPr lang="ru-RU" dirty="0" smtClean="0">
                <a:solidFill>
                  <a:srgbClr val="FF0000"/>
                </a:solidFill>
              </a:rPr>
              <a:t>материальное или нематериальное вознаграждение</a:t>
            </a:r>
            <a:r>
              <a:rPr lang="ru-RU" dirty="0" smtClean="0"/>
              <a:t>;</a:t>
            </a:r>
          </a:p>
          <a:p>
            <a:r>
              <a:rPr lang="ru-RU" dirty="0" smtClean="0"/>
              <a:t>Наличие </a:t>
            </a:r>
            <a:r>
              <a:rPr lang="ru-RU" dirty="0" smtClean="0">
                <a:solidFill>
                  <a:srgbClr val="FF0000"/>
                </a:solidFill>
              </a:rPr>
              <a:t>обратной связи </a:t>
            </a:r>
            <a:r>
              <a:rPr lang="ru-RU" dirty="0" smtClean="0"/>
              <a:t>на постоянной основе.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98547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172</Words>
  <Application>Microsoft Office PowerPoint</Application>
  <PresentationFormat>Экран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Управление достижением  новых качественных результатов в условиях реализации ФГОС</vt:lpstr>
      <vt:lpstr>Результаты освоения ООП</vt:lpstr>
      <vt:lpstr>Презентация PowerPoint</vt:lpstr>
      <vt:lpstr>Принципы управления достижением результатов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достижением  новых качественных результатов в условиях реализации ФГОС</dc:title>
  <dc:creator>Зазыкина</dc:creator>
  <cp:lastModifiedBy>Зазыкина</cp:lastModifiedBy>
  <cp:revision>7</cp:revision>
  <dcterms:created xsi:type="dcterms:W3CDTF">2015-08-20T05:56:05Z</dcterms:created>
  <dcterms:modified xsi:type="dcterms:W3CDTF">2015-08-25T05:33:41Z</dcterms:modified>
</cp:coreProperties>
</file>