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71" r:id="rId5"/>
    <p:sldId id="287" r:id="rId6"/>
    <p:sldId id="286" r:id="rId7"/>
    <p:sldId id="279" r:id="rId8"/>
    <p:sldId id="288" r:id="rId9"/>
    <p:sldId id="281" r:id="rId10"/>
    <p:sldId id="289" r:id="rId11"/>
    <p:sldId id="282" r:id="rId12"/>
    <p:sldId id="276" r:id="rId13"/>
    <p:sldId id="272" r:id="rId14"/>
    <p:sldId id="284" r:id="rId15"/>
    <p:sldId id="273" r:id="rId16"/>
    <p:sldId id="274" r:id="rId17"/>
    <p:sldId id="264" r:id="rId18"/>
    <p:sldId id="270" r:id="rId19"/>
    <p:sldId id="283" r:id="rId20"/>
    <p:sldId id="275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445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525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546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930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878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783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902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105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278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357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119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602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900" dirty="0" smtClean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 smtClean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7342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Начальные основы конструирования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436096" y="1600201"/>
            <a:ext cx="28803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85934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5499014" cy="41242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2587" y="2677988"/>
            <a:ext cx="4133190" cy="23228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61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900" dirty="0" smtClean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 smtClean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7342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Проектные работы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436096" y="1600201"/>
            <a:ext cx="28803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85934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" name="Picture 11" descr="IMG_03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6" y="1628800"/>
            <a:ext cx="3225299" cy="430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IMG_028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534048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351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19472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2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2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ТРОФЕЙНЫЙ ГРУЗОВИК»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672408" cy="4525963"/>
          </a:xfrm>
        </p:spPr>
        <p:txBody>
          <a:bodyPr>
            <a:normAutofit fontScale="92500"/>
          </a:bodyPr>
          <a:lstStyle/>
          <a:p>
            <a:pPr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9BBB59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Областной конкурс юных техников </a:t>
            </a:r>
            <a:r>
              <a:rPr lang="ru-RU" sz="2400" b="1" dirty="0" smtClean="0">
                <a:solidFill>
                  <a:srgbClr val="9BBB59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9BBB59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Парад Победы», посвященный 65-летию Победы в Великой Отечественной </a:t>
            </a:r>
            <a:r>
              <a:rPr lang="ru-RU" sz="2400" b="1" dirty="0" smtClean="0">
                <a:solidFill>
                  <a:srgbClr val="9BBB59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войне  </a:t>
            </a:r>
            <a:r>
              <a:rPr lang="ru-RU" sz="2400" b="1" dirty="0">
                <a:solidFill>
                  <a:srgbClr val="9BBB59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2010г.</a:t>
            </a: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место в номинации «Военная техника (наземная)</a:t>
            </a: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Педагог:</a:t>
            </a: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Волосовец</a:t>
            </a:r>
            <a:r>
              <a:rPr lang="ru-RU" sz="24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Н. В.</a:t>
            </a:r>
            <a:endParaRPr lang="ru-RU" sz="2200" dirty="0">
              <a:solidFill>
                <a:srgbClr val="9BBB59">
                  <a:lumMod val="50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436096" y="1600201"/>
            <a:ext cx="28803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72816"/>
            <a:ext cx="4980801" cy="3730623"/>
          </a:xfrm>
        </p:spPr>
      </p:pic>
    </p:spTree>
    <p:extLst>
      <p:ext uri="{BB962C8B-B14F-4D97-AF65-F5344CB8AC3E}">
        <p14:creationId xmlns="" xmlns:p14="http://schemas.microsoft.com/office/powerpoint/2010/main" val="35043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</p:spPr>
        <p:txBody>
          <a:bodyPr>
            <a:normAutofit fontScale="90000"/>
          </a:bodyPr>
          <a:lstStyle/>
          <a:p>
            <a:pPr lvl="0" indent="44958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2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Макет «НА </a:t>
            </a:r>
            <a:r>
              <a:rPr lang="ru-RU" sz="2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ПЫЛЬНЫХ ТРОПИНКАХ ДАЛЁКИХ ПЛАНЕТ ОСТАНУТСЯ НАШИ СЛЕДЫ…»</a:t>
            </a:r>
            <a:br>
              <a:rPr lang="ru-RU" sz="2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43808" y="5157192"/>
            <a:ext cx="6048672" cy="968971"/>
          </a:xfrm>
        </p:spPr>
        <p:txBody>
          <a:bodyPr>
            <a:normAutofit fontScale="85000" lnSpcReduction="20000"/>
          </a:bodyPr>
          <a:lstStyle/>
          <a:p>
            <a:pPr marL="0" lvl="0" indent="44958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Диплом  </a:t>
            </a:r>
            <a:r>
              <a:rPr lang="en-US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степени в номинации «Промышленный дизайн»</a:t>
            </a:r>
            <a:endParaRPr lang="ru-RU" b="1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 smtClean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2915816" y="5085184"/>
            <a:ext cx="5770984" cy="8640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2000" b="1" dirty="0" smtClean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6233098" cy="35079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1916832"/>
            <a:ext cx="25922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Областной конкурс юных дизайнеров «Фантастический дизайн космической </a:t>
            </a: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индустрии»</a:t>
            </a:r>
          </a:p>
          <a:p>
            <a:pPr lvl="0" algn="ctr">
              <a:lnSpc>
                <a:spcPct val="150000"/>
              </a:lnSpc>
            </a:pP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2011г.</a:t>
            </a:r>
          </a:p>
          <a:p>
            <a:pPr lvl="0"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9BBB59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sz="2000" b="1" dirty="0" smtClean="0">
                <a:solidFill>
                  <a:srgbClr val="9BBB59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Волосовец</a:t>
            </a:r>
            <a:r>
              <a:rPr lang="ru-RU" sz="20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Н. В.</a:t>
            </a:r>
            <a:endParaRPr lang="ru-RU" sz="2000" dirty="0" smtClean="0">
              <a:solidFill>
                <a:srgbClr val="9BBB59">
                  <a:lumMod val="50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ru-RU" sz="2200" b="1" dirty="0">
              <a:solidFill>
                <a:srgbClr val="9BBB59">
                  <a:lumMod val="50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02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571184" cy="94545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МАКЕТ «НАБЕРЕЖНАЯ ДНЕПРА»</a:t>
            </a:r>
            <a:r>
              <a:rPr lang="ru-RU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b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Диплом </a:t>
            </a:r>
            <a:r>
              <a:rPr lang="en-US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степени в номинации </a:t>
            </a: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«Композиция», 2013г.</a:t>
            </a:r>
            <a:endParaRPr lang="ru-RU" sz="18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45127"/>
            <a:ext cx="8229600" cy="4381036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16832"/>
            <a:ext cx="4896331" cy="3667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61048"/>
            <a:ext cx="2295601" cy="1719594"/>
          </a:xfrm>
          <a:prstGeom prst="rect">
            <a:avLst/>
          </a:prstGeom>
        </p:spPr>
      </p:pic>
      <p:pic>
        <p:nvPicPr>
          <p:cNvPr id="11" name="Объект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2345860" cy="17585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95936" y="5805264"/>
            <a:ext cx="46085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9BBB59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Педагог: </a:t>
            </a:r>
            <a:r>
              <a:rPr lang="ru-RU" sz="2000" b="1" dirty="0" err="1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Волосовец</a:t>
            </a:r>
            <a:r>
              <a:rPr lang="ru-RU" sz="20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Н. В.</a:t>
            </a:r>
            <a:endParaRPr lang="ru-RU" sz="2000" dirty="0">
              <a:solidFill>
                <a:srgbClr val="9BBB59">
                  <a:lumMod val="50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9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9148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  <a:ea typeface="+mn-ea"/>
                <a:cs typeface="+mn-cs"/>
              </a:rPr>
              <a:t>Модель </a:t>
            </a:r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КОСМИЧЕСКАЯ СТАНЦИЯ»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600200"/>
            <a:ext cx="4536504" cy="4525963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Областной конкурс юных техников</a:t>
            </a:r>
            <a:endParaRPr lang="ru-RU" sz="2200" dirty="0">
              <a:solidFill>
                <a:srgbClr val="9BBB59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«Там, на неведомых планетах», посвященный 80-летию со дня рождения Ю.А. </a:t>
            </a: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Гагарина</a:t>
            </a: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2014г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2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Диплом </a:t>
            </a:r>
            <a:r>
              <a:rPr lang="en-US" sz="2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ru-RU" sz="2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степени в номинации «Транспорт будущего</a:t>
            </a:r>
            <a:r>
              <a:rPr lang="ru-RU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Педагог: </a:t>
            </a:r>
            <a:r>
              <a:rPr lang="ru-RU" sz="2200" b="1" dirty="0" err="1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Волосовец</a:t>
            </a: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Н. В.</a:t>
            </a:r>
            <a:endParaRPr lang="ru-RU" sz="2200" dirty="0" smtClean="0">
              <a:solidFill>
                <a:srgbClr val="9BBB59">
                  <a:lumMod val="50000"/>
                </a:srgb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446868" cy="4598848"/>
          </a:xfrm>
        </p:spPr>
      </p:pic>
    </p:spTree>
    <p:extLst>
      <p:ext uri="{BB962C8B-B14F-4D97-AF65-F5344CB8AC3E}">
        <p14:creationId xmlns="" xmlns:p14="http://schemas.microsoft.com/office/powerpoint/2010/main" val="33902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2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МАКЕТ 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«ИНОПЛАНЕТНЫЙ 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ГОРОДОК»</a:t>
            </a:r>
            <a:r>
              <a:rPr lang="ru-RU" sz="22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Областной конкурс юных </a:t>
            </a: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техников 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«Там, на неведомых планетах», посвященный 80-летию со дня рождения Ю.А. </a:t>
            </a: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Гагарина</a:t>
            </a: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2014г</a:t>
            </a: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b="1" dirty="0" smtClean="0">
              <a:solidFill>
                <a:srgbClr val="9BBB59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200" b="1" i="1" dirty="0" err="1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Евстратенков</a:t>
            </a:r>
            <a:r>
              <a:rPr lang="ru-RU" sz="2200" b="1" i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Степан</a:t>
            </a:r>
            <a:r>
              <a:rPr lang="ru-RU" sz="2200" b="1" i="1" dirty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10 лет</a:t>
            </a:r>
            <a:endParaRPr lang="ru-RU" sz="2200" b="1" dirty="0">
              <a:solidFill>
                <a:srgbClr val="9BBB59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Диплом </a:t>
            </a:r>
            <a:r>
              <a:rPr lang="en-US" sz="2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ru-RU" sz="2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степени</a:t>
            </a:r>
            <a:endParaRPr lang="ru-RU" sz="2200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Педагог: </a:t>
            </a:r>
            <a:r>
              <a:rPr lang="ru-RU" sz="2200" b="1" dirty="0" err="1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Борисенкова</a:t>
            </a: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С.Е</a:t>
            </a:r>
            <a:r>
              <a:rPr lang="ru-RU" sz="2000" b="1" dirty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000" b="1" dirty="0">
              <a:solidFill>
                <a:srgbClr val="9BBB59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572000" y="1358915"/>
            <a:ext cx="4038600" cy="14913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84784"/>
            <a:ext cx="3748758" cy="4867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40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15616" y="1098142"/>
            <a:ext cx="7571184" cy="502058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Модель 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ПОЛЕВАЯ КУХНЯ»</a:t>
            </a:r>
            <a:b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Областной конкурс юных мастеров – умельцев 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</a:rPr>
              <a:t>«Этот день мы приближали, как </a:t>
            </a: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</a:rPr>
              <a:t>могли»</a:t>
            </a:r>
          </a:p>
          <a:p>
            <a:pPr marL="0" lv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</a:rPr>
              <a:t>2015</a:t>
            </a:r>
            <a:endParaRPr lang="ru-RU" sz="2200" b="1" dirty="0">
              <a:solidFill>
                <a:srgbClr val="9BBB59">
                  <a:lumMod val="50000"/>
                </a:srgbClr>
              </a:solidFill>
              <a:ea typeface="Calibri" panose="020F0502020204030204" pitchFamily="34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автор Волков Иван,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10лет</a:t>
            </a:r>
          </a:p>
          <a:p>
            <a:pPr marL="0" lv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Диплом </a:t>
            </a:r>
            <a:r>
              <a:rPr lang="en-US" sz="2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2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степени в  номинации «Композиция»</a:t>
            </a:r>
          </a:p>
          <a:p>
            <a:pPr marL="0" lv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Педагог: </a:t>
            </a:r>
            <a:r>
              <a:rPr lang="ru-RU" sz="2200" b="1" dirty="0" err="1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Волосовец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Н. В.</a:t>
            </a:r>
            <a:endParaRPr lang="ru-RU" sz="2200" b="1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4654610" cy="4172663"/>
          </a:xfrm>
        </p:spPr>
      </p:pic>
    </p:spTree>
    <p:extLst>
      <p:ext uri="{BB962C8B-B14F-4D97-AF65-F5344CB8AC3E}">
        <p14:creationId xmlns="" xmlns:p14="http://schemas.microsoft.com/office/powerpoint/2010/main" val="3091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47248" cy="360040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Диорама «ЛАДОГА – «ДОРОГА ЖИЗНИ»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3384376" cy="4569371"/>
          </a:xfrm>
        </p:spPr>
        <p:txBody>
          <a:bodyPr>
            <a:normAutofit lnSpcReduction="10000"/>
          </a:bodyPr>
          <a:lstStyle/>
          <a:p>
            <a:pPr marL="0" lv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Областной конкурс юных мастеров – умельцев 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</a:rPr>
              <a:t>«Этот день мы приближали, как </a:t>
            </a: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</a:rPr>
              <a:t>могли», 2015 г.</a:t>
            </a:r>
          </a:p>
          <a:p>
            <a:pPr marL="0" lv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Коллективная работа (10лет)</a:t>
            </a:r>
          </a:p>
          <a:p>
            <a:pPr marL="0" lv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Диплом </a:t>
            </a:r>
            <a:r>
              <a:rPr lang="en-US" sz="2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ru-RU" sz="2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степени в  номинации «Композиция»</a:t>
            </a:r>
          </a:p>
          <a:p>
            <a:pPr lvl="0" algn="ctr">
              <a:buNone/>
            </a:pP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Педагог: </a:t>
            </a:r>
            <a:r>
              <a:rPr lang="ru-RU" sz="2200" b="1" dirty="0" err="1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Волосовец</a:t>
            </a: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Н.В. 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436096" y="1600201"/>
            <a:ext cx="2880320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94"/>
          <a:stretch/>
        </p:blipFill>
        <p:spPr>
          <a:xfrm rot="5400000">
            <a:off x="3414643" y="1850053"/>
            <a:ext cx="3492243" cy="30497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33056"/>
            <a:ext cx="3209512" cy="2405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92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47248" cy="504056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Диорама «ЛАДОГА – «ДОРОГА ЖИЗНИ»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15000"/>
              </a:lnSpc>
              <a:spcAft>
                <a:spcPts val="800"/>
              </a:spcAft>
              <a:buNone/>
            </a:pPr>
            <a:endParaRPr lang="ru-RU" sz="2000" b="1" dirty="0">
              <a:solidFill>
                <a:srgbClr val="9BBB59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436096" y="1600201"/>
            <a:ext cx="2880320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93096"/>
            <a:ext cx="3260952" cy="244571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82806"/>
            <a:ext cx="3264391" cy="24482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65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6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ea typeface="+mn-ea"/>
                <a:cs typeface="+mn-cs"/>
              </a:rPr>
              <a:t>МОДЕЛЬ «ЛЕГЕНДАРНЫЙ </a:t>
            </a:r>
            <a:r>
              <a:rPr lang="ru-RU" sz="2400" b="1" dirty="0">
                <a:solidFill>
                  <a:srgbClr val="C00000"/>
                </a:solidFill>
                <a:ea typeface="+mn-ea"/>
                <a:cs typeface="+mn-cs"/>
              </a:rPr>
              <a:t>«ИЛ-4»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2952328" cy="4713387"/>
          </a:xfrm>
        </p:spPr>
        <p:txBody>
          <a:bodyPr>
            <a:normAutofit lnSpcReduction="10000"/>
          </a:bodyPr>
          <a:lstStyle/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Областной конкурс юных мастеров – умельцев 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</a:rPr>
              <a:t>«Этот день мы приближали, как могли</a:t>
            </a: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</a:rPr>
              <a:t>»</a:t>
            </a: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</a:rPr>
              <a:t>2015 </a:t>
            </a:r>
            <a:endParaRPr lang="ru-RU" sz="2200" b="1" dirty="0">
              <a:solidFill>
                <a:srgbClr val="9BBB59">
                  <a:lumMod val="50000"/>
                </a:srgbClr>
              </a:solidFill>
              <a:ea typeface="Calibri" panose="020F0502020204030204" pitchFamily="34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200" b="1" i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Коллективная работа (10 лет)</a:t>
            </a:r>
            <a:endParaRPr lang="ru-RU" sz="2200" b="1" dirty="0">
              <a:solidFill>
                <a:srgbClr val="9BBB59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рук. </a:t>
            </a:r>
            <a:r>
              <a:rPr lang="ru-RU" sz="2200" b="1" dirty="0" err="1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Борисенкова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С.Е.</a:t>
            </a: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b="1" dirty="0">
              <a:solidFill>
                <a:srgbClr val="9BBB59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556792"/>
            <a:ext cx="5653638" cy="3774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58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51216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5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 ЖЕЛАЕМ УСПЕХОВ!</a:t>
            </a:r>
            <a:br>
              <a:rPr lang="ru-RU" sz="35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ru-RU" sz="2400" b="1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b="1" i="1" dirty="0" smtClean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Контактная информация: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216117, Смоленская область,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Краснинский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 район,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 д. Гусино,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 ул. Советская, д.45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  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М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БУДО «Центр воспитательной работы и детского творчества»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Сайт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 http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//centr-krasni.edusite.ru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   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E-mail: krasniycvrdt@yandex.ru</a:t>
            </a:r>
            <a:endParaRPr lang="ru-RU" sz="2200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2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44016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Начальное </a:t>
            </a:r>
            <a:r>
              <a:rPr lang="ru-RU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техническое моделирование</a:t>
            </a:r>
            <a:br>
              <a:rPr lang="ru-RU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как первая ступень формирования технических умений и навыков обучающихся</a:t>
            </a:r>
            <a:br>
              <a:rPr lang="ru-RU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624" y="1196753"/>
            <a:ext cx="7704856" cy="18002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ru-RU" sz="2400" b="1" dirty="0" smtClean="0">
              <a:solidFill>
                <a:srgbClr val="C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sz="2400" b="1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b="1" i="1" dirty="0" smtClean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b="1" i="1" dirty="0" smtClean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sz="2200" b="1" i="1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endParaRPr lang="ru-RU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3861048"/>
            <a:ext cx="64807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Волосовец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 Надежда Викторовна,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методист МБУДО «Центр воспитательной работы и детского творчества»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Краснинского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 района Смоленской области, руководитель областной стажерской площадки «Начальное техническое моделирование»</a:t>
            </a:r>
            <a:endParaRPr lang="ru-RU" sz="2000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62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900" dirty="0" smtClean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 smtClean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7342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Начальные основы конструирования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436096" y="1600201"/>
            <a:ext cx="28803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85934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957355" cy="4468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46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900" dirty="0" smtClean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 smtClean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7342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Начальные основы конструирования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436096" y="1600201"/>
            <a:ext cx="28803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85934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53993"/>
            <a:ext cx="3600400" cy="20234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5064"/>
            <a:ext cx="3625118" cy="20373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954" y="2180439"/>
            <a:ext cx="4413111" cy="33098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46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900" dirty="0" smtClean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 smtClean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7342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Начальные основы конструирования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436096" y="1600201"/>
            <a:ext cx="28803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85934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283968" cy="24075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4067944" cy="22861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05064"/>
            <a:ext cx="4042386" cy="22718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76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900" dirty="0" smtClean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 smtClean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7342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Начальные основы конструирования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436096" y="1600201"/>
            <a:ext cx="28803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85934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7360055" cy="4136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8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900" dirty="0" smtClean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 smtClean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7342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Начальные основы конструирования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436096" y="1600201"/>
            <a:ext cx="28803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85934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556792"/>
            <a:ext cx="7740640" cy="4352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8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900" dirty="0" smtClean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 smtClean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9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7342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Начальные основы конструирования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436096" y="1600201"/>
            <a:ext cx="28803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85934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3608558" cy="27064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3601911" cy="27014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93096"/>
            <a:ext cx="3592399" cy="2018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61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375</Words>
  <Application>Microsoft Office PowerPoint</Application>
  <PresentationFormat>Экран (4:3)</PresentationFormat>
  <Paragraphs>95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  Начальное техническое моделирование  как первая ступень формирования технических умений и навыков обучающихся </vt:lpstr>
      <vt:lpstr>   </vt:lpstr>
      <vt:lpstr>   </vt:lpstr>
      <vt:lpstr>   </vt:lpstr>
      <vt:lpstr>   </vt:lpstr>
      <vt:lpstr>   </vt:lpstr>
      <vt:lpstr>   </vt:lpstr>
      <vt:lpstr>   </vt:lpstr>
      <vt:lpstr>   </vt:lpstr>
      <vt:lpstr>МОДЕЛЬ «ТРОФЕЙНЫЙ ГРУЗОВИК»</vt:lpstr>
      <vt:lpstr>  Макет «НА ПЫЛЬНЫХ ТРОПИНКАХ ДАЛЁКИХ ПЛАНЕТ ОСТАНУТСЯ НАШИ СЛЕДЫ…» </vt:lpstr>
      <vt:lpstr>МАКЕТ «НАБЕРЕЖНАЯ ДНЕПРА»       Диплом II степени в номинации «Композиция», 2013г.</vt:lpstr>
      <vt:lpstr>  Модель «КОСМИЧЕСКАЯ СТАНЦИЯ» </vt:lpstr>
      <vt:lpstr>  МАКЕТ «ИНОПЛАНЕТНЫЙ ГОРОДОК» </vt:lpstr>
      <vt:lpstr> Модель «ПОЛЕВАЯ КУХНЯ» </vt:lpstr>
      <vt:lpstr> Диорама «ЛАДОГА – «ДОРОГА ЖИЗНИ»</vt:lpstr>
      <vt:lpstr> Диорама «ЛАДОГА – «ДОРОГА ЖИЗНИ»</vt:lpstr>
      <vt:lpstr>МОДЕЛЬ «ЛЕГЕНДАРНЫЙ «ИЛ-4»</vt:lpstr>
      <vt:lpstr>СПАСИБО ЗА ВНИМАНИЕ! ЖЕЛАЕМ УСПЕХОВ!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64</cp:revision>
  <dcterms:created xsi:type="dcterms:W3CDTF">2016-08-16T11:46:48Z</dcterms:created>
  <dcterms:modified xsi:type="dcterms:W3CDTF">2016-08-21T22:59:30Z</dcterms:modified>
</cp:coreProperties>
</file>