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6" r:id="rId2"/>
    <p:sldId id="288" r:id="rId3"/>
    <p:sldId id="290" r:id="rId4"/>
    <p:sldId id="291" r:id="rId5"/>
    <p:sldId id="292" r:id="rId6"/>
    <p:sldId id="293" r:id="rId7"/>
    <p:sldId id="294" r:id="rId8"/>
    <p:sldId id="302" r:id="rId9"/>
    <p:sldId id="298" r:id="rId10"/>
    <p:sldId id="299" r:id="rId11"/>
    <p:sldId id="300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24" autoAdjust="0"/>
  </p:normalViewPr>
  <p:slideViewPr>
    <p:cSldViewPr snapToGrid="0" showGuides="1">
      <p:cViewPr varScale="1">
        <p:scale>
          <a:sx n="64" d="100"/>
          <a:sy n="64" d="100"/>
        </p:scale>
        <p:origin x="174" y="72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36" y="148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отметок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отметок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238-495B-B952-A869DC0AEC0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238-495B-B952-A869DC0AEC0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6238-495B-B952-A869DC0AEC0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</c:v>
                </c:pt>
                <c:pt idx="1">
                  <c:v>168</c:v>
                </c:pt>
                <c:pt idx="2">
                  <c:v>131</c:v>
                </c:pt>
                <c:pt idx="3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38-495B-B952-A869DC0AEC0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8B412-4A59-4B9F-9CB9-E921DEE7C30E}" type="datetimeFigureOut">
              <a:rPr lang="ru-RU" smtClean="0"/>
              <a:pPr/>
              <a:t>13.08.2017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78CE2-1016-4B9A-89F1-0498AFA6C99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383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78CE2-1016-4B9A-89F1-0498AFA6C991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78CE2-1016-4B9A-89F1-0498AFA6C991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78CE2-1016-4B9A-89F1-0498AFA6C991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78CE2-1016-4B9A-89F1-0498AFA6C991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F859-3E09-44DB-9D9C-880E27F88D0D}" type="datetimeFigureOut">
              <a:rPr lang="ru-RU" smtClean="0"/>
              <a:pPr/>
              <a:t>13.08.2017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3067-7F58-4430-84ED-193FA40C28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386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F859-3E09-44DB-9D9C-880E27F88D0D}" type="datetimeFigureOut">
              <a:rPr lang="ru-RU" smtClean="0"/>
              <a:pPr/>
              <a:t>13.08.2017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3067-7F58-4430-84ED-193FA40C28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29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F859-3E09-44DB-9D9C-880E27F88D0D}" type="datetimeFigureOut">
              <a:rPr lang="ru-RU" smtClean="0"/>
              <a:pPr/>
              <a:t>13.08.2017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3067-7F58-4430-84ED-193FA40C28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536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F859-3E09-44DB-9D9C-880E27F88D0D}" type="datetimeFigureOut">
              <a:rPr lang="ru-RU" smtClean="0"/>
              <a:pPr/>
              <a:t>13.08.2017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3067-7F58-4430-84ED-193FA40C28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644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F859-3E09-44DB-9D9C-880E27F88D0D}" type="datetimeFigureOut">
              <a:rPr lang="ru-RU" smtClean="0"/>
              <a:pPr/>
              <a:t>13.08.2017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3067-7F58-4430-84ED-193FA40C28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2567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F859-3E09-44DB-9D9C-880E27F88D0D}" type="datetimeFigureOut">
              <a:rPr lang="ru-RU" smtClean="0"/>
              <a:pPr/>
              <a:t>13.08.2017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3067-7F58-4430-84ED-193FA40C28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962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F859-3E09-44DB-9D9C-880E27F88D0D}" type="datetimeFigureOut">
              <a:rPr lang="ru-RU" smtClean="0"/>
              <a:pPr/>
              <a:t>13.08.2017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3067-7F58-4430-84ED-193FA40C28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8024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F859-3E09-44DB-9D9C-880E27F88D0D}" type="datetimeFigureOut">
              <a:rPr lang="ru-RU" smtClean="0"/>
              <a:pPr/>
              <a:t>13.08.2017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3067-7F58-4430-84ED-193FA40C28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4606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F859-3E09-44DB-9D9C-880E27F88D0D}" type="datetimeFigureOut">
              <a:rPr lang="ru-RU" smtClean="0"/>
              <a:pPr/>
              <a:t>13.08.2017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3067-7F58-4430-84ED-193FA40C28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83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F859-3E09-44DB-9D9C-880E27F88D0D}" type="datetimeFigureOut">
              <a:rPr lang="ru-RU" smtClean="0"/>
              <a:pPr/>
              <a:t>13.08.2017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3067-7F58-4430-84ED-193FA40C28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301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F859-3E09-44DB-9D9C-880E27F88D0D}" type="datetimeFigureOut">
              <a:rPr lang="ru-RU" smtClean="0"/>
              <a:pPr/>
              <a:t>13.08.2017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C3067-7F58-4430-84ED-193FA40C28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253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4F859-3E09-44DB-9D9C-880E27F88D0D}" type="datetimeFigureOut">
              <a:rPr lang="ru-RU" smtClean="0"/>
              <a:pPr/>
              <a:t>13.08.2017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C3067-7F58-4430-84ED-193FA40C280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876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9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ОГЭ- 2017</a:t>
            </a:r>
            <a:br>
              <a:rPr lang="ru-RU" sz="9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9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ИСТОРИЯ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 dirty="0"/>
          </a:p>
          <a:p>
            <a:endParaRPr lang="ru-RU" dirty="0"/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территориальной предметной комиссии</a:t>
            </a:r>
          </a:p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Горохова Е.В.  МБОУ « Гимназия № 1 им. Н.М.Пржевальского»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1364342"/>
            <a:ext cx="10515600" cy="616631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№  35( К5) 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Составить план на развернутый ответ по теме. План должен содержать не менее 3 пунктов, у двух пунктов должно быть краткое пояснение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(3 балла)</a:t>
            </a:r>
            <a:br>
              <a:rPr lang="ru-RU" sz="3100" dirty="0"/>
            </a:br>
            <a:endParaRPr lang="ru-RU" sz="31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838200" y="2627086"/>
            <a:ext cx="5181600" cy="354987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Темы:</a:t>
            </a:r>
          </a:p>
          <a:p>
            <a:pPr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Народническое движение </a:t>
            </a:r>
          </a:p>
          <a:p>
            <a:pPr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-Смута начала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 </a:t>
            </a:r>
          </a:p>
          <a:p>
            <a:pPr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-Становление современной российской государственности</a:t>
            </a:r>
          </a:p>
          <a:p>
            <a:pPr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Партизанское движение в годы Великой Отечественной войны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6172200" y="2830285"/>
            <a:ext cx="5181600" cy="334667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справились  270 (78,03%)</a:t>
            </a:r>
          </a:p>
          <a:p>
            <a:pPr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Получили</a:t>
            </a:r>
          </a:p>
          <a:p>
            <a:pPr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1 балл   37 (10,69 %)</a:t>
            </a:r>
          </a:p>
          <a:p>
            <a:pPr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2 балла    18 (5,2 %)</a:t>
            </a:r>
          </a:p>
          <a:p>
            <a:pPr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 балла   21 (6,07 %)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ГВЭ- 9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707B3712-13D0-46A4-9426-6BFBBDCD9D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587271"/>
              </p:ext>
            </p:extLst>
          </p:nvPr>
        </p:nvGraphicFramePr>
        <p:xfrm>
          <a:off x="2136931" y="1993830"/>
          <a:ext cx="8127999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82868917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93433516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8824877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Количество участников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Количество сдавших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206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Математика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0246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История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960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Обществознание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483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Биология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867557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FAB2C19A-5647-468F-A5EF-9FA0BF78EE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09262"/>
              </p:ext>
            </p:extLst>
          </p:nvPr>
        </p:nvGraphicFramePr>
        <p:xfrm>
          <a:off x="1019331" y="929390"/>
          <a:ext cx="9938478" cy="5280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8702">
                  <a:extLst>
                    <a:ext uri="{9D8B030D-6E8A-4147-A177-3AD203B41FA5}">
                      <a16:colId xmlns:a16="http://schemas.microsoft.com/office/drawing/2014/main" val="74527607"/>
                    </a:ext>
                  </a:extLst>
                </a:gridCol>
                <a:gridCol w="1334124">
                  <a:extLst>
                    <a:ext uri="{9D8B030D-6E8A-4147-A177-3AD203B41FA5}">
                      <a16:colId xmlns:a16="http://schemas.microsoft.com/office/drawing/2014/main" val="95993377"/>
                    </a:ext>
                  </a:extLst>
                </a:gridCol>
                <a:gridCol w="1656413">
                  <a:extLst>
                    <a:ext uri="{9D8B030D-6E8A-4147-A177-3AD203B41FA5}">
                      <a16:colId xmlns:a16="http://schemas.microsoft.com/office/drawing/2014/main" val="2500661145"/>
                    </a:ext>
                  </a:extLst>
                </a:gridCol>
                <a:gridCol w="1656413">
                  <a:extLst>
                    <a:ext uri="{9D8B030D-6E8A-4147-A177-3AD203B41FA5}">
                      <a16:colId xmlns:a16="http://schemas.microsoft.com/office/drawing/2014/main" val="1793272983"/>
                    </a:ext>
                  </a:extLst>
                </a:gridCol>
                <a:gridCol w="1656413">
                  <a:extLst>
                    <a:ext uri="{9D8B030D-6E8A-4147-A177-3AD203B41FA5}">
                      <a16:colId xmlns:a16="http://schemas.microsoft.com/office/drawing/2014/main" val="1926152531"/>
                    </a:ext>
                  </a:extLst>
                </a:gridCol>
                <a:gridCol w="1656413">
                  <a:extLst>
                    <a:ext uri="{9D8B030D-6E8A-4147-A177-3AD203B41FA5}">
                      <a16:colId xmlns:a16="http://schemas.microsoft.com/office/drawing/2014/main" val="3782706694"/>
                    </a:ext>
                  </a:extLst>
                </a:gridCol>
              </a:tblGrid>
              <a:tr h="903138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сдававших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Сдали (количество учащихся)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Сдали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сдали</a:t>
                      </a:r>
                      <a:r>
                        <a:rPr lang="en-GB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учащихся)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816974"/>
                  </a:ext>
                </a:extLst>
              </a:tr>
              <a:tr h="87328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7376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7197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GB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023656"/>
                  </a:ext>
                </a:extLst>
              </a:tr>
              <a:tr h="873282">
                <a:tc>
                  <a:txBody>
                    <a:bodyPr/>
                    <a:lstStyle/>
                    <a:p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424936"/>
                  </a:ext>
                </a:extLst>
              </a:tr>
              <a:tr h="87328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38919"/>
                  </a:ext>
                </a:extLst>
              </a:tr>
              <a:tr h="87328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010148"/>
                  </a:ext>
                </a:extLst>
              </a:tr>
              <a:tr h="87328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5557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5445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81209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ОГЭ по истории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3145E327-DB54-4BC0-8B56-6D1931840A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3014469"/>
              </p:ext>
            </p:extLst>
          </p:nvPr>
        </p:nvGraphicFramePr>
        <p:xfrm>
          <a:off x="2032000" y="2053652"/>
          <a:ext cx="8128000" cy="4084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Задания, вызвавшие наибольшие затруднения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31850" y="522514"/>
            <a:ext cx="10515600" cy="403996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№ 23 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Расположить в хронологической последовательности  исторические события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 </a:t>
            </a:r>
          </a:p>
          <a:p>
            <a:r>
              <a:rPr lang="ru-RU" dirty="0"/>
              <a:t> </a:t>
            </a:r>
            <a:r>
              <a:rPr lang="ru-RU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справилось- 134( 38 % )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62479" y="1114653"/>
            <a:ext cx="10515600" cy="285273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№ 28 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Сравнить два явления, события, выбрав 2 черты сходства и 2 черты различия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справились – 125( 36%)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67229" y="249011"/>
            <a:ext cx="10515600" cy="1325563"/>
          </a:xfrm>
        </p:spPr>
        <p:txBody>
          <a:bodyPr>
            <a:noAutofit/>
          </a:bodyPr>
          <a:lstStyle/>
          <a:p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№ 31 (К 1) </a:t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Работа с документом, по которому надо определить исторического деятеля, название периода или  время, или документ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(оценивается 2 балла</a:t>
            </a:r>
            <a:r>
              <a:rPr lang="ru-RU" sz="3200" dirty="0"/>
              <a:t>)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4457" y="1825625"/>
            <a:ext cx="10889343" cy="4351338"/>
          </a:xfrm>
        </p:spPr>
        <p:txBody>
          <a:bodyPr/>
          <a:lstStyle/>
          <a:p>
            <a:pPr>
              <a:buNone/>
            </a:pPr>
            <a:endParaRPr lang="ru-RU" i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справилось  - 201 (58 %)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67229" y="2477800"/>
            <a:ext cx="1110342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/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Горбачев М.С., период «перестройка»,  </a:t>
            </a:r>
          </a:p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Александра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циркуляр « о кухаркиных детях», </a:t>
            </a:r>
          </a:p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назвать предшественника Мстислава Великого – Владимир Мономах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время ( с точностью до половины века) – первая половина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3773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№ 33 ( К3) 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По ситуации  ответить на 3 вопроса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(оценивается в 3б.)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К крестьянину, проживавшему на своем  хуторе, пришли агитаторы. Они призвали его объединиться с соседними крестьянами , передав в ведение общего хозяйства крупный скот и землю. В случае отказа крестьянина обещали признать кулаком.</a:t>
            </a:r>
            <a:r>
              <a:rPr lang="ru-RU" sz="3100" dirty="0">
                <a:solidFill>
                  <a:srgbClr val="C00000"/>
                </a:solidFill>
              </a:rPr>
              <a:t> </a:t>
            </a:r>
            <a:endParaRPr lang="ru-RU" sz="31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012372" y="3947885"/>
            <a:ext cx="5181600" cy="2496458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b="1" dirty="0"/>
              <a:t>1)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Какой процесс в истории нашей страны отражен в ситуации?</a:t>
            </a:r>
          </a:p>
          <a:p>
            <a:pPr lvl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Когда проходил данный процесс?</a:t>
            </a:r>
          </a:p>
          <a:p>
            <a:pPr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3)Что грозило крестьянину в случае признания его кулаком? 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6215743" y="3817257"/>
            <a:ext cx="5181600" cy="235970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Указаны </a:t>
            </a:r>
          </a:p>
          <a:p>
            <a:pPr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элемента – 3 балла   57 (16, 47%)</a:t>
            </a:r>
          </a:p>
          <a:p>
            <a:pPr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два элемента – 2 балла   67 (19,36%)</a:t>
            </a:r>
          </a:p>
          <a:p>
            <a:pPr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 элемент- 1балл     39 (11,27%)</a:t>
            </a:r>
          </a:p>
          <a:p>
            <a:pPr>
              <a:buNone/>
            </a:pPr>
            <a:r>
              <a:rPr lang="ru-RU" sz="33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 неправильный –</a:t>
            </a:r>
          </a:p>
          <a:p>
            <a:pPr>
              <a:buNone/>
            </a:pPr>
            <a:r>
              <a:rPr lang="ru-RU" sz="33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баллов    183   (52,89%)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49943" y="1683657"/>
            <a:ext cx="11742057" cy="1654629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№ 34 ( К4) Указать общность в двух процессах, явлениях.   Привести 2 факта, положения, подтверждающую эту общность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(оценивается в 2б.) 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Существует точка зрения, что, несмотря на наличие различий , взаимоотношения Руси и Орды в конце </a:t>
            </a:r>
            <a:r>
              <a:rPr lang="en-US" sz="3100" b="1" i="1" dirty="0">
                <a:latin typeface="Times New Roman" pitchFamily="18" charset="0"/>
                <a:cs typeface="Times New Roman" pitchFamily="18" charset="0"/>
              </a:rPr>
              <a:t>XIII</a:t>
            </a:r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 в. и в конце </a:t>
            </a:r>
            <a:r>
              <a:rPr lang="en-US" sz="3100" b="1" i="1" dirty="0">
                <a:latin typeface="Times New Roman" pitchFamily="18" charset="0"/>
                <a:cs typeface="Times New Roman" pitchFamily="18" charset="0"/>
              </a:rPr>
              <a:t>XIV</a:t>
            </a:r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в. имели общие черты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852714" y="3657600"/>
            <a:ext cx="5181600" cy="246742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Могут быть приведены факты:</a:t>
            </a:r>
          </a:p>
          <a:p>
            <a:pPr lvl="0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Выплачивали дань Орде</a:t>
            </a:r>
          </a:p>
          <a:p>
            <a:pPr lvl="0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Князья получали ярлык</a:t>
            </a:r>
          </a:p>
          <a:p>
            <a:pPr lvl="0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выплаты дани освобождено духовенство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6191250" y="4021363"/>
            <a:ext cx="5181600" cy="2403249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Привели 1 факт -  45 (13,01%)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Привели 2 факта  - 34 (9,83%)</a:t>
            </a:r>
          </a:p>
          <a:p>
            <a:pPr marL="0" indent="0" algn="ctr">
              <a:buNone/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справились  -  267 (77,17%)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2542</TotalTime>
  <Words>390</Words>
  <Application>Microsoft Office PowerPoint</Application>
  <PresentationFormat>Широкоэкранный</PresentationFormat>
  <Paragraphs>108</Paragraphs>
  <Slides>11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ОГЭ- 2017 ИСТОРИЯ</vt:lpstr>
      <vt:lpstr>Презентация PowerPoint</vt:lpstr>
      <vt:lpstr>Результаты ОГЭ по истории</vt:lpstr>
      <vt:lpstr>Задания, вызвавшие наибольшие затруднения</vt:lpstr>
      <vt:lpstr>№ 23  Расположить в хронологической последовательности  исторические события</vt:lpstr>
      <vt:lpstr>№ 28  Сравнить два явления, события, выбрав 2 черты сходства и 2 черты различия </vt:lpstr>
      <vt:lpstr>  № 31 (К 1)  Работа с документом, по которому надо определить исторического деятеля, название периода или  время, или документ (оценивается 2 балла) </vt:lpstr>
      <vt:lpstr>№ 33 ( К3)  По ситуации  ответить на 3 вопроса (оценивается в 3б.)   К крестьянину, проживавшему на своем  хуторе, пришли агитаторы. Они призвали его объединиться с соседними крестьянами , передав в ведение общего хозяйства крупный скот и землю. В случае отказа крестьянина обещали признать кулаком. </vt:lpstr>
      <vt:lpstr>№ 34 ( К4) Указать общность в двух процессах, явлениях.   Привести 2 факта, положения, подтверждающую эту общность (оценивается в 2б.)   Существует точка зрения, что, несмотря на наличие различий , взаимоотношения Руси и Орды в конце XIII в. и в конце XIVв. имели общие черты. </vt:lpstr>
      <vt:lpstr>№  35( К5)  Составить план на развернутый ответ по теме. План должен содержать не менее 3 пунктов, у двух пунктов должно быть краткое пояснение (3 балла) </vt:lpstr>
      <vt:lpstr>ГВЭ- 9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Гражданско-патриотическое воспитание обучающихся средствами информационно-коммуникационных технологий  в рамках музейной педагогики</dc:title>
  <dc:creator>Mike Erasov</dc:creator>
  <cp:lastModifiedBy>User</cp:lastModifiedBy>
  <cp:revision>102</cp:revision>
  <dcterms:created xsi:type="dcterms:W3CDTF">2016-04-02T10:28:22Z</dcterms:created>
  <dcterms:modified xsi:type="dcterms:W3CDTF">2017-08-13T16:42:58Z</dcterms:modified>
</cp:coreProperties>
</file>